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84" r:id="rId4"/>
    <p:sldId id="259" r:id="rId5"/>
    <p:sldId id="279" r:id="rId6"/>
    <p:sldId id="277" r:id="rId7"/>
    <p:sldId id="278" r:id="rId8"/>
    <p:sldId id="283" r:id="rId9"/>
    <p:sldId id="262" r:id="rId10"/>
    <p:sldId id="268" r:id="rId11"/>
    <p:sldId id="282" r:id="rId12"/>
    <p:sldId id="273" r:id="rId13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 trokut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slov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7" name="Podnaslov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Prostoručno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Prostoručno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Prostoručno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avni povezni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zervirano mjesto datum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19" name="Rezervirano mjesto podnožj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Rezervirano mjesto broja slajd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Š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Š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ostoručno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Prostoručno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kutni trokut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avni povezni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Š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Š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ručno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Prostoručno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kutni trokut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avni povezni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zervirano mjesto naslova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0" name="Rezervirano mjesto teksta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0" name="Rezervirano mjesto datum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54216D6-22ED-4A79-8162-661AB05D261E}" type="datetimeFigureOut">
              <a:rPr lang="sr-Latn-CS" smtClean="0"/>
              <a:pPr/>
              <a:t>14.5.2014</a:t>
            </a:fld>
            <a:endParaRPr lang="hr-HR"/>
          </a:p>
        </p:txBody>
      </p:sp>
      <p:sp>
        <p:nvSpPr>
          <p:cNvPr id="22" name="Rezervirano mjesto podnožj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Rezervirano mjesto broja slajd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2F4FE3A-20D5-4F2A-9D49-8DF2107F01D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Requires="p14">
      <p:transition spd="slow" p14:dur="1100" advTm="4040">
        <p14:switch dir="r"/>
      </p:transition>
    </mc:Choice>
    <mc:Fallback>
      <p:transition spd="slow" advTm="4040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 rot="20133608">
            <a:off x="1707642" y="2448129"/>
            <a:ext cx="5421677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7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MEĐUGORJE</a:t>
            </a:r>
            <a:endParaRPr lang="hr-HR" sz="7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873">
        <p14:switch dir="r"/>
      </p:transition>
    </mc:Choice>
    <mc:Fallback>
      <p:transition spd="slow" advTm="48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međug 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931737"/>
            <a:ext cx="4440556" cy="4657503"/>
          </a:xfrm>
          <a:prstGeom prst="rect">
            <a:avLst/>
          </a:prstGeom>
          <a:noFill/>
        </p:spPr>
      </p:pic>
      <p:sp>
        <p:nvSpPr>
          <p:cNvPr id="3" name="Pravokutnik 2"/>
          <p:cNvSpPr/>
          <p:nvPr/>
        </p:nvSpPr>
        <p:spPr>
          <a:xfrm>
            <a:off x="3239605" y="5661248"/>
            <a:ext cx="550072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Križ – brdo </a:t>
            </a:r>
            <a:r>
              <a:rPr lang="hr-HR" sz="4000" b="1" dirty="0" err="1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Križevac</a:t>
            </a:r>
            <a:r>
              <a:rPr lang="hr-HR" sz="4000" b="1" dirty="0" smtClean="0">
                <a:ln w="3155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hr-HR" sz="4000" b="1" cap="none" spc="0" dirty="0">
              <a:ln w="3155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539552" y="1052736"/>
            <a:ext cx="38884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Prema statističkim podatcima Međugorje godišnje posjeti oko milijun posjetitelja iz cijeloga svijeta. </a:t>
            </a:r>
          </a:p>
          <a:p>
            <a:endParaRPr lang="hr-HR" dirty="0" smtClean="0"/>
          </a:p>
          <a:p>
            <a:r>
              <a:rPr lang="vi-VN" dirty="0" smtClean="0"/>
              <a:t>Vatikan </a:t>
            </a:r>
            <a:r>
              <a:rPr lang="vi-VN" dirty="0"/>
              <a:t>nije priznao niti opovrgao međugorska ukazanja, jer ona još traju.</a:t>
            </a:r>
          </a:p>
          <a:p>
            <a:endParaRPr lang="hr-HR" dirty="0" smtClean="0"/>
          </a:p>
          <a:p>
            <a:r>
              <a:rPr lang="vi-VN" dirty="0" smtClean="0"/>
              <a:t>Središte </a:t>
            </a:r>
            <a:r>
              <a:rPr lang="vi-VN" dirty="0"/>
              <a:t>okupljanja u Svetištu kraljice mira, kako se međugorsko svetište službeno zove, jest crkva sv. Jakova u središtu Međugorja.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9962">
        <p14:switch dir="r"/>
      </p:transition>
    </mc:Choice>
    <mc:Fallback>
      <p:transition spd="slow" advTm="996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Kip Blažene Djevice Marije na Brdu Ukazanja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530" name="Picture 2" descr="F:\međug 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912493"/>
            <a:ext cx="4857784" cy="362465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5016">
        <p14:switch dir="r"/>
      </p:transition>
    </mc:Choice>
    <mc:Fallback>
      <p:transition spd="slow" advTm="50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643042" y="1214422"/>
            <a:ext cx="576852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Radila:</a:t>
            </a:r>
          </a:p>
          <a:p>
            <a:pPr algn="ctr"/>
            <a:r>
              <a:rPr lang="hr-H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EmANUELA KORAĆ</a:t>
            </a:r>
          </a:p>
          <a:p>
            <a:pPr algn="ctr"/>
            <a:r>
              <a:rPr lang="hr-H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hr-HR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a</a:t>
            </a:r>
            <a:endParaRPr lang="hr-HR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310">
        <p14:switch dir="r"/>
      </p:transition>
    </mc:Choice>
    <mc:Fallback>
      <p:transition spd="slow" advTm="13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2757122"/>
            <a:ext cx="3898776" cy="3250170"/>
          </a:xfrm>
        </p:spPr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Područje</a:t>
            </a:r>
            <a:r>
              <a:rPr lang="en-US" sz="2000" dirty="0" smtClean="0"/>
              <a:t> </a:t>
            </a:r>
            <a:r>
              <a:rPr lang="en-US" sz="2000" dirty="0" err="1" smtClean="0"/>
              <a:t>južne</a:t>
            </a:r>
            <a:r>
              <a:rPr lang="en-US" sz="2000" dirty="0" smtClean="0"/>
              <a:t> </a:t>
            </a:r>
            <a:r>
              <a:rPr lang="en-US" sz="2000" dirty="0" err="1" smtClean="0"/>
              <a:t>Hercegovine</a:t>
            </a:r>
            <a:r>
              <a:rPr lang="en-US" sz="2000" dirty="0" smtClean="0"/>
              <a:t>, u </a:t>
            </a:r>
            <a:r>
              <a:rPr lang="en-US" sz="2000" dirty="0" err="1" smtClean="0"/>
              <a:t>kojem</a:t>
            </a:r>
            <a:r>
              <a:rPr lang="en-US" sz="2000" dirty="0" smtClean="0"/>
              <a:t> se </a:t>
            </a:r>
            <a:r>
              <a:rPr lang="en-US" sz="2000" dirty="0" err="1" smtClean="0"/>
              <a:t>nalazi</a:t>
            </a:r>
            <a:r>
              <a:rPr lang="en-US" sz="2000" dirty="0" smtClean="0"/>
              <a:t> </a:t>
            </a:r>
            <a:r>
              <a:rPr lang="en-US" sz="2000" dirty="0" err="1" smtClean="0"/>
              <a:t>Međugorje</a:t>
            </a:r>
            <a:r>
              <a:rPr lang="en-US" sz="2000" dirty="0" smtClean="0"/>
              <a:t>, </a:t>
            </a:r>
            <a:r>
              <a:rPr lang="en-US" sz="2000" dirty="0" err="1" smtClean="0"/>
              <a:t>ima</a:t>
            </a:r>
            <a:r>
              <a:rPr lang="en-US" sz="2000" dirty="0" smtClean="0"/>
              <a:t> </a:t>
            </a:r>
            <a:r>
              <a:rPr lang="en-US" sz="2000" dirty="0" err="1" smtClean="0"/>
              <a:t>mediteransku</a:t>
            </a:r>
            <a:r>
              <a:rPr lang="hr-HR" sz="2000" dirty="0" smtClean="0"/>
              <a:t> ili sredozemnu</a:t>
            </a:r>
            <a:r>
              <a:rPr lang="en-US" sz="2000" dirty="0" smtClean="0"/>
              <a:t> </a:t>
            </a:r>
            <a:r>
              <a:rPr lang="en-US" sz="2000" dirty="0" err="1" smtClean="0"/>
              <a:t>klimu</a:t>
            </a:r>
            <a:r>
              <a:rPr lang="hr-HR" sz="2000" dirty="0" smtClean="0"/>
              <a:t> koju karakteriziraju blage zime i topla ljeta</a:t>
            </a:r>
            <a:r>
              <a:rPr lang="en-US" sz="2000" dirty="0" smtClean="0"/>
              <a:t>.</a:t>
            </a:r>
            <a:r>
              <a:rPr lang="hr-HR" sz="2000" dirty="0" smtClean="0"/>
              <a:t> Na klimu utječu blizina Jadranskoga mora, reljef i nadmorska visina</a:t>
            </a:r>
            <a:r>
              <a:rPr lang="hr-HR" sz="2000" dirty="0" smtClean="0"/>
              <a:t>.</a:t>
            </a:r>
            <a:endParaRPr lang="hr-HR" sz="2000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Međugorje-opći podatci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57121"/>
            <a:ext cx="4108374" cy="343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733672" y="1433682"/>
            <a:ext cx="80688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vi-VN" sz="2000" dirty="0"/>
              <a:t>Međugorje je naseljeno mjesto u sastavu Općine Čitluk (Hercegovačko-neretvanska županija, Federacija Bosne i Hercegovine, BiH).</a:t>
            </a:r>
          </a:p>
          <a:p>
            <a:pPr marL="342900" indent="-342900"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q"/>
            </a:pPr>
            <a:r>
              <a:rPr lang="vi-VN" sz="2000" dirty="0"/>
              <a:t>Smješteno je u južnom dijelu regije Brotnjo.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9280">
        <p14:switch dir="r"/>
      </p:transition>
    </mc:Choice>
    <mc:Fallback>
      <p:transition spd="slow" advTm="92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539552" y="260649"/>
            <a:ext cx="8229600" cy="3816424"/>
          </a:xfrm>
        </p:spPr>
        <p:txBody>
          <a:bodyPr/>
          <a:lstStyle/>
          <a:p>
            <a:r>
              <a:rPr lang="vi-VN" dirty="0"/>
              <a:t>Prema popisu stanovništva iz 1991. godine Međugorje je imalo 1367 stanovnika, a prema najnovijem popisu (2013.) Međugorje ima 2306 stanovnika. </a:t>
            </a:r>
            <a:endParaRPr lang="hr-HR" dirty="0" smtClean="0"/>
          </a:p>
          <a:p>
            <a:r>
              <a:rPr lang="vi-VN" dirty="0" smtClean="0"/>
              <a:t>Osim </a:t>
            </a:r>
            <a:r>
              <a:rPr lang="vi-VN" dirty="0"/>
              <a:t>toga, zanimljivo je da od svih naselja općine Čitluk Međugorje bilježi najveći rast broja stanovnika u odnosu na prethodni popis stanovnika iz 1991. godine.</a:t>
            </a:r>
          </a:p>
          <a:p>
            <a:pPr marL="109728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304">
            <a:off x="1992089" y="3640657"/>
            <a:ext cx="6780485" cy="288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7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7490">
        <p14:switch dir="r"/>
      </p:transition>
    </mc:Choice>
    <mc:Fallback>
      <p:transition spd="slow" advTm="749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vrijeme</a:t>
            </a:r>
            <a:r>
              <a:rPr lang="en-US" sz="2000" dirty="0" smtClean="0"/>
              <a:t> </a:t>
            </a:r>
            <a:r>
              <a:rPr lang="en-US" sz="2000" dirty="0" err="1" smtClean="0"/>
              <a:t>rimskog</a:t>
            </a:r>
            <a:r>
              <a:rPr lang="en-US" sz="2000" dirty="0" smtClean="0"/>
              <a:t> </a:t>
            </a:r>
            <a:r>
              <a:rPr lang="en-US" sz="2000" dirty="0" err="1" smtClean="0"/>
              <a:t>doba</a:t>
            </a:r>
            <a:r>
              <a:rPr lang="en-US" sz="2000" dirty="0" smtClean="0"/>
              <a:t> </a:t>
            </a:r>
            <a:r>
              <a:rPr lang="en-US" sz="2000" dirty="0" err="1" smtClean="0"/>
              <a:t>ovo</a:t>
            </a:r>
            <a:r>
              <a:rPr lang="en-US" sz="2000" dirty="0" smtClean="0"/>
              <a:t> je </a:t>
            </a:r>
            <a:r>
              <a:rPr lang="en-US" sz="2000" dirty="0" err="1" smtClean="0"/>
              <a:t>područje</a:t>
            </a:r>
            <a:r>
              <a:rPr lang="en-US" sz="2000" dirty="0" smtClean="0"/>
              <a:t> </a:t>
            </a:r>
            <a:r>
              <a:rPr lang="en-US" sz="2000" dirty="0" err="1" smtClean="0"/>
              <a:t>pripadalo</a:t>
            </a:r>
            <a:r>
              <a:rPr lang="en-US" sz="2000" dirty="0" smtClean="0"/>
              <a:t> </a:t>
            </a:r>
            <a:r>
              <a:rPr lang="en-US" sz="2000" dirty="0" err="1" smtClean="0"/>
              <a:t>naronskom</a:t>
            </a:r>
            <a:r>
              <a:rPr lang="en-US" sz="2000" dirty="0" smtClean="0"/>
              <a:t> </a:t>
            </a:r>
            <a:r>
              <a:rPr lang="en-US" sz="2000" dirty="0" err="1" smtClean="0"/>
              <a:t>okrugu</a:t>
            </a:r>
            <a:r>
              <a:rPr lang="en-US" sz="2000" dirty="0" smtClean="0"/>
              <a:t>. </a:t>
            </a:r>
            <a:endParaRPr lang="hr-HR" sz="2000" dirty="0" smtClean="0"/>
          </a:p>
          <a:p>
            <a:r>
              <a:rPr lang="hr-HR" sz="2000" dirty="0" smtClean="0"/>
              <a:t>Na ovom su području p</a:t>
            </a:r>
            <a:r>
              <a:rPr lang="en-US" sz="2000" dirty="0" err="1" smtClean="0"/>
              <a:t>ronađeni</a:t>
            </a:r>
            <a:r>
              <a:rPr lang="en-US" sz="2000" dirty="0" smtClean="0"/>
              <a:t> </a:t>
            </a:r>
            <a:r>
              <a:rPr lang="en-US" sz="2000" dirty="0" err="1" smtClean="0"/>
              <a:t>ostaci</a:t>
            </a:r>
            <a:r>
              <a:rPr lang="en-US" sz="2000" dirty="0" smtClean="0"/>
              <a:t> </a:t>
            </a:r>
            <a:r>
              <a:rPr lang="en-US" sz="2000" dirty="0" err="1" smtClean="0"/>
              <a:t>kasnoantičke</a:t>
            </a:r>
            <a:r>
              <a:rPr lang="en-US" sz="2000" dirty="0" smtClean="0"/>
              <a:t> </a:t>
            </a:r>
            <a:r>
              <a:rPr lang="en-US" sz="2000" dirty="0" err="1" smtClean="0"/>
              <a:t>bazilike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r>
              <a:rPr lang="en-US" sz="2000" dirty="0" err="1" smtClean="0"/>
              <a:t>Međugorje</a:t>
            </a:r>
            <a:r>
              <a:rPr lang="en-US" sz="2000" dirty="0" smtClean="0"/>
              <a:t> se </a:t>
            </a:r>
            <a:r>
              <a:rPr lang="en-US" sz="2000" dirty="0" err="1" smtClean="0"/>
              <a:t>prvi</a:t>
            </a:r>
            <a:r>
              <a:rPr lang="en-US" sz="2000" dirty="0" smtClean="0"/>
              <a:t> put </a:t>
            </a:r>
            <a:r>
              <a:rPr lang="en-US" sz="2000" dirty="0" err="1" smtClean="0"/>
              <a:t>spominje</a:t>
            </a:r>
            <a:r>
              <a:rPr lang="en-US" sz="2000" dirty="0" smtClean="0"/>
              <a:t> 1599. </a:t>
            </a:r>
            <a:r>
              <a:rPr lang="en-US" sz="2000" dirty="0" err="1" smtClean="0"/>
              <a:t>godine</a:t>
            </a:r>
            <a:r>
              <a:rPr lang="en-US" sz="2000" dirty="0" smtClean="0"/>
              <a:t>, u </a:t>
            </a:r>
            <a:r>
              <a:rPr lang="en-US" sz="2000" dirty="0" err="1" smtClean="0"/>
              <a:t>povijesnim</a:t>
            </a:r>
            <a:r>
              <a:rPr lang="en-US" sz="2000" dirty="0" smtClean="0"/>
              <a:t> </a:t>
            </a:r>
            <a:r>
              <a:rPr lang="en-US" sz="2000" dirty="0" err="1" smtClean="0"/>
              <a:t>dokumentima</a:t>
            </a:r>
            <a:r>
              <a:rPr lang="en-US" sz="2000" dirty="0" smtClean="0"/>
              <a:t>, </a:t>
            </a:r>
            <a:r>
              <a:rPr lang="en-US" sz="2000" dirty="0" err="1" smtClean="0"/>
              <a:t>kao</a:t>
            </a:r>
            <a:r>
              <a:rPr lang="en-US" sz="2000" dirty="0" smtClean="0"/>
              <a:t> </a:t>
            </a:r>
            <a:r>
              <a:rPr lang="en-US" sz="2000" dirty="0" err="1" smtClean="0"/>
              <a:t>autonomna</a:t>
            </a:r>
            <a:r>
              <a:rPr lang="en-US" sz="2000" dirty="0" smtClean="0"/>
              <a:t> </a:t>
            </a:r>
            <a:r>
              <a:rPr lang="en-US" sz="2000" dirty="0" err="1" smtClean="0"/>
              <a:t>župa</a:t>
            </a:r>
            <a:r>
              <a:rPr lang="en-US" sz="2000" dirty="0" smtClean="0"/>
              <a:t>.</a:t>
            </a:r>
            <a:endParaRPr lang="hr-HR" sz="2000" dirty="0" smtClean="0"/>
          </a:p>
          <a:p>
            <a:r>
              <a:rPr lang="hr-HR" sz="2000" dirty="0" smtClean="0"/>
              <a:t>Ovo je područje pripadalo Humskoj zemlji, koja u 15. stoljeću dolazi pod vlast Kosača, od kojih je najpoznatiji herceg Stjepan </a:t>
            </a:r>
            <a:r>
              <a:rPr lang="hr-HR" sz="2000" dirty="0" err="1" smtClean="0"/>
              <a:t>Vukčić</a:t>
            </a:r>
            <a:r>
              <a:rPr lang="hr-HR" sz="2000" dirty="0" smtClean="0"/>
              <a:t> Kosača. </a:t>
            </a:r>
          </a:p>
          <a:p>
            <a:r>
              <a:rPr lang="hr-HR" sz="2000" dirty="0" smtClean="0"/>
              <a:t>Područje današnje Hercegovine pod tursku vlast dolazi 1482. godine, a pod njihovom vlašću ostaje do 1878. godine.</a:t>
            </a:r>
          </a:p>
          <a:p>
            <a:r>
              <a:rPr lang="hr-HR" sz="2000" dirty="0" smtClean="0"/>
              <a:t>Nakon Berlinskog kongresa upravu nad Bosnom i Hercegovinom dobiva </a:t>
            </a:r>
            <a:r>
              <a:rPr lang="hr-HR" sz="2000" dirty="0" err="1" smtClean="0"/>
              <a:t>Austro</a:t>
            </a:r>
            <a:r>
              <a:rPr lang="hr-HR" sz="2000" dirty="0" smtClean="0"/>
              <a:t>-Ugarska. 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Kratki povijesni prikaz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2591">
        <p14:switch dir="r"/>
      </p:transition>
    </mc:Choice>
    <mc:Fallback>
      <p:transition spd="slow" advTm="1259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36437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Tijekom povijesti ovaj je kraj bio izložen stalnim migracijama, posebno nakon Prvoga svjetskoga rata (1914.-1918.) i nakon Drugoga svjetskog rata (1941.-1945.).</a:t>
            </a:r>
          </a:p>
          <a:p>
            <a:r>
              <a:rPr lang="hr-HR" sz="2000" dirty="0" smtClean="0"/>
              <a:t>Također za vrijeme komunističke Jugoslavije mnogi su ljudi odselili u različite europske zemlje (Njemačka, Austrija, Švicarska, Francuska </a:t>
            </a:r>
            <a:r>
              <a:rPr lang="hr-HR" sz="2000" dirty="0" err="1" smtClean="0"/>
              <a:t>itd</a:t>
            </a:r>
            <a:r>
              <a:rPr lang="hr-HR" sz="2000" dirty="0" smtClean="0"/>
              <a:t>.). </a:t>
            </a:r>
          </a:p>
          <a:p>
            <a:r>
              <a:rPr lang="hr-HR" sz="2000" dirty="0" smtClean="0"/>
              <a:t>U Bosni i Hercegovini su krajem 1990. godine održani prvi višestranački izbori. Raspadom Jugoslavije početkom 1991. godine stvoreni su uvjeti da se osamostali i ova bivša jugoslavenska republika.</a:t>
            </a:r>
          </a:p>
          <a:p>
            <a:r>
              <a:rPr lang="hr-HR" sz="2000" dirty="0" smtClean="0"/>
              <a:t>Na referendumu koji je održan 29. veljače i 1. ožujka 1992. većina se pučanstva tada izjasnila za vlastitu samostalnu državu. </a:t>
            </a:r>
          </a:p>
          <a:p>
            <a:r>
              <a:rPr lang="hr-HR" sz="2000" dirty="0" smtClean="0"/>
              <a:t>Devedesetih godina 20. stoljeća mnogi se ljudi vraćaju iz dijaspore. </a:t>
            </a:r>
            <a:endParaRPr lang="hr-HR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12237">
        <p14:switch dir="r"/>
      </p:transition>
    </mc:Choice>
    <mc:Fallback>
      <p:transition spd="slow" advTm="1223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457200" y="1481328"/>
            <a:ext cx="4474840" cy="4525963"/>
          </a:xfrm>
        </p:spPr>
        <p:txBody>
          <a:bodyPr>
            <a:normAutofit/>
          </a:bodyPr>
          <a:lstStyle/>
          <a:p>
            <a:r>
              <a:rPr lang="en-US" sz="2200" dirty="0" err="1" smtClean="0"/>
              <a:t>Međugorje</a:t>
            </a:r>
            <a:r>
              <a:rPr lang="en-US" sz="2200" dirty="0" smtClean="0"/>
              <a:t> je </a:t>
            </a:r>
            <a:r>
              <a:rPr lang="en-US" sz="2200" dirty="0" err="1" smtClean="0"/>
              <a:t>jedno</a:t>
            </a:r>
            <a:r>
              <a:rPr lang="en-US" sz="2200" dirty="0" smtClean="0"/>
              <a:t> </a:t>
            </a:r>
            <a:r>
              <a:rPr lang="en-US" sz="2200" dirty="0" err="1" smtClean="0"/>
              <a:t>od</a:t>
            </a:r>
            <a:r>
              <a:rPr lang="en-US" sz="2200" dirty="0" smtClean="0"/>
              <a:t> </a:t>
            </a:r>
            <a:r>
              <a:rPr lang="en-US" sz="2200" dirty="0" err="1" smtClean="0"/>
              <a:t>najpoznatijih</a:t>
            </a:r>
            <a:r>
              <a:rPr lang="hr-HR" sz="2200" dirty="0" smtClean="0"/>
              <a:t> rimokatoličkih </a:t>
            </a:r>
            <a:r>
              <a:rPr lang="en-US" sz="2200" dirty="0" err="1" smtClean="0"/>
              <a:t>svetišta</a:t>
            </a:r>
            <a:r>
              <a:rPr lang="en-US" sz="2200" dirty="0" smtClean="0"/>
              <a:t> </a:t>
            </a:r>
            <a:r>
              <a:rPr lang="en-US" sz="2200" dirty="0" err="1" smtClean="0"/>
              <a:t>na</a:t>
            </a:r>
            <a:r>
              <a:rPr lang="en-US" sz="2200" dirty="0" smtClean="0"/>
              <a:t> </a:t>
            </a:r>
            <a:r>
              <a:rPr lang="en-US" sz="2200" dirty="0" err="1" smtClean="0"/>
              <a:t>svijetu</a:t>
            </a:r>
            <a:r>
              <a:rPr lang="en-US" sz="2200" dirty="0" smtClean="0"/>
              <a:t>.</a:t>
            </a:r>
            <a:endParaRPr lang="hr-HR" sz="2200" dirty="0" smtClean="0"/>
          </a:p>
          <a:p>
            <a:r>
              <a:rPr lang="hr-HR" sz="2200" dirty="0" smtClean="0"/>
              <a:t>Današnja </a:t>
            </a:r>
            <a:r>
              <a:rPr lang="en-US" sz="2200" dirty="0" err="1" smtClean="0"/>
              <a:t>župa</a:t>
            </a:r>
            <a:r>
              <a:rPr lang="en-US" sz="2200" dirty="0" smtClean="0"/>
              <a:t> </a:t>
            </a:r>
            <a:r>
              <a:rPr lang="hr-HR" sz="2200" dirty="0" smtClean="0"/>
              <a:t>Međugorje </a:t>
            </a:r>
            <a:r>
              <a:rPr lang="en-US" sz="2200" dirty="0" err="1" smtClean="0"/>
              <a:t>osnovana</a:t>
            </a:r>
            <a:r>
              <a:rPr lang="en-US" sz="2200" dirty="0" smtClean="0"/>
              <a:t> je 1892.</a:t>
            </a:r>
            <a:r>
              <a:rPr lang="hr-HR" sz="2200" dirty="0" smtClean="0"/>
              <a:t> </a:t>
            </a:r>
            <a:r>
              <a:rPr lang="en-US" sz="2200" dirty="0" err="1" smtClean="0"/>
              <a:t>godine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posvećena</a:t>
            </a:r>
            <a:r>
              <a:rPr lang="en-US" sz="2200" dirty="0" smtClean="0"/>
              <a:t> je </a:t>
            </a:r>
            <a:r>
              <a:rPr lang="en-US" sz="2200" dirty="0" err="1" smtClean="0"/>
              <a:t>sv</a:t>
            </a:r>
            <a:r>
              <a:rPr lang="en-US" sz="2200" dirty="0" smtClean="0"/>
              <a:t>. </a:t>
            </a:r>
            <a:r>
              <a:rPr lang="en-US" sz="2200" dirty="0" err="1" smtClean="0"/>
              <a:t>Jakovu</a:t>
            </a:r>
            <a:r>
              <a:rPr lang="en-US" sz="2200" dirty="0" smtClean="0"/>
              <a:t>, </a:t>
            </a:r>
            <a:r>
              <a:rPr lang="en-US" sz="2200" dirty="0" err="1" smtClean="0"/>
              <a:t>zaštitniku</a:t>
            </a:r>
            <a:r>
              <a:rPr lang="en-US" sz="2200" dirty="0" smtClean="0"/>
              <a:t> </a:t>
            </a:r>
            <a:r>
              <a:rPr lang="en-US" sz="2200" dirty="0" err="1" smtClean="0"/>
              <a:t>hodočasnika</a:t>
            </a:r>
            <a:r>
              <a:rPr lang="en-US" sz="2200" dirty="0" smtClean="0"/>
              <a:t>.</a:t>
            </a:r>
            <a:endParaRPr lang="hr-HR" sz="2200" dirty="0" smtClean="0"/>
          </a:p>
          <a:p>
            <a:r>
              <a:rPr lang="hr-HR" sz="2200" dirty="0" smtClean="0"/>
              <a:t>Ž</a:t>
            </a:r>
            <a:r>
              <a:rPr lang="en-US" sz="2200" dirty="0" err="1" smtClean="0"/>
              <a:t>upna</a:t>
            </a:r>
            <a:r>
              <a:rPr lang="en-US" sz="2200" dirty="0" smtClean="0"/>
              <a:t> </a:t>
            </a:r>
            <a:r>
              <a:rPr lang="en-US" sz="2200" dirty="0" err="1" smtClean="0"/>
              <a:t>crkva</a:t>
            </a:r>
            <a:r>
              <a:rPr lang="en-US" sz="2200" dirty="0" smtClean="0"/>
              <a:t> </a:t>
            </a:r>
            <a:r>
              <a:rPr lang="en-US" sz="2200" dirty="0" err="1" smtClean="0"/>
              <a:t>dovršena</a:t>
            </a:r>
            <a:r>
              <a:rPr lang="en-US" sz="2200" dirty="0" smtClean="0"/>
              <a:t> je 1969. </a:t>
            </a:r>
            <a:r>
              <a:rPr lang="en-US" sz="2200" dirty="0" err="1" smtClean="0"/>
              <a:t>godine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posvećena</a:t>
            </a:r>
            <a:r>
              <a:rPr lang="en-US" sz="2200" dirty="0" smtClean="0"/>
              <a:t> je </a:t>
            </a:r>
            <a:r>
              <a:rPr lang="hr-HR" sz="2200" dirty="0" smtClean="0"/>
              <a:t>s</a:t>
            </a:r>
            <a:r>
              <a:rPr lang="en-US" sz="2200" dirty="0" smtClean="0"/>
              <a:t>v. </a:t>
            </a:r>
            <a:r>
              <a:rPr lang="en-US" sz="2200" dirty="0" err="1" smtClean="0"/>
              <a:t>Jakovu</a:t>
            </a:r>
            <a:r>
              <a:rPr lang="en-US" sz="2200" dirty="0" smtClean="0"/>
              <a:t> </a:t>
            </a:r>
            <a:r>
              <a:rPr lang="en-US" sz="2200" dirty="0" err="1" smtClean="0"/>
              <a:t>Zebedejevom</a:t>
            </a:r>
            <a:r>
              <a:rPr lang="en-US" sz="2200" dirty="0" smtClean="0"/>
              <a:t>.</a:t>
            </a:r>
            <a:endParaRPr lang="hr-HR" sz="2200" dirty="0" smtClean="0"/>
          </a:p>
          <a:p>
            <a:endParaRPr lang="hr-HR" sz="2200" dirty="0" smtClean="0"/>
          </a:p>
          <a:p>
            <a:endParaRPr lang="hr-HR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Međugorje – katoličko svetište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416" y="1556792"/>
            <a:ext cx="3683552" cy="38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avokutnik 3"/>
          <p:cNvSpPr/>
          <p:nvPr/>
        </p:nvSpPr>
        <p:spPr>
          <a:xfrm>
            <a:off x="5041631" y="5805264"/>
            <a:ext cx="374441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Crkva sv. Jakova u Međugorju</a:t>
            </a:r>
            <a:endParaRPr lang="hr-HR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4066">
        <p14:switch dir="r"/>
      </p:transition>
    </mc:Choice>
    <mc:Fallback>
      <p:transition spd="slow" advTm="406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4714908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Nakon</a:t>
            </a:r>
            <a:r>
              <a:rPr lang="hr-HR" sz="2000" dirty="0" smtClean="0"/>
              <a:t> ukazanja Djevice Marije 24. lipnja 1</a:t>
            </a:r>
            <a:r>
              <a:rPr lang="en-US" sz="2000" dirty="0" smtClean="0"/>
              <a:t>981.</a:t>
            </a:r>
            <a:r>
              <a:rPr lang="hr-HR" sz="2000" dirty="0" smtClean="0"/>
              <a:t> na mjestu zvanom </a:t>
            </a:r>
            <a:r>
              <a:rPr lang="hr-HR" sz="2000" dirty="0" err="1" smtClean="0"/>
              <a:t>Podbrdo</a:t>
            </a:r>
            <a:r>
              <a:rPr lang="hr-HR" sz="2000" dirty="0" smtClean="0"/>
              <a:t> – brdo Crnica,</a:t>
            </a:r>
            <a:r>
              <a:rPr lang="en-US" sz="2000" dirty="0" smtClean="0"/>
              <a:t> </a:t>
            </a:r>
            <a:r>
              <a:rPr lang="en-US" sz="2000" dirty="0" err="1" smtClean="0"/>
              <a:t>Međugorje</a:t>
            </a:r>
            <a:r>
              <a:rPr lang="en-US" sz="2000" dirty="0" smtClean="0"/>
              <a:t> </a:t>
            </a:r>
            <a:r>
              <a:rPr lang="hr-HR" sz="2000" dirty="0" smtClean="0"/>
              <a:t>se </a:t>
            </a:r>
            <a:r>
              <a:rPr lang="en-US" sz="2000" dirty="0" err="1" smtClean="0"/>
              <a:t>počelo</a:t>
            </a:r>
            <a:r>
              <a:rPr lang="en-US" sz="2000" dirty="0" smtClean="0"/>
              <a:t> </a:t>
            </a:r>
            <a:r>
              <a:rPr lang="en-US" sz="2000" dirty="0" err="1" smtClean="0"/>
              <a:t>ubrzano</a:t>
            </a:r>
            <a:r>
              <a:rPr lang="en-US" sz="2000" dirty="0" smtClean="0"/>
              <a:t> </a:t>
            </a:r>
            <a:r>
              <a:rPr lang="en-US" sz="2000" dirty="0" err="1" smtClean="0"/>
              <a:t>razvijati</a:t>
            </a:r>
            <a:r>
              <a:rPr lang="en-US" sz="2000" dirty="0" smtClean="0"/>
              <a:t> </a:t>
            </a:r>
            <a:r>
              <a:rPr lang="en-US" sz="2000" dirty="0" err="1" smtClean="0"/>
              <a:t>pružajući</a:t>
            </a:r>
            <a:r>
              <a:rPr lang="en-US" sz="2000" dirty="0" smtClean="0"/>
              <a:t> </a:t>
            </a:r>
            <a:r>
              <a:rPr lang="en-US" sz="2000" dirty="0" err="1" smtClean="0"/>
              <a:t>hodočasnicima</a:t>
            </a:r>
            <a:r>
              <a:rPr lang="en-US" sz="2000" dirty="0" smtClean="0"/>
              <a:t> </a:t>
            </a:r>
            <a:r>
              <a:rPr lang="en-US" sz="2000" dirty="0" err="1" smtClean="0"/>
              <a:t>sve</a:t>
            </a:r>
            <a:r>
              <a:rPr lang="en-US" sz="2000" dirty="0" smtClean="0"/>
              <a:t> </a:t>
            </a:r>
            <a:r>
              <a:rPr lang="en-US" sz="2000" dirty="0" err="1" smtClean="0"/>
              <a:t>potrebne</a:t>
            </a:r>
            <a:r>
              <a:rPr lang="en-US" sz="2000" dirty="0" smtClean="0"/>
              <a:t> </a:t>
            </a:r>
            <a:r>
              <a:rPr lang="en-US" sz="2000" dirty="0" err="1" smtClean="0"/>
              <a:t>sadržaje</a:t>
            </a:r>
            <a:r>
              <a:rPr lang="en-US" sz="2000" dirty="0" smtClean="0"/>
              <a:t> </a:t>
            </a:r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vrijeme</a:t>
            </a:r>
            <a:r>
              <a:rPr lang="en-US" sz="2000" dirty="0" smtClean="0"/>
              <a:t> </a:t>
            </a:r>
            <a:r>
              <a:rPr lang="en-US" sz="2000" dirty="0" err="1" smtClean="0"/>
              <a:t>njihova</a:t>
            </a:r>
            <a:r>
              <a:rPr lang="en-US" sz="2000" dirty="0" smtClean="0"/>
              <a:t> </a:t>
            </a:r>
            <a:r>
              <a:rPr lang="en-US" sz="2000" dirty="0" err="1" smtClean="0"/>
              <a:t>posjeta</a:t>
            </a:r>
            <a:r>
              <a:rPr lang="en-US" sz="2000" dirty="0" smtClean="0"/>
              <a:t> </a:t>
            </a:r>
            <a:r>
              <a:rPr lang="en-US" sz="2000" dirty="0" err="1" smtClean="0"/>
              <a:t>ovom</a:t>
            </a:r>
            <a:r>
              <a:rPr lang="en-US" sz="2000" dirty="0" smtClean="0"/>
              <a:t> </a:t>
            </a:r>
            <a:r>
              <a:rPr lang="en-US" sz="2000" dirty="0" err="1" smtClean="0"/>
              <a:t>svjetski</a:t>
            </a:r>
            <a:r>
              <a:rPr lang="en-US" sz="2000" dirty="0" smtClean="0"/>
              <a:t> </a:t>
            </a:r>
            <a:r>
              <a:rPr lang="en-US" sz="2000" dirty="0" err="1" smtClean="0"/>
              <a:t>poznatom</a:t>
            </a:r>
            <a:r>
              <a:rPr lang="en-US" sz="2000" dirty="0" smtClean="0"/>
              <a:t> </a:t>
            </a:r>
            <a:r>
              <a:rPr lang="en-US" sz="2000" dirty="0" err="1" smtClean="0"/>
              <a:t>svetištu</a:t>
            </a:r>
            <a:r>
              <a:rPr lang="hr-HR" sz="2000" dirty="0" smtClean="0"/>
              <a:t>.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tada</a:t>
            </a:r>
            <a:r>
              <a:rPr lang="en-US" sz="2000" dirty="0" smtClean="0"/>
              <a:t> je </a:t>
            </a:r>
            <a:r>
              <a:rPr lang="en-US" sz="2000" dirty="0" err="1" smtClean="0"/>
              <a:t>ovo</a:t>
            </a:r>
            <a:r>
              <a:rPr lang="hr-HR" sz="2000" dirty="0" smtClean="0"/>
              <a:t> hercegovačko</a:t>
            </a:r>
            <a:r>
              <a:rPr lang="en-US" sz="2000" dirty="0" smtClean="0"/>
              <a:t> </a:t>
            </a:r>
            <a:r>
              <a:rPr lang="en-US" sz="2000" dirty="0" err="1" smtClean="0"/>
              <a:t>mjesto</a:t>
            </a:r>
            <a:r>
              <a:rPr lang="en-US" sz="2000" dirty="0" smtClean="0"/>
              <a:t>, </a:t>
            </a:r>
            <a:r>
              <a:rPr lang="en-US" sz="2000" dirty="0" err="1" smtClean="0"/>
              <a:t>uz</a:t>
            </a:r>
            <a:r>
              <a:rPr lang="hr-HR" sz="2000" dirty="0" smtClean="0"/>
              <a:t> Sarajevo,</a:t>
            </a:r>
            <a:r>
              <a:rPr lang="en-US" sz="2000" dirty="0" smtClean="0"/>
              <a:t> </a:t>
            </a:r>
            <a:r>
              <a:rPr lang="en-US" sz="2000" dirty="0" err="1" smtClean="0"/>
              <a:t>jedno</a:t>
            </a:r>
            <a:r>
              <a:rPr lang="en-US" sz="2000" dirty="0" smtClean="0"/>
              <a:t> </a:t>
            </a:r>
            <a:r>
              <a:rPr lang="en-US" sz="2000" dirty="0" err="1" smtClean="0"/>
              <a:t>od</a:t>
            </a:r>
            <a:r>
              <a:rPr lang="en-US" sz="2000" dirty="0" smtClean="0"/>
              <a:t> </a:t>
            </a:r>
            <a:r>
              <a:rPr lang="en-US" sz="2000" dirty="0" err="1" smtClean="0"/>
              <a:t>najposjećenijih</a:t>
            </a:r>
            <a:r>
              <a:rPr lang="en-US" sz="2000" dirty="0" smtClean="0"/>
              <a:t> </a:t>
            </a:r>
            <a:r>
              <a:rPr lang="en-US" sz="2000" dirty="0" err="1" smtClean="0"/>
              <a:t>turističkih</a:t>
            </a:r>
            <a:r>
              <a:rPr lang="en-US" sz="2000" dirty="0" smtClean="0"/>
              <a:t> </a:t>
            </a:r>
            <a:r>
              <a:rPr lang="hr-HR" sz="2000" dirty="0" smtClean="0"/>
              <a:t>središta Bosne i Hercegovine. </a:t>
            </a:r>
            <a:r>
              <a:rPr lang="en-US" sz="2000" dirty="0" smtClean="0"/>
              <a:t> </a:t>
            </a:r>
            <a:endParaRPr lang="hr-HR" sz="2000" dirty="0" smtClean="0"/>
          </a:p>
          <a:p>
            <a:endParaRPr lang="hr-HR" sz="2000" dirty="0" smtClean="0"/>
          </a:p>
          <a:p>
            <a:endParaRPr lang="hr-HR" sz="2000" dirty="0"/>
          </a:p>
        </p:txBody>
      </p:sp>
      <p:pic>
        <p:nvPicPr>
          <p:cNvPr id="3" name="Picture 2" descr="F:\međug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2936"/>
            <a:ext cx="6527163" cy="3600400"/>
          </a:xfrm>
          <a:prstGeom prst="rect">
            <a:avLst/>
          </a:prstGeom>
          <a:noFill/>
        </p:spPr>
      </p:pic>
      <p:sp>
        <p:nvSpPr>
          <p:cNvPr id="4" name="TekstniOkvir 3"/>
          <p:cNvSpPr txBox="1"/>
          <p:nvPr/>
        </p:nvSpPr>
        <p:spPr>
          <a:xfrm>
            <a:off x="1307133" y="2846656"/>
            <a:ext cx="552459" cy="3600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vi-VN" sz="1600" b="1" dirty="0">
                <a:solidFill>
                  <a:srgbClr val="FF0000"/>
                </a:solidFill>
              </a:rPr>
              <a:t>Međugorje</a:t>
            </a:r>
            <a:endParaRPr lang="hr-HR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299">
        <p14:switch dir="r"/>
      </p:transition>
    </mc:Choice>
    <mc:Fallback>
      <p:transition spd="slow" advTm="329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među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1920" y="2420888"/>
            <a:ext cx="5040560" cy="4143404"/>
          </a:xfr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Svetište Kraljice mira</a:t>
            </a: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245890" y="2636912"/>
            <a:ext cx="3707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hr-HR" dirty="0" smtClean="0"/>
              <a:t>Međugorje </a:t>
            </a:r>
            <a:r>
              <a:rPr lang="hr-HR" dirty="0"/>
              <a:t>je p</a:t>
            </a:r>
            <a:r>
              <a:rPr lang="en-US" dirty="0" err="1"/>
              <a:t>ostalo</a:t>
            </a:r>
            <a:r>
              <a:rPr lang="en-US" dirty="0"/>
              <a:t> </a:t>
            </a:r>
            <a:r>
              <a:rPr lang="en-US" dirty="0" err="1"/>
              <a:t>poznato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hr-HR" dirty="0"/>
              <a:t> ukazanja Djevice Marije</a:t>
            </a:r>
            <a:r>
              <a:rPr lang="en-US" dirty="0"/>
              <a:t>, </a:t>
            </a:r>
            <a:r>
              <a:rPr lang="en-US" dirty="0" err="1"/>
              <a:t>koja</a:t>
            </a:r>
            <a:r>
              <a:rPr lang="en-US" dirty="0"/>
              <a:t> se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fenomen</a:t>
            </a:r>
            <a:r>
              <a:rPr lang="en-US" dirty="0"/>
              <a:t> </a:t>
            </a:r>
            <a:r>
              <a:rPr lang="en-US" dirty="0" err="1"/>
              <a:t>počela</a:t>
            </a:r>
            <a:r>
              <a:rPr lang="en-US" dirty="0"/>
              <a:t> </a:t>
            </a:r>
            <a:r>
              <a:rPr lang="en-US" dirty="0" err="1"/>
              <a:t>javljati</a:t>
            </a:r>
            <a:r>
              <a:rPr lang="en-US" dirty="0"/>
              <a:t> </a:t>
            </a:r>
            <a:r>
              <a:rPr lang="hr-HR" dirty="0"/>
              <a:t>1981. godine,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čega</a:t>
            </a:r>
            <a:r>
              <a:rPr lang="en-US" dirty="0"/>
              <a:t> se </a:t>
            </a:r>
            <a:r>
              <a:rPr lang="en-US" dirty="0" err="1"/>
              <a:t>počeo</a:t>
            </a:r>
            <a:r>
              <a:rPr lang="en-US" dirty="0"/>
              <a:t> </a:t>
            </a:r>
            <a:r>
              <a:rPr lang="en-US" dirty="0" err="1"/>
              <a:t>razvijati</a:t>
            </a:r>
            <a:r>
              <a:rPr lang="en-US" dirty="0"/>
              <a:t> </a:t>
            </a:r>
            <a:r>
              <a:rPr lang="en-US" dirty="0" err="1"/>
              <a:t>vjerski</a:t>
            </a:r>
            <a:r>
              <a:rPr lang="en-US" dirty="0"/>
              <a:t> </a:t>
            </a:r>
            <a:r>
              <a:rPr lang="en-US" dirty="0" err="1"/>
              <a:t>turizam</a:t>
            </a:r>
            <a:r>
              <a:rPr lang="en-US" dirty="0"/>
              <a:t>. </a:t>
            </a:r>
            <a:endParaRPr lang="hr-HR" dirty="0"/>
          </a:p>
          <a:p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251520" y="1268760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Župljani ove župe su povodom</a:t>
            </a:r>
            <a:r>
              <a:rPr lang="en-US" dirty="0"/>
              <a:t> 1900. </a:t>
            </a:r>
            <a:r>
              <a:rPr lang="hr-HR" dirty="0"/>
              <a:t>obljetnice </a:t>
            </a:r>
            <a:r>
              <a:rPr lang="en-US" dirty="0" err="1"/>
              <a:t>razapeća</a:t>
            </a:r>
            <a:r>
              <a:rPr lang="en-US" dirty="0"/>
              <a:t> </a:t>
            </a:r>
            <a:r>
              <a:rPr lang="en-US" dirty="0" err="1"/>
              <a:t>Isusa</a:t>
            </a:r>
            <a:r>
              <a:rPr lang="en-US" dirty="0"/>
              <a:t> Krista</a:t>
            </a:r>
            <a:r>
              <a:rPr lang="hr-HR" dirty="0"/>
              <a:t>, na brdu </a:t>
            </a:r>
            <a:r>
              <a:rPr lang="hr-HR" dirty="0" err="1"/>
              <a:t>Križevac</a:t>
            </a:r>
            <a:r>
              <a:rPr lang="hr-HR" dirty="0"/>
              <a:t>  1933. godine sagradili križ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kojem</a:t>
            </a:r>
            <a:r>
              <a:rPr lang="hr-HR" dirty="0"/>
              <a:t>u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natpis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i="1" dirty="0" err="1"/>
              <a:t>Isusu</a:t>
            </a:r>
            <a:r>
              <a:rPr lang="en-US" i="1" dirty="0"/>
              <a:t> </a:t>
            </a:r>
            <a:r>
              <a:rPr lang="en-US" i="1" dirty="0" err="1"/>
              <a:t>Kristu</a:t>
            </a:r>
            <a:r>
              <a:rPr lang="en-US" i="1" dirty="0"/>
              <a:t>, </a:t>
            </a:r>
            <a:r>
              <a:rPr lang="en-US" i="1" dirty="0" err="1"/>
              <a:t>Otkupitelju</a:t>
            </a:r>
            <a:r>
              <a:rPr lang="en-US" i="1" dirty="0"/>
              <a:t> </a:t>
            </a:r>
            <a:r>
              <a:rPr lang="en-US" i="1" dirty="0" err="1"/>
              <a:t>ljudskog</a:t>
            </a:r>
            <a:r>
              <a:rPr lang="en-US" i="1" dirty="0"/>
              <a:t> </a:t>
            </a:r>
            <a:r>
              <a:rPr lang="en-US" i="1" dirty="0" err="1"/>
              <a:t>roda</a:t>
            </a:r>
            <a:r>
              <a:rPr lang="en-US" i="1" dirty="0"/>
              <a:t>, u </a:t>
            </a:r>
            <a:r>
              <a:rPr lang="en-US" i="1" dirty="0" err="1"/>
              <a:t>znak</a:t>
            </a:r>
            <a:r>
              <a:rPr lang="en-US" i="1" dirty="0"/>
              <a:t> </a:t>
            </a:r>
            <a:r>
              <a:rPr lang="en-US" i="1" dirty="0" err="1"/>
              <a:t>svoje</a:t>
            </a:r>
            <a:r>
              <a:rPr lang="en-US" i="1" dirty="0"/>
              <a:t> </a:t>
            </a:r>
            <a:r>
              <a:rPr lang="en-US" i="1" dirty="0" err="1"/>
              <a:t>vjere</a:t>
            </a:r>
            <a:r>
              <a:rPr lang="en-US" i="1" dirty="0"/>
              <a:t>, </a:t>
            </a:r>
            <a:r>
              <a:rPr lang="en-US" i="1" dirty="0" err="1"/>
              <a:t>ljubavi</a:t>
            </a:r>
            <a:r>
              <a:rPr lang="en-US" i="1" dirty="0"/>
              <a:t>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i="1" dirty="0" err="1"/>
              <a:t>nade</a:t>
            </a:r>
            <a:r>
              <a:rPr lang="en-US" i="1" dirty="0"/>
              <a:t>, u </a:t>
            </a:r>
            <a:r>
              <a:rPr lang="en-US" i="1" dirty="0" err="1"/>
              <a:t>spomen</a:t>
            </a:r>
            <a:r>
              <a:rPr lang="en-US" i="1" dirty="0"/>
              <a:t> 1900. </a:t>
            </a:r>
            <a:r>
              <a:rPr lang="en-US" i="1" dirty="0" err="1"/>
              <a:t>godišnjice</a:t>
            </a:r>
            <a:r>
              <a:rPr lang="en-US" i="1" dirty="0"/>
              <a:t> </a:t>
            </a:r>
            <a:r>
              <a:rPr lang="en-US" i="1" dirty="0" err="1"/>
              <a:t>Muke</a:t>
            </a:r>
            <a:r>
              <a:rPr lang="en-US" i="1" dirty="0"/>
              <a:t> </a:t>
            </a:r>
            <a:r>
              <a:rPr lang="en-US" i="1" dirty="0" err="1"/>
              <a:t>Isusove</a:t>
            </a:r>
            <a:r>
              <a:rPr lang="hr-HR" i="1" dirty="0"/>
              <a:t>.</a:t>
            </a:r>
            <a:endParaRPr lang="hr-HR" dirty="0"/>
          </a:p>
          <a:p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119">
        <p14:switch dir="r"/>
      </p:transition>
    </mc:Choice>
    <mc:Fallback>
      <p:transition spd="slow" advTm="311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međug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357686" cy="4286280"/>
          </a:xfrm>
          <a:prstGeom prst="rect">
            <a:avLst/>
          </a:prstGeom>
          <a:noFill/>
        </p:spPr>
      </p:pic>
      <p:pic>
        <p:nvPicPr>
          <p:cNvPr id="3075" name="Picture 3" descr="F:\međug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376" y="1571612"/>
            <a:ext cx="4597624" cy="4429156"/>
          </a:xfrm>
          <a:prstGeom prst="rect">
            <a:avLst/>
          </a:prstGeom>
          <a:noFill/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Brdo </a:t>
            </a:r>
            <a:r>
              <a:rPr lang="hr-HR" dirty="0" err="1" smtClean="0"/>
              <a:t>Križevac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Tm="3878">
        <p14:switch dir="r"/>
      </p:transition>
    </mc:Choice>
    <mc:Fallback>
      <p:transition spd="slow" advTm="38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milanj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omilanj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omilanj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305</TotalTime>
  <Words>507</Words>
  <Application>Microsoft Office PowerPoint</Application>
  <PresentationFormat>Prikaz na zaslonu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3" baseType="lpstr">
      <vt:lpstr>Gomilanje</vt:lpstr>
      <vt:lpstr>PowerPointova prezentacija</vt:lpstr>
      <vt:lpstr>Međugorje-opći podatci</vt:lpstr>
      <vt:lpstr>PowerPointova prezentacija</vt:lpstr>
      <vt:lpstr>Kratki povijesni prikaz</vt:lpstr>
      <vt:lpstr>PowerPointova prezentacija</vt:lpstr>
      <vt:lpstr>Međugorje – katoličko svetište </vt:lpstr>
      <vt:lpstr>PowerPointova prezentacija</vt:lpstr>
      <vt:lpstr>Svetište Kraljice mira</vt:lpstr>
      <vt:lpstr>Brdo Križevac</vt:lpstr>
      <vt:lpstr>PowerPointova prezentacija</vt:lpstr>
      <vt:lpstr>Kip Blažene Djevice Marije na Brdu Ukazanja 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Korisnik</dc:creator>
  <cp:lastModifiedBy>ss</cp:lastModifiedBy>
  <cp:revision>33</cp:revision>
  <dcterms:created xsi:type="dcterms:W3CDTF">2014-04-27T12:18:01Z</dcterms:created>
  <dcterms:modified xsi:type="dcterms:W3CDTF">2014-05-14T01:25:47Z</dcterms:modified>
</cp:coreProperties>
</file>