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7" d="100"/>
          <a:sy n="87" d="100"/>
        </p:scale>
        <p:origin x="-133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BA" dirty="0"/>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D9A038-3412-41FA-975C-9834CE99491F}" type="datetimeFigureOut">
              <a:rPr lang="hr-BA" smtClean="0"/>
              <a:t>10.1.2014.</a:t>
            </a:fld>
            <a:endParaRPr lang="hr-BA" dirty="0"/>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BA" dirty="0"/>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BA"/>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BA" dirty="0"/>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38CBC-EFE7-4491-BFAF-1ED8E5762216}" type="slidenum">
              <a:rPr lang="hr-BA" smtClean="0"/>
              <a:t>‹#›</a:t>
            </a:fld>
            <a:endParaRPr lang="hr-BA" dirty="0"/>
          </a:p>
        </p:txBody>
      </p:sp>
    </p:spTree>
    <p:extLst>
      <p:ext uri="{BB962C8B-B14F-4D97-AF65-F5344CB8AC3E}">
        <p14:creationId xmlns:p14="http://schemas.microsoft.com/office/powerpoint/2010/main" val="16684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4DAD7C16-CC07-4B5A-8DB7-30A25F95B107}" type="datetimeFigureOut">
              <a:rPr lang="hr-BA" smtClean="0"/>
              <a:t>10.1.2014.</a:t>
            </a:fld>
            <a:endParaRPr lang="hr-BA" dirty="0"/>
          </a:p>
        </p:txBody>
      </p:sp>
      <p:sp>
        <p:nvSpPr>
          <p:cNvPr id="5" name="Footer Placeholder 4"/>
          <p:cNvSpPr>
            <a:spLocks noGrp="1"/>
          </p:cNvSpPr>
          <p:nvPr>
            <p:ph type="ftr" sz="quarter" idx="11"/>
          </p:nvPr>
        </p:nvSpPr>
        <p:spPr/>
        <p:txBody>
          <a:bodyPr/>
          <a:lstStyle/>
          <a:p>
            <a:endParaRPr lang="hr-BA" dirty="0"/>
          </a:p>
        </p:txBody>
      </p:sp>
      <p:sp>
        <p:nvSpPr>
          <p:cNvPr id="6" name="Slide Number Placeholder 5"/>
          <p:cNvSpPr>
            <a:spLocks noGrp="1"/>
          </p:cNvSpPr>
          <p:nvPr>
            <p:ph type="sldNum" sz="quarter" idx="12"/>
          </p:nvPr>
        </p:nvSpPr>
        <p:spPr/>
        <p:txBody>
          <a:bodyPr/>
          <a:lstStyle/>
          <a:p>
            <a:fld id="{9AD16E0B-56D3-4470-814B-D8708BDD6B20}" type="slidenum">
              <a:rPr lang="hr-BA" smtClean="0"/>
              <a:t>‹#›</a:t>
            </a:fld>
            <a:endParaRPr lang="hr-BA"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hr-HR" smtClean="0"/>
              <a:t>Uredite stil naslova matrice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4DAD7C16-CC07-4B5A-8DB7-30A25F95B107}" type="datetimeFigureOut">
              <a:rPr lang="hr-BA" smtClean="0"/>
              <a:t>10.1.2014.</a:t>
            </a:fld>
            <a:endParaRPr lang="hr-BA" dirty="0"/>
          </a:p>
        </p:txBody>
      </p:sp>
      <p:sp>
        <p:nvSpPr>
          <p:cNvPr id="5" name="Footer Placeholder 4"/>
          <p:cNvSpPr>
            <a:spLocks noGrp="1"/>
          </p:cNvSpPr>
          <p:nvPr>
            <p:ph type="ftr" sz="quarter" idx="11"/>
          </p:nvPr>
        </p:nvSpPr>
        <p:spPr/>
        <p:txBody>
          <a:bodyPr/>
          <a:lstStyle/>
          <a:p>
            <a:endParaRPr lang="hr-BA" dirty="0"/>
          </a:p>
        </p:txBody>
      </p:sp>
      <p:sp>
        <p:nvSpPr>
          <p:cNvPr id="6" name="Slide Number Placeholder 5"/>
          <p:cNvSpPr>
            <a:spLocks noGrp="1"/>
          </p:cNvSpPr>
          <p:nvPr>
            <p:ph type="sldNum" sz="quarter" idx="12"/>
          </p:nvPr>
        </p:nvSpPr>
        <p:spPr/>
        <p:txBody>
          <a:bodyPr/>
          <a:lstStyle/>
          <a:p>
            <a:fld id="{9AD16E0B-56D3-4470-814B-D8708BDD6B20}" type="slidenum">
              <a:rPr lang="hr-BA" smtClean="0"/>
              <a:t>‹#›</a:t>
            </a:fld>
            <a:endParaRPr lang="hr-B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4DAD7C16-CC07-4B5A-8DB7-30A25F95B107}" type="datetimeFigureOut">
              <a:rPr lang="hr-BA" smtClean="0"/>
              <a:t>10.1.2014.</a:t>
            </a:fld>
            <a:endParaRPr lang="hr-BA" dirty="0"/>
          </a:p>
        </p:txBody>
      </p:sp>
      <p:sp>
        <p:nvSpPr>
          <p:cNvPr id="5" name="Footer Placeholder 4"/>
          <p:cNvSpPr>
            <a:spLocks noGrp="1"/>
          </p:cNvSpPr>
          <p:nvPr>
            <p:ph type="ftr" sz="quarter" idx="11"/>
          </p:nvPr>
        </p:nvSpPr>
        <p:spPr/>
        <p:txBody>
          <a:bodyPr/>
          <a:lstStyle/>
          <a:p>
            <a:endParaRPr lang="hr-BA" dirty="0"/>
          </a:p>
        </p:txBody>
      </p:sp>
      <p:sp>
        <p:nvSpPr>
          <p:cNvPr id="6" name="Slide Number Placeholder 5"/>
          <p:cNvSpPr>
            <a:spLocks noGrp="1"/>
          </p:cNvSpPr>
          <p:nvPr>
            <p:ph type="sldNum" sz="quarter" idx="12"/>
          </p:nvPr>
        </p:nvSpPr>
        <p:spPr/>
        <p:txBody>
          <a:bodyPr/>
          <a:lstStyle/>
          <a:p>
            <a:fld id="{9AD16E0B-56D3-4470-814B-D8708BDD6B20}" type="slidenum">
              <a:rPr lang="hr-BA" smtClean="0"/>
              <a:t>‹#›</a:t>
            </a:fld>
            <a:endParaRPr lang="hr-B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4" name="Date Placeholder 3"/>
          <p:cNvSpPr>
            <a:spLocks noGrp="1"/>
          </p:cNvSpPr>
          <p:nvPr>
            <p:ph type="dt" sz="half" idx="10"/>
          </p:nvPr>
        </p:nvSpPr>
        <p:spPr/>
        <p:txBody>
          <a:bodyPr/>
          <a:lstStyle/>
          <a:p>
            <a:fld id="{4DAD7C16-CC07-4B5A-8DB7-30A25F95B107}" type="datetimeFigureOut">
              <a:rPr lang="hr-BA" smtClean="0"/>
              <a:t>10.1.2014.</a:t>
            </a:fld>
            <a:endParaRPr lang="hr-BA" dirty="0"/>
          </a:p>
        </p:txBody>
      </p:sp>
      <p:sp>
        <p:nvSpPr>
          <p:cNvPr id="5" name="Footer Placeholder 4"/>
          <p:cNvSpPr>
            <a:spLocks noGrp="1"/>
          </p:cNvSpPr>
          <p:nvPr>
            <p:ph type="ftr" sz="quarter" idx="11"/>
          </p:nvPr>
        </p:nvSpPr>
        <p:spPr/>
        <p:txBody>
          <a:bodyPr/>
          <a:lstStyle/>
          <a:p>
            <a:endParaRPr lang="hr-BA" dirty="0"/>
          </a:p>
        </p:txBody>
      </p:sp>
      <p:sp>
        <p:nvSpPr>
          <p:cNvPr id="6" name="Slide Number Placeholder 5"/>
          <p:cNvSpPr>
            <a:spLocks noGrp="1"/>
          </p:cNvSpPr>
          <p:nvPr>
            <p:ph type="sldNum" sz="quarter" idx="12"/>
          </p:nvPr>
        </p:nvSpPr>
        <p:spPr/>
        <p:txBody>
          <a:bodyPr/>
          <a:lstStyle/>
          <a:p>
            <a:fld id="{9AD16E0B-56D3-4470-814B-D8708BDD6B20}" type="slidenum">
              <a:rPr lang="hr-BA" smtClean="0"/>
              <a:t>‹#›</a:t>
            </a:fld>
            <a:endParaRPr lang="hr-BA" dirty="0"/>
          </a:p>
        </p:txBody>
      </p:sp>
      <p:sp>
        <p:nvSpPr>
          <p:cNvPr id="8" name="Content Placeholder 7"/>
          <p:cNvSpPr>
            <a:spLocks noGrp="1"/>
          </p:cNvSpPr>
          <p:nvPr>
            <p:ph sz="quarter" idx="13"/>
          </p:nvPr>
        </p:nvSpPr>
        <p:spPr>
          <a:xfrm>
            <a:off x="609600" y="1600200"/>
            <a:ext cx="7924800" cy="41148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hr-HR" smtClean="0"/>
              <a:t>Uredite stil naslova matrice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4DAD7C16-CC07-4B5A-8DB7-30A25F95B107}" type="datetimeFigureOut">
              <a:rPr lang="hr-BA" smtClean="0"/>
              <a:t>10.1.2014.</a:t>
            </a:fld>
            <a:endParaRPr lang="hr-BA" dirty="0"/>
          </a:p>
        </p:txBody>
      </p:sp>
      <p:sp>
        <p:nvSpPr>
          <p:cNvPr id="5" name="Footer Placeholder 4"/>
          <p:cNvSpPr>
            <a:spLocks noGrp="1"/>
          </p:cNvSpPr>
          <p:nvPr>
            <p:ph type="ftr" sz="quarter" idx="11"/>
          </p:nvPr>
        </p:nvSpPr>
        <p:spPr/>
        <p:txBody>
          <a:bodyPr/>
          <a:lstStyle/>
          <a:p>
            <a:endParaRPr lang="hr-BA" dirty="0"/>
          </a:p>
        </p:txBody>
      </p:sp>
      <p:sp>
        <p:nvSpPr>
          <p:cNvPr id="6" name="Slide Number Placeholder 5"/>
          <p:cNvSpPr>
            <a:spLocks noGrp="1"/>
          </p:cNvSpPr>
          <p:nvPr>
            <p:ph type="sldNum" sz="quarter" idx="12"/>
          </p:nvPr>
        </p:nvSpPr>
        <p:spPr/>
        <p:txBody>
          <a:bodyPr/>
          <a:lstStyle/>
          <a:p>
            <a:fld id="{9AD16E0B-56D3-4470-814B-D8708BDD6B20}" type="slidenum">
              <a:rPr lang="hr-BA" smtClean="0"/>
              <a:t>‹#›</a:t>
            </a:fld>
            <a:endParaRPr lang="hr-B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5" name="Date Placeholder 4"/>
          <p:cNvSpPr>
            <a:spLocks noGrp="1"/>
          </p:cNvSpPr>
          <p:nvPr>
            <p:ph type="dt" sz="half" idx="10"/>
          </p:nvPr>
        </p:nvSpPr>
        <p:spPr/>
        <p:txBody>
          <a:bodyPr/>
          <a:lstStyle/>
          <a:p>
            <a:fld id="{4DAD7C16-CC07-4B5A-8DB7-30A25F95B107}" type="datetimeFigureOut">
              <a:rPr lang="hr-BA" smtClean="0"/>
              <a:t>10.1.2014.</a:t>
            </a:fld>
            <a:endParaRPr lang="hr-BA" dirty="0"/>
          </a:p>
        </p:txBody>
      </p:sp>
      <p:sp>
        <p:nvSpPr>
          <p:cNvPr id="6" name="Footer Placeholder 5"/>
          <p:cNvSpPr>
            <a:spLocks noGrp="1"/>
          </p:cNvSpPr>
          <p:nvPr>
            <p:ph type="ftr" sz="quarter" idx="11"/>
          </p:nvPr>
        </p:nvSpPr>
        <p:spPr/>
        <p:txBody>
          <a:bodyPr/>
          <a:lstStyle/>
          <a:p>
            <a:endParaRPr lang="hr-BA" dirty="0"/>
          </a:p>
        </p:txBody>
      </p:sp>
      <p:sp>
        <p:nvSpPr>
          <p:cNvPr id="7" name="Slide Number Placeholder 6"/>
          <p:cNvSpPr>
            <a:spLocks noGrp="1"/>
          </p:cNvSpPr>
          <p:nvPr>
            <p:ph type="sldNum" sz="quarter" idx="12"/>
          </p:nvPr>
        </p:nvSpPr>
        <p:spPr/>
        <p:txBody>
          <a:bodyPr/>
          <a:lstStyle/>
          <a:p>
            <a:fld id="{9AD16E0B-56D3-4470-814B-D8708BDD6B20}" type="slidenum">
              <a:rPr lang="hr-BA" smtClean="0"/>
              <a:t>‹#›</a:t>
            </a:fld>
            <a:endParaRPr lang="hr-B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7" name="Date Placeholder 6"/>
          <p:cNvSpPr>
            <a:spLocks noGrp="1"/>
          </p:cNvSpPr>
          <p:nvPr>
            <p:ph type="dt" sz="half" idx="10"/>
          </p:nvPr>
        </p:nvSpPr>
        <p:spPr/>
        <p:txBody>
          <a:bodyPr/>
          <a:lstStyle/>
          <a:p>
            <a:fld id="{4DAD7C16-CC07-4B5A-8DB7-30A25F95B107}" type="datetimeFigureOut">
              <a:rPr lang="hr-BA" smtClean="0"/>
              <a:t>10.1.2014.</a:t>
            </a:fld>
            <a:endParaRPr lang="hr-BA" dirty="0"/>
          </a:p>
        </p:txBody>
      </p:sp>
      <p:sp>
        <p:nvSpPr>
          <p:cNvPr id="8" name="Footer Placeholder 7"/>
          <p:cNvSpPr>
            <a:spLocks noGrp="1"/>
          </p:cNvSpPr>
          <p:nvPr>
            <p:ph type="ftr" sz="quarter" idx="11"/>
          </p:nvPr>
        </p:nvSpPr>
        <p:spPr/>
        <p:txBody>
          <a:bodyPr/>
          <a:lstStyle/>
          <a:p>
            <a:endParaRPr lang="hr-BA" dirty="0"/>
          </a:p>
        </p:txBody>
      </p:sp>
      <p:sp>
        <p:nvSpPr>
          <p:cNvPr id="9" name="Slide Number Placeholder 8"/>
          <p:cNvSpPr>
            <a:spLocks noGrp="1"/>
          </p:cNvSpPr>
          <p:nvPr>
            <p:ph type="sldNum" sz="quarter" idx="12"/>
          </p:nvPr>
        </p:nvSpPr>
        <p:spPr/>
        <p:txBody>
          <a:bodyPr/>
          <a:lstStyle/>
          <a:p>
            <a:fld id="{9AD16E0B-56D3-4470-814B-D8708BDD6B20}" type="slidenum">
              <a:rPr lang="hr-BA" smtClean="0"/>
              <a:t>‹#›</a:t>
            </a:fld>
            <a:endParaRPr lang="hr-B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4DAD7C16-CC07-4B5A-8DB7-30A25F95B107}" type="datetimeFigureOut">
              <a:rPr lang="hr-BA" smtClean="0"/>
              <a:t>10.1.2014.</a:t>
            </a:fld>
            <a:endParaRPr lang="hr-BA" dirty="0"/>
          </a:p>
        </p:txBody>
      </p:sp>
      <p:sp>
        <p:nvSpPr>
          <p:cNvPr id="4" name="Footer Placeholder 3"/>
          <p:cNvSpPr>
            <a:spLocks noGrp="1"/>
          </p:cNvSpPr>
          <p:nvPr>
            <p:ph type="ftr" sz="quarter" idx="11"/>
          </p:nvPr>
        </p:nvSpPr>
        <p:spPr/>
        <p:txBody>
          <a:bodyPr/>
          <a:lstStyle/>
          <a:p>
            <a:endParaRPr lang="hr-BA" dirty="0"/>
          </a:p>
        </p:txBody>
      </p:sp>
      <p:sp>
        <p:nvSpPr>
          <p:cNvPr id="5" name="Slide Number Placeholder 4"/>
          <p:cNvSpPr>
            <a:spLocks noGrp="1"/>
          </p:cNvSpPr>
          <p:nvPr>
            <p:ph type="sldNum" sz="quarter" idx="12"/>
          </p:nvPr>
        </p:nvSpPr>
        <p:spPr/>
        <p:txBody>
          <a:bodyPr/>
          <a:lstStyle/>
          <a:p>
            <a:fld id="{9AD16E0B-56D3-4470-814B-D8708BDD6B20}" type="slidenum">
              <a:rPr lang="hr-BA" smtClean="0"/>
              <a:t>‹#›</a:t>
            </a:fld>
            <a:endParaRPr lang="hr-B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D7C16-CC07-4B5A-8DB7-30A25F95B107}" type="datetimeFigureOut">
              <a:rPr lang="hr-BA" smtClean="0"/>
              <a:t>10.1.2014.</a:t>
            </a:fld>
            <a:endParaRPr lang="hr-BA" dirty="0"/>
          </a:p>
        </p:txBody>
      </p:sp>
      <p:sp>
        <p:nvSpPr>
          <p:cNvPr id="3" name="Footer Placeholder 2"/>
          <p:cNvSpPr>
            <a:spLocks noGrp="1"/>
          </p:cNvSpPr>
          <p:nvPr>
            <p:ph type="ftr" sz="quarter" idx="11"/>
          </p:nvPr>
        </p:nvSpPr>
        <p:spPr/>
        <p:txBody>
          <a:bodyPr/>
          <a:lstStyle/>
          <a:p>
            <a:endParaRPr lang="hr-BA" dirty="0"/>
          </a:p>
        </p:txBody>
      </p:sp>
      <p:sp>
        <p:nvSpPr>
          <p:cNvPr id="4" name="Slide Number Placeholder 3"/>
          <p:cNvSpPr>
            <a:spLocks noGrp="1"/>
          </p:cNvSpPr>
          <p:nvPr>
            <p:ph type="sldNum" sz="quarter" idx="12"/>
          </p:nvPr>
        </p:nvSpPr>
        <p:spPr/>
        <p:txBody>
          <a:bodyPr/>
          <a:lstStyle/>
          <a:p>
            <a:fld id="{9AD16E0B-56D3-4470-814B-D8708BDD6B20}" type="slidenum">
              <a:rPr lang="hr-BA" smtClean="0"/>
              <a:t>‹#›</a:t>
            </a:fld>
            <a:endParaRPr lang="hr-B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hr-HR" smtClean="0"/>
              <a:t>Uredite stil naslova matrice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4DAD7C16-CC07-4B5A-8DB7-30A25F95B107}" type="datetimeFigureOut">
              <a:rPr lang="hr-BA" smtClean="0"/>
              <a:t>10.1.2014.</a:t>
            </a:fld>
            <a:endParaRPr lang="hr-BA" dirty="0"/>
          </a:p>
        </p:txBody>
      </p:sp>
      <p:sp>
        <p:nvSpPr>
          <p:cNvPr id="6" name="Footer Placeholder 5"/>
          <p:cNvSpPr>
            <a:spLocks noGrp="1"/>
          </p:cNvSpPr>
          <p:nvPr>
            <p:ph type="ftr" sz="quarter" idx="11"/>
          </p:nvPr>
        </p:nvSpPr>
        <p:spPr/>
        <p:txBody>
          <a:bodyPr/>
          <a:lstStyle/>
          <a:p>
            <a:endParaRPr lang="hr-BA" dirty="0"/>
          </a:p>
        </p:txBody>
      </p:sp>
      <p:sp>
        <p:nvSpPr>
          <p:cNvPr id="7" name="Slide Number Placeholder 6"/>
          <p:cNvSpPr>
            <a:spLocks noGrp="1"/>
          </p:cNvSpPr>
          <p:nvPr>
            <p:ph type="sldNum" sz="quarter" idx="12"/>
          </p:nvPr>
        </p:nvSpPr>
        <p:spPr/>
        <p:txBody>
          <a:bodyPr/>
          <a:lstStyle/>
          <a:p>
            <a:fld id="{9AD16E0B-56D3-4470-814B-D8708BDD6B20}" type="slidenum">
              <a:rPr lang="hr-BA" smtClean="0"/>
              <a:t>‹#›</a:t>
            </a:fld>
            <a:endParaRPr lang="hr-B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hr-HR" smtClean="0"/>
              <a:t>Uredite stil naslova matrice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dirty="0" smtClean="0"/>
              <a:t>Kliknite ikonu da biste dodali  sliku</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4DAD7C16-CC07-4B5A-8DB7-30A25F95B107}" type="datetimeFigureOut">
              <a:rPr lang="hr-BA" smtClean="0"/>
              <a:t>10.1.2014.</a:t>
            </a:fld>
            <a:endParaRPr lang="hr-BA" dirty="0"/>
          </a:p>
        </p:txBody>
      </p:sp>
      <p:sp>
        <p:nvSpPr>
          <p:cNvPr id="6" name="Footer Placeholder 5"/>
          <p:cNvSpPr>
            <a:spLocks noGrp="1"/>
          </p:cNvSpPr>
          <p:nvPr>
            <p:ph type="ftr" sz="quarter" idx="11"/>
          </p:nvPr>
        </p:nvSpPr>
        <p:spPr/>
        <p:txBody>
          <a:bodyPr/>
          <a:lstStyle/>
          <a:p>
            <a:endParaRPr lang="hr-BA" dirty="0"/>
          </a:p>
        </p:txBody>
      </p:sp>
      <p:sp>
        <p:nvSpPr>
          <p:cNvPr id="7" name="Slide Number Placeholder 6"/>
          <p:cNvSpPr>
            <a:spLocks noGrp="1"/>
          </p:cNvSpPr>
          <p:nvPr>
            <p:ph type="sldNum" sz="quarter" idx="12"/>
          </p:nvPr>
        </p:nvSpPr>
        <p:spPr/>
        <p:txBody>
          <a:bodyPr/>
          <a:lstStyle/>
          <a:p>
            <a:fld id="{9AD16E0B-56D3-4470-814B-D8708BDD6B20}" type="slidenum">
              <a:rPr lang="hr-BA" smtClean="0"/>
              <a:t>‹#›</a:t>
            </a:fld>
            <a:endParaRPr lang="hr-B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hr-HR" smtClean="0"/>
              <a:t>Uredite stil naslova matrice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4DAD7C16-CC07-4B5A-8DB7-30A25F95B107}" type="datetimeFigureOut">
              <a:rPr lang="hr-BA" smtClean="0"/>
              <a:t>10.1.2014.</a:t>
            </a:fld>
            <a:endParaRPr lang="hr-BA"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hr-BA"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AD16E0B-56D3-4470-814B-D8708BDD6B20}" type="slidenum">
              <a:rPr lang="hr-BA" smtClean="0"/>
              <a:t>‹#›</a:t>
            </a:fld>
            <a:endParaRPr lang="hr-BA"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podnožja 3"/>
          <p:cNvSpPr>
            <a:spLocks noGrp="1"/>
          </p:cNvSpPr>
          <p:nvPr>
            <p:ph type="ftr" sz="quarter" idx="11"/>
          </p:nvPr>
        </p:nvSpPr>
        <p:spPr>
          <a:xfrm>
            <a:off x="2987824" y="6492875"/>
            <a:ext cx="2895600" cy="365125"/>
          </a:xfrm>
        </p:spPr>
        <p:txBody>
          <a:bodyPr/>
          <a:lstStyle/>
          <a:p>
            <a:pPr algn="ctr"/>
            <a:r>
              <a:rPr lang="hr-BA" sz="1500" dirty="0" smtClean="0"/>
              <a:t>©Ivan </a:t>
            </a:r>
            <a:r>
              <a:rPr lang="hr-BA" sz="1500" dirty="0" smtClean="0"/>
              <a:t>Milićević</a:t>
            </a:r>
            <a:r>
              <a:rPr lang="hr-BA" sz="1500" dirty="0" smtClean="0"/>
              <a:t>, 2013</a:t>
            </a:r>
            <a:endParaRPr lang="hr-BA" sz="1500" dirty="0"/>
          </a:p>
        </p:txBody>
      </p:sp>
      <p:sp>
        <p:nvSpPr>
          <p:cNvPr id="3" name="Podnaslov 2"/>
          <p:cNvSpPr>
            <a:spLocks noGrp="1"/>
          </p:cNvSpPr>
          <p:nvPr>
            <p:ph type="subTitle" idx="1"/>
          </p:nvPr>
        </p:nvSpPr>
        <p:spPr/>
        <p:txBody>
          <a:bodyPr/>
          <a:lstStyle/>
          <a:p>
            <a:r>
              <a:rPr lang="hr-BA" dirty="0" smtClean="0"/>
              <a:t>Svakodnevna informatička pitanja</a:t>
            </a:r>
            <a:endParaRPr lang="hr-BA" dirty="0"/>
          </a:p>
        </p:txBody>
      </p:sp>
      <p:sp>
        <p:nvSpPr>
          <p:cNvPr id="2" name="Naslov 1"/>
          <p:cNvSpPr>
            <a:spLocks noGrp="1"/>
          </p:cNvSpPr>
          <p:nvPr>
            <p:ph type="ctrTitle"/>
          </p:nvPr>
        </p:nvSpPr>
        <p:spPr/>
        <p:txBody>
          <a:bodyPr/>
          <a:lstStyle/>
          <a:p>
            <a:r>
              <a:rPr lang="hr-BA" dirty="0" smtClean="0"/>
              <a:t>KVIZ</a:t>
            </a:r>
            <a:endParaRPr lang="hr-BA" dirty="0"/>
          </a:p>
        </p:txBody>
      </p:sp>
      <p:sp>
        <p:nvSpPr>
          <p:cNvPr id="5" name="Strelica udesno 4">
            <a:hlinkClick r:id="rId2" action="ppaction://hlinksldjump"/>
          </p:cNvPr>
          <p:cNvSpPr/>
          <p:nvPr/>
        </p:nvSpPr>
        <p:spPr>
          <a:xfrm>
            <a:off x="7524328" y="6093296"/>
            <a:ext cx="161967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solidFill>
                  <a:schemeClr val="tx1"/>
                </a:solidFill>
              </a:rPr>
              <a:t>DALJE</a:t>
            </a:r>
            <a:endParaRPr lang="hr-BA" dirty="0">
              <a:solidFill>
                <a:schemeClr val="tx1"/>
              </a:solidFill>
            </a:endParaRPr>
          </a:p>
        </p:txBody>
      </p:sp>
    </p:spTree>
    <p:extLst>
      <p:ext uri="{BB962C8B-B14F-4D97-AF65-F5344CB8AC3E}">
        <p14:creationId xmlns:p14="http://schemas.microsoft.com/office/powerpoint/2010/main" val="1490594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a:xfrm>
            <a:off x="611560" y="1268760"/>
            <a:ext cx="2971800" cy="844272"/>
          </a:xfrm>
        </p:spPr>
        <p:txBody>
          <a:bodyPr/>
          <a:lstStyle/>
          <a:p>
            <a:pPr algn="ctr"/>
            <a:r>
              <a:rPr lang="hr-BA" sz="5000" dirty="0" smtClean="0"/>
              <a:t>Netočno.</a:t>
            </a:r>
            <a:endParaRPr lang="hr-BA" sz="5000" dirty="0"/>
          </a:p>
        </p:txBody>
      </p:sp>
      <p:pic>
        <p:nvPicPr>
          <p:cNvPr id="13" name="Rezervirano mjesto slike 12"/>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tretch>
            <a:fillRect/>
          </a:stretch>
        </p:blipFill>
        <p:spPr>
          <a:xfrm>
            <a:off x="4572000" y="1394151"/>
            <a:ext cx="3600400" cy="3691033"/>
          </a:xfrm>
        </p:spPr>
      </p:pic>
      <p:sp>
        <p:nvSpPr>
          <p:cNvPr id="9" name="Rezervirano mjesto teksta 8"/>
          <p:cNvSpPr>
            <a:spLocks noGrp="1"/>
          </p:cNvSpPr>
          <p:nvPr>
            <p:ph type="body" sz="half" idx="2"/>
          </p:nvPr>
        </p:nvSpPr>
        <p:spPr/>
        <p:txBody>
          <a:bodyPr>
            <a:normAutofit/>
          </a:bodyPr>
          <a:lstStyle/>
          <a:p>
            <a:pPr algn="ctr"/>
            <a:r>
              <a:rPr lang="hr-BA" sz="2500" dirty="0" smtClean="0"/>
              <a:t>Želite li ponovno pokušati?</a:t>
            </a:r>
            <a:endParaRPr lang="hr-BA" sz="2500" dirty="0"/>
          </a:p>
        </p:txBody>
      </p:sp>
      <p:sp>
        <p:nvSpPr>
          <p:cNvPr id="10" name="Strelica ulijevo 9">
            <a:hlinkClick r:id="rId4" action="ppaction://hlinksldjump"/>
          </p:cNvPr>
          <p:cNvSpPr/>
          <p:nvPr/>
        </p:nvSpPr>
        <p:spPr>
          <a:xfrm>
            <a:off x="755576" y="4221088"/>
            <a:ext cx="1080120"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t>DA</a:t>
            </a:r>
            <a:endParaRPr lang="hr-BA" dirty="0"/>
          </a:p>
        </p:txBody>
      </p:sp>
      <p:sp>
        <p:nvSpPr>
          <p:cNvPr id="11" name="Množenje 10">
            <a:hlinkClick r:id="" action="ppaction://hlinkshowjump?jump=endshow"/>
          </p:cNvPr>
          <p:cNvSpPr/>
          <p:nvPr/>
        </p:nvSpPr>
        <p:spPr>
          <a:xfrm>
            <a:off x="2771800" y="4115544"/>
            <a:ext cx="1368152" cy="7920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t>NE</a:t>
            </a:r>
            <a:endParaRPr lang="hr-BA" dirty="0"/>
          </a:p>
        </p:txBody>
      </p:sp>
    </p:spTree>
    <p:extLst>
      <p:ext uri="{BB962C8B-B14F-4D97-AF65-F5344CB8AC3E}">
        <p14:creationId xmlns:p14="http://schemas.microsoft.com/office/powerpoint/2010/main" val="3875439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pPr algn="ctr"/>
            <a:r>
              <a:rPr lang="hr-BA" dirty="0" smtClean="0"/>
              <a:t>Isključivanje računala skraćuje mu radni vijek</a:t>
            </a:r>
            <a:endParaRPr lang="hr-BA" dirty="0"/>
          </a:p>
        </p:txBody>
      </p:sp>
      <p:sp>
        <p:nvSpPr>
          <p:cNvPr id="8" name="Rezervirano mjesto sadržaja 7"/>
          <p:cNvSpPr>
            <a:spLocks noGrp="1"/>
          </p:cNvSpPr>
          <p:nvPr>
            <p:ph sz="quarter" idx="13"/>
          </p:nvPr>
        </p:nvSpPr>
        <p:spPr>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hr-BA" sz="10000" dirty="0" smtClean="0">
                <a:solidFill>
                  <a:srgbClr val="FFFFFF"/>
                </a:solidFill>
                <a:hlinkClick r:id="rId2" action="ppaction://hlinksldjump"/>
              </a:rPr>
              <a:t>DA</a:t>
            </a:r>
            <a:endParaRPr lang="hr-BA" sz="10000" dirty="0">
              <a:solidFill>
                <a:srgbClr val="FFFFFF"/>
              </a:solidFill>
              <a:hlinkClick r:id="rId2" action="ppaction://hlinksldjump"/>
            </a:endParaRPr>
          </a:p>
        </p:txBody>
      </p:sp>
      <p:sp>
        <p:nvSpPr>
          <p:cNvPr id="9" name="Rezervirano mjesto sadržaja 8"/>
          <p:cNvSpPr>
            <a:spLocks noGrp="1"/>
          </p:cNvSpPr>
          <p:nvPr>
            <p:ph sz="quarter" idx="14"/>
          </p:nvPr>
        </p:nvSpPr>
        <p:spPr>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hr-BA" sz="10000" dirty="0" smtClean="0">
                <a:solidFill>
                  <a:srgbClr val="FFFFFF"/>
                </a:solidFill>
                <a:hlinkClick r:id="rId3" action="ppaction://hlinksldjump"/>
              </a:rPr>
              <a:t>NE</a:t>
            </a:r>
            <a:endParaRPr lang="hr-BA" sz="10000" dirty="0">
              <a:solidFill>
                <a:srgbClr val="FFFFFF"/>
              </a:solidFill>
              <a:hlinkClick r:id="rId3" action="ppaction://hlinksldjump"/>
            </a:endParaRPr>
          </a:p>
        </p:txBody>
      </p:sp>
    </p:spTree>
    <p:extLst>
      <p:ext uri="{BB962C8B-B14F-4D97-AF65-F5344CB8AC3E}">
        <p14:creationId xmlns:p14="http://schemas.microsoft.com/office/powerpoint/2010/main" val="2477734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pPr algn="ctr"/>
            <a:r>
              <a:rPr lang="hr-BA" sz="7500" dirty="0"/>
              <a:t>TOČNO!</a:t>
            </a:r>
          </a:p>
        </p:txBody>
      </p:sp>
      <p:sp>
        <p:nvSpPr>
          <p:cNvPr id="6" name="Rezervirano mjesto sadržaja 5"/>
          <p:cNvSpPr>
            <a:spLocks noGrp="1"/>
          </p:cNvSpPr>
          <p:nvPr>
            <p:ph sz="quarter" idx="13"/>
          </p:nvPr>
        </p:nvSpPr>
        <p:spPr/>
        <p:txBody>
          <a:bodyPr>
            <a:noAutofit/>
          </a:bodyPr>
          <a:lstStyle/>
          <a:p>
            <a:pPr marL="0" indent="0">
              <a:buNone/>
            </a:pPr>
            <a:r>
              <a:rPr lang="hr-BA" sz="3000" dirty="0"/>
              <a:t>Iako su komponente prilikom paljenja </a:t>
            </a:r>
            <a:r>
              <a:rPr lang="hr-BA" sz="3000" dirty="0" smtClean="0"/>
              <a:t>izložene većem mehaničkom </a:t>
            </a:r>
            <a:r>
              <a:rPr lang="hr-BA" sz="3000" dirty="0"/>
              <a:t>i toplinskom stresu nego kada </a:t>
            </a:r>
            <a:r>
              <a:rPr lang="hr-BA" sz="3000" dirty="0" smtClean="0"/>
              <a:t>računalo </a:t>
            </a:r>
            <a:r>
              <a:rPr lang="hr-BA" sz="3000" dirty="0"/>
              <a:t>radi, razloga za izbjegavanje </a:t>
            </a:r>
            <a:r>
              <a:rPr lang="hr-BA" sz="3000" dirty="0" smtClean="0"/>
              <a:t>gašenja računala </a:t>
            </a:r>
            <a:r>
              <a:rPr lang="hr-BA" sz="3000" dirty="0"/>
              <a:t>nema. Na udaru su jedino komponente sa </a:t>
            </a:r>
            <a:r>
              <a:rPr lang="hr-BA" sz="3000" dirty="0" smtClean="0"/>
              <a:t>pomičnim dijelovima, </a:t>
            </a:r>
            <a:r>
              <a:rPr lang="hr-BA" sz="3000" dirty="0"/>
              <a:t>poput ventilatora. Elektronika u </a:t>
            </a:r>
            <a:r>
              <a:rPr lang="hr-BA" sz="3000" dirty="0"/>
              <a:t>hard</a:t>
            </a:r>
            <a:r>
              <a:rPr lang="hr-BA" sz="3000" dirty="0"/>
              <a:t> disku </a:t>
            </a:r>
            <a:r>
              <a:rPr lang="hr-BA" sz="3000" dirty="0" smtClean="0"/>
              <a:t>sprječava </a:t>
            </a:r>
            <a:r>
              <a:rPr lang="hr-BA" sz="3000" dirty="0"/>
              <a:t>bilo kakve probleme. Problemi nastaju ako se </a:t>
            </a:r>
            <a:r>
              <a:rPr lang="hr-BA" sz="3000" dirty="0" smtClean="0"/>
              <a:t>gašenje </a:t>
            </a:r>
            <a:r>
              <a:rPr lang="hr-BA" sz="3000" dirty="0"/>
              <a:t>ne izvodi pravilno, odnosno ukoliko ne koristimo mehanizam </a:t>
            </a:r>
            <a:r>
              <a:rPr lang="hr-BA" sz="3000" dirty="0" err="1" smtClean="0"/>
              <a:t>Shut</a:t>
            </a:r>
            <a:r>
              <a:rPr lang="hr-BA" sz="3000" dirty="0" smtClean="0"/>
              <a:t> </a:t>
            </a:r>
            <a:r>
              <a:rPr lang="hr-BA" sz="3000" dirty="0" err="1" smtClean="0"/>
              <a:t>down</a:t>
            </a:r>
            <a:r>
              <a:rPr lang="hr-BA" sz="3000" dirty="0" smtClean="0"/>
              <a:t> </a:t>
            </a:r>
            <a:r>
              <a:rPr lang="hr-BA" sz="3000" dirty="0"/>
              <a:t>u </a:t>
            </a:r>
            <a:r>
              <a:rPr lang="hr-BA" sz="3000" dirty="0" smtClean="0"/>
              <a:t>Windowsima</a:t>
            </a:r>
            <a:endParaRPr lang="hr-BA" sz="3000" dirty="0"/>
          </a:p>
        </p:txBody>
      </p:sp>
      <p:sp>
        <p:nvSpPr>
          <p:cNvPr id="7" name="Strelica udesno 6">
            <a:hlinkClick r:id="rId2" action="ppaction://hlinksldjump"/>
          </p:cNvPr>
          <p:cNvSpPr/>
          <p:nvPr/>
        </p:nvSpPr>
        <p:spPr>
          <a:xfrm>
            <a:off x="6444208" y="5085184"/>
            <a:ext cx="244827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solidFill>
                  <a:srgbClr val="FFFFFF"/>
                </a:solidFill>
              </a:rPr>
              <a:t>DALJE</a:t>
            </a:r>
            <a:endParaRPr lang="hr-BA" dirty="0">
              <a:solidFill>
                <a:srgbClr val="FFFFFF"/>
              </a:solidFill>
            </a:endParaRPr>
          </a:p>
        </p:txBody>
      </p:sp>
    </p:spTree>
    <p:extLst>
      <p:ext uri="{BB962C8B-B14F-4D97-AF65-F5344CB8AC3E}">
        <p14:creationId xmlns:p14="http://schemas.microsoft.com/office/powerpoint/2010/main" val="1427335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a:xfrm>
            <a:off x="611560" y="1268760"/>
            <a:ext cx="2971800" cy="844272"/>
          </a:xfrm>
        </p:spPr>
        <p:txBody>
          <a:bodyPr/>
          <a:lstStyle/>
          <a:p>
            <a:pPr algn="ctr"/>
            <a:r>
              <a:rPr lang="hr-BA" sz="5000" dirty="0" smtClean="0"/>
              <a:t>Netočno.</a:t>
            </a:r>
            <a:endParaRPr lang="hr-BA" sz="5000" dirty="0"/>
          </a:p>
        </p:txBody>
      </p:sp>
      <p:pic>
        <p:nvPicPr>
          <p:cNvPr id="13" name="Rezervirano mjesto slike 12"/>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572000" y="1340768"/>
            <a:ext cx="3600400" cy="3672408"/>
          </a:xfrm>
        </p:spPr>
      </p:pic>
      <p:sp>
        <p:nvSpPr>
          <p:cNvPr id="9" name="Rezervirano mjesto teksta 8"/>
          <p:cNvSpPr>
            <a:spLocks noGrp="1"/>
          </p:cNvSpPr>
          <p:nvPr>
            <p:ph type="body" sz="half" idx="2"/>
          </p:nvPr>
        </p:nvSpPr>
        <p:spPr/>
        <p:txBody>
          <a:bodyPr>
            <a:normAutofit/>
          </a:bodyPr>
          <a:lstStyle/>
          <a:p>
            <a:pPr algn="ctr"/>
            <a:r>
              <a:rPr lang="hr-BA" sz="2500" dirty="0" smtClean="0"/>
              <a:t>Želite li ponovno pokušati?</a:t>
            </a:r>
            <a:endParaRPr lang="hr-BA" sz="2500" dirty="0"/>
          </a:p>
        </p:txBody>
      </p:sp>
      <p:sp>
        <p:nvSpPr>
          <p:cNvPr id="10" name="Strelica ulijevo 9">
            <a:hlinkClick r:id="rId3" action="ppaction://hlinksldjump"/>
          </p:cNvPr>
          <p:cNvSpPr/>
          <p:nvPr/>
        </p:nvSpPr>
        <p:spPr>
          <a:xfrm>
            <a:off x="755576" y="4221088"/>
            <a:ext cx="1080120" cy="648072"/>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solidFill>
                  <a:schemeClr val="bg2"/>
                </a:solidFill>
              </a:rPr>
              <a:t>DA</a:t>
            </a:r>
            <a:endParaRPr lang="hr-BA" dirty="0">
              <a:solidFill>
                <a:schemeClr val="bg2"/>
              </a:solidFill>
            </a:endParaRPr>
          </a:p>
        </p:txBody>
      </p:sp>
      <p:sp>
        <p:nvSpPr>
          <p:cNvPr id="11" name="Množenje 10">
            <a:hlinkClick r:id="" action="ppaction://hlinkshowjump?jump=endshow"/>
          </p:cNvPr>
          <p:cNvSpPr/>
          <p:nvPr/>
        </p:nvSpPr>
        <p:spPr>
          <a:xfrm>
            <a:off x="2771800" y="4115544"/>
            <a:ext cx="1368152" cy="7920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solidFill>
                  <a:srgbClr val="FFFFFF"/>
                </a:solidFill>
              </a:rPr>
              <a:t>NE</a:t>
            </a:r>
            <a:endParaRPr lang="hr-BA" dirty="0">
              <a:solidFill>
                <a:srgbClr val="FFFFFF"/>
              </a:solidFill>
            </a:endParaRPr>
          </a:p>
        </p:txBody>
      </p:sp>
    </p:spTree>
    <p:extLst>
      <p:ext uri="{BB962C8B-B14F-4D97-AF65-F5344CB8AC3E}">
        <p14:creationId xmlns:p14="http://schemas.microsoft.com/office/powerpoint/2010/main" val="1495856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pPr algn="ctr"/>
            <a:r>
              <a:rPr lang="hr-BA" dirty="0" smtClean="0"/>
              <a:t>Skupi </a:t>
            </a:r>
            <a:r>
              <a:rPr lang="hr-BA" dirty="0" err="1" smtClean="0"/>
              <a:t>hdmi</a:t>
            </a:r>
            <a:r>
              <a:rPr lang="hr-BA" dirty="0" smtClean="0"/>
              <a:t> kablovi su bolji od jeftinih?</a:t>
            </a:r>
            <a:endParaRPr lang="hr-BA" dirty="0"/>
          </a:p>
        </p:txBody>
      </p:sp>
      <p:sp>
        <p:nvSpPr>
          <p:cNvPr id="8" name="Rezervirano mjesto sadržaja 7"/>
          <p:cNvSpPr>
            <a:spLocks noGrp="1"/>
          </p:cNvSpPr>
          <p:nvPr>
            <p:ph sz="quarter" idx="13"/>
          </p:nvPr>
        </p:nvSpPr>
        <p:spPr>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hr-BA" sz="10000" dirty="0" smtClean="0">
                <a:solidFill>
                  <a:srgbClr val="FFFFFF"/>
                </a:solidFill>
                <a:hlinkClick r:id="rId2" action="ppaction://hlinksldjump"/>
              </a:rPr>
              <a:t>DA</a:t>
            </a:r>
            <a:endParaRPr lang="hr-BA" sz="10000" dirty="0">
              <a:solidFill>
                <a:srgbClr val="FFFFFF"/>
              </a:solidFill>
              <a:hlinkClick r:id="rId2" action="ppaction://hlinksldjump"/>
            </a:endParaRPr>
          </a:p>
        </p:txBody>
      </p:sp>
      <p:sp>
        <p:nvSpPr>
          <p:cNvPr id="9" name="Rezervirano mjesto sadržaja 8"/>
          <p:cNvSpPr>
            <a:spLocks noGrp="1"/>
          </p:cNvSpPr>
          <p:nvPr>
            <p:ph sz="quarter" idx="14"/>
          </p:nvPr>
        </p:nvSpPr>
        <p:spPr>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hr-BA" sz="10000" dirty="0" smtClean="0">
                <a:solidFill>
                  <a:srgbClr val="FFFFFF"/>
                </a:solidFill>
                <a:hlinkClick r:id="rId3" action="ppaction://hlinksldjump"/>
              </a:rPr>
              <a:t>NE</a:t>
            </a:r>
            <a:endParaRPr lang="hr-BA" sz="10000" dirty="0">
              <a:solidFill>
                <a:srgbClr val="FFFFFF"/>
              </a:solidFill>
              <a:hlinkClick r:id="rId3" action="ppaction://hlinksldjump"/>
            </a:endParaRPr>
          </a:p>
        </p:txBody>
      </p:sp>
    </p:spTree>
    <p:extLst>
      <p:ext uri="{BB962C8B-B14F-4D97-AF65-F5344CB8AC3E}">
        <p14:creationId xmlns:p14="http://schemas.microsoft.com/office/powerpoint/2010/main" val="1015170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pPr algn="ctr"/>
            <a:r>
              <a:rPr lang="hr-BA" sz="5000" dirty="0" smtClean="0"/>
              <a:t>točno</a:t>
            </a:r>
            <a:endParaRPr lang="hr-BA" sz="5000" dirty="0"/>
          </a:p>
        </p:txBody>
      </p:sp>
      <p:sp>
        <p:nvSpPr>
          <p:cNvPr id="6" name="Rezervirano mjesto sadržaja 5"/>
          <p:cNvSpPr>
            <a:spLocks noGrp="1"/>
          </p:cNvSpPr>
          <p:nvPr>
            <p:ph sz="quarter" idx="13"/>
          </p:nvPr>
        </p:nvSpPr>
        <p:spPr/>
        <p:txBody>
          <a:bodyPr>
            <a:noAutofit/>
          </a:bodyPr>
          <a:lstStyle/>
          <a:p>
            <a:pPr marL="0" indent="0">
              <a:buNone/>
            </a:pPr>
            <a:r>
              <a:rPr lang="hr-BA" sz="2900" dirty="0" smtClean="0"/>
              <a:t>Iako će vas prodavači uvjeravati u suprotno, ne postoji razlika između kabla od 10 i 100 KM.</a:t>
            </a:r>
          </a:p>
          <a:p>
            <a:pPr marL="0" indent="0">
              <a:buNone/>
            </a:pPr>
            <a:r>
              <a:rPr lang="hr-BA" sz="2900" dirty="0" smtClean="0"/>
              <a:t>Ne postoji kabel koji daje oštriju sliku ili bolji zvuk. Za razliku od starijih standarda, HDMI je digitalni. To znači da slike ima ili nema. Mnogi ljudi koji potroše 100 ili više KM na kabel uvjeriti će sami sebe da postoji razlika, iako u brojnim slijepim testovima ne mogu raspoznati razliku između jeftinog i skupog kabla.</a:t>
            </a:r>
            <a:endParaRPr lang="hr-BA" sz="2900" dirty="0"/>
          </a:p>
        </p:txBody>
      </p:sp>
      <p:sp>
        <p:nvSpPr>
          <p:cNvPr id="7" name="Strelica udesno 6">
            <a:hlinkClick r:id="" action="ppaction://hlinkshowjump?jump=endshow"/>
          </p:cNvPr>
          <p:cNvSpPr/>
          <p:nvPr/>
        </p:nvSpPr>
        <p:spPr>
          <a:xfrm>
            <a:off x="6012160" y="5877272"/>
            <a:ext cx="2592288"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sz="2200" dirty="0" smtClean="0"/>
              <a:t>KRAJ</a:t>
            </a:r>
            <a:endParaRPr lang="hr-BA" sz="2200" dirty="0"/>
          </a:p>
        </p:txBody>
      </p:sp>
    </p:spTree>
    <p:extLst>
      <p:ext uri="{BB962C8B-B14F-4D97-AF65-F5344CB8AC3E}">
        <p14:creationId xmlns:p14="http://schemas.microsoft.com/office/powerpoint/2010/main" val="3607015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a:xfrm>
            <a:off x="611560" y="1268760"/>
            <a:ext cx="2971800" cy="844272"/>
          </a:xfrm>
        </p:spPr>
        <p:txBody>
          <a:bodyPr/>
          <a:lstStyle/>
          <a:p>
            <a:pPr algn="ctr"/>
            <a:r>
              <a:rPr lang="hr-BA" sz="5000" dirty="0" smtClean="0"/>
              <a:t>Netočno.</a:t>
            </a:r>
            <a:endParaRPr lang="hr-BA" sz="5000" dirty="0"/>
          </a:p>
        </p:txBody>
      </p:sp>
      <p:pic>
        <p:nvPicPr>
          <p:cNvPr id="13" name="Rezervirano mjesto slike 12"/>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572000" y="1340768"/>
            <a:ext cx="3600400" cy="3672408"/>
          </a:xfrm>
        </p:spPr>
      </p:pic>
      <p:sp>
        <p:nvSpPr>
          <p:cNvPr id="9" name="Rezervirano mjesto teksta 8"/>
          <p:cNvSpPr>
            <a:spLocks noGrp="1"/>
          </p:cNvSpPr>
          <p:nvPr>
            <p:ph type="body" sz="half" idx="2"/>
          </p:nvPr>
        </p:nvSpPr>
        <p:spPr/>
        <p:txBody>
          <a:bodyPr>
            <a:normAutofit/>
          </a:bodyPr>
          <a:lstStyle/>
          <a:p>
            <a:pPr algn="ctr"/>
            <a:r>
              <a:rPr lang="hr-BA" sz="2500" dirty="0" smtClean="0"/>
              <a:t>Želite li ponovno pokušati?</a:t>
            </a:r>
            <a:endParaRPr lang="hr-BA" sz="2500" dirty="0"/>
          </a:p>
        </p:txBody>
      </p:sp>
      <p:sp>
        <p:nvSpPr>
          <p:cNvPr id="10" name="Strelica ulijevo 9">
            <a:hlinkClick r:id="rId3" action="ppaction://hlinksldjump"/>
          </p:cNvPr>
          <p:cNvSpPr/>
          <p:nvPr/>
        </p:nvSpPr>
        <p:spPr>
          <a:xfrm>
            <a:off x="755576" y="4221088"/>
            <a:ext cx="1080120" cy="648072"/>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solidFill>
                  <a:srgbClr val="1F2123"/>
                </a:solidFill>
              </a:rPr>
              <a:t>DA</a:t>
            </a:r>
            <a:endParaRPr lang="hr-BA" dirty="0">
              <a:solidFill>
                <a:srgbClr val="1F2123"/>
              </a:solidFill>
            </a:endParaRPr>
          </a:p>
        </p:txBody>
      </p:sp>
      <p:sp>
        <p:nvSpPr>
          <p:cNvPr id="11" name="Množenje 10">
            <a:hlinkClick r:id="" action="ppaction://hlinkshowjump?jump=endshow"/>
          </p:cNvPr>
          <p:cNvSpPr/>
          <p:nvPr/>
        </p:nvSpPr>
        <p:spPr>
          <a:xfrm>
            <a:off x="2771800" y="4115544"/>
            <a:ext cx="1368152" cy="7920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solidFill>
                  <a:srgbClr val="FFFFFF"/>
                </a:solidFill>
              </a:rPr>
              <a:t>NE</a:t>
            </a:r>
            <a:endParaRPr lang="hr-BA" dirty="0">
              <a:solidFill>
                <a:srgbClr val="FFFFFF"/>
              </a:solidFill>
            </a:endParaRPr>
          </a:p>
        </p:txBody>
      </p:sp>
    </p:spTree>
    <p:extLst>
      <p:ext uri="{BB962C8B-B14F-4D97-AF65-F5344CB8AC3E}">
        <p14:creationId xmlns:p14="http://schemas.microsoft.com/office/powerpoint/2010/main" val="3772656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p:cNvSpPr>
            <a:spLocks noGrp="1"/>
          </p:cNvSpPr>
          <p:nvPr>
            <p:ph sz="quarter" idx="13"/>
          </p:nvPr>
        </p:nvSpPr>
        <p:spPr/>
        <p:txBody>
          <a:bodyPr/>
          <a:lstStyle/>
          <a:p>
            <a:endParaRPr lang="hr-BA" dirty="0"/>
          </a:p>
        </p:txBody>
      </p:sp>
      <p:sp>
        <p:nvSpPr>
          <p:cNvPr id="4" name="Naslov 3"/>
          <p:cNvSpPr>
            <a:spLocks noGrp="1"/>
          </p:cNvSpPr>
          <p:nvPr>
            <p:ph type="title"/>
          </p:nvPr>
        </p:nvSpPr>
        <p:spPr/>
        <p:txBody>
          <a:bodyPr/>
          <a:lstStyle/>
          <a:p>
            <a:pPr algn="ctr"/>
            <a:r>
              <a:rPr lang="pl-PL" dirty="0"/>
              <a:t>Broj megaherca procesora najvazniji je za brz rad </a:t>
            </a:r>
            <a:r>
              <a:rPr lang="pl-PL" dirty="0" smtClean="0"/>
              <a:t>racunala?</a:t>
            </a:r>
            <a:endParaRPr lang="hr-BA" dirty="0"/>
          </a:p>
        </p:txBody>
      </p:sp>
      <p:sp>
        <p:nvSpPr>
          <p:cNvPr id="5" name="Rezervirano mjesto teksta 4"/>
          <p:cNvSpPr>
            <a:spLocks noGrp="1"/>
          </p:cNvSpPr>
          <p:nvPr>
            <p:ph type="body" idx="1"/>
          </p:nvPr>
        </p:nvSpPr>
        <p:spPr/>
        <p:txBody>
          <a:bodyPr/>
          <a:lstStyle/>
          <a:p>
            <a:endParaRPr lang="hr-BA" dirty="0"/>
          </a:p>
        </p:txBody>
      </p:sp>
      <p:sp>
        <p:nvSpPr>
          <p:cNvPr id="6" name="Rezervirano mjesto teksta 5"/>
          <p:cNvSpPr>
            <a:spLocks noGrp="1"/>
          </p:cNvSpPr>
          <p:nvPr>
            <p:ph type="body" sz="quarter" idx="3"/>
          </p:nvPr>
        </p:nvSpPr>
        <p:spPr/>
        <p:txBody>
          <a:bodyPr/>
          <a:lstStyle/>
          <a:p>
            <a:endParaRPr lang="hr-BA" dirty="0"/>
          </a:p>
        </p:txBody>
      </p:sp>
      <p:sp>
        <p:nvSpPr>
          <p:cNvPr id="10" name="Zaobljeni pravokutnik 9">
            <a:hlinkClick r:id="rId2" action="ppaction://hlinksldjump"/>
          </p:cNvPr>
          <p:cNvSpPr/>
          <p:nvPr/>
        </p:nvSpPr>
        <p:spPr>
          <a:xfrm>
            <a:off x="611560" y="2492896"/>
            <a:ext cx="3744416" cy="2808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sz="10000" dirty="0" smtClean="0"/>
              <a:t>DA</a:t>
            </a:r>
            <a:endParaRPr lang="hr-BA" sz="10000" dirty="0"/>
          </a:p>
        </p:txBody>
      </p:sp>
      <p:sp>
        <p:nvSpPr>
          <p:cNvPr id="12" name="Rezervirano mjesto sadržaja 11"/>
          <p:cNvSpPr>
            <a:spLocks noGrp="1"/>
          </p:cNvSpPr>
          <p:nvPr>
            <p:ph sz="quarter" idx="14"/>
          </p:nvPr>
        </p:nvSpPr>
        <p:spPr/>
        <p:txBody>
          <a:bodyPr/>
          <a:lstStyle/>
          <a:p>
            <a:endParaRPr lang="hr-BA" dirty="0"/>
          </a:p>
        </p:txBody>
      </p:sp>
      <p:sp>
        <p:nvSpPr>
          <p:cNvPr id="13" name="Zaobljeni pravokutnik 12">
            <a:hlinkClick r:id="rId3" action="ppaction://hlinksldjump"/>
          </p:cNvPr>
          <p:cNvSpPr/>
          <p:nvPr/>
        </p:nvSpPr>
        <p:spPr>
          <a:xfrm>
            <a:off x="4788024" y="2492896"/>
            <a:ext cx="3779912" cy="2808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sz="10000" dirty="0" smtClean="0"/>
              <a:t>NE</a:t>
            </a:r>
            <a:endParaRPr lang="hr-BA" sz="10000" dirty="0"/>
          </a:p>
        </p:txBody>
      </p:sp>
    </p:spTree>
    <p:extLst>
      <p:ext uri="{BB962C8B-B14F-4D97-AF65-F5344CB8AC3E}">
        <p14:creationId xmlns:p14="http://schemas.microsoft.com/office/powerpoint/2010/main" val="3283474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a:xfrm>
            <a:off x="611560" y="1268760"/>
            <a:ext cx="2971800" cy="844272"/>
          </a:xfrm>
        </p:spPr>
        <p:txBody>
          <a:bodyPr/>
          <a:lstStyle/>
          <a:p>
            <a:pPr algn="ctr"/>
            <a:r>
              <a:rPr lang="hr-BA" sz="5000" dirty="0" smtClean="0"/>
              <a:t>Netočno.</a:t>
            </a:r>
            <a:endParaRPr lang="hr-BA" sz="5000" dirty="0"/>
          </a:p>
        </p:txBody>
      </p:sp>
      <p:pic>
        <p:nvPicPr>
          <p:cNvPr id="13" name="Rezervirano mjesto slike 12"/>
          <p:cNvPicPr>
            <a:picLocks noGrp="1" noChangeAspect="1"/>
          </p:cNvPicPr>
          <p:nvPr>
            <p:ph type="pic" idx="1"/>
          </p:nvPr>
        </p:nvPicPr>
        <p:blipFill>
          <a:blip r:embed="rId2">
            <a:extLst>
              <a:ext uri="{28A0092B-C50C-407E-A947-70E740481C1C}">
                <a14:useLocalDpi xmlns:a14="http://schemas.microsoft.com/office/drawing/2010/main" val="0"/>
              </a:ext>
            </a:extLst>
          </a:blip>
          <a:srcRect l="799" r="799"/>
          <a:stretch>
            <a:fillRect/>
          </a:stretch>
        </p:blipFill>
        <p:spPr/>
      </p:pic>
      <p:sp>
        <p:nvSpPr>
          <p:cNvPr id="9" name="Rezervirano mjesto teksta 8"/>
          <p:cNvSpPr>
            <a:spLocks noGrp="1"/>
          </p:cNvSpPr>
          <p:nvPr>
            <p:ph type="body" sz="half" idx="2"/>
          </p:nvPr>
        </p:nvSpPr>
        <p:spPr/>
        <p:txBody>
          <a:bodyPr>
            <a:normAutofit/>
          </a:bodyPr>
          <a:lstStyle/>
          <a:p>
            <a:pPr algn="ctr"/>
            <a:r>
              <a:rPr lang="hr-BA" sz="2500" dirty="0" smtClean="0"/>
              <a:t>Želite li ponovno pokušati?</a:t>
            </a:r>
            <a:endParaRPr lang="hr-BA" sz="2500" dirty="0"/>
          </a:p>
        </p:txBody>
      </p:sp>
      <p:sp>
        <p:nvSpPr>
          <p:cNvPr id="10" name="Strelica ulijevo 9">
            <a:hlinkClick r:id="rId3" action="ppaction://hlinksldjump"/>
          </p:cNvPr>
          <p:cNvSpPr/>
          <p:nvPr/>
        </p:nvSpPr>
        <p:spPr>
          <a:xfrm>
            <a:off x="755576" y="4221088"/>
            <a:ext cx="1080120"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t>DA</a:t>
            </a:r>
            <a:endParaRPr lang="hr-BA" dirty="0"/>
          </a:p>
        </p:txBody>
      </p:sp>
      <p:sp>
        <p:nvSpPr>
          <p:cNvPr id="11" name="Množenje 10">
            <a:hlinkClick r:id="" action="ppaction://hlinkshowjump?jump=endshow"/>
          </p:cNvPr>
          <p:cNvSpPr/>
          <p:nvPr/>
        </p:nvSpPr>
        <p:spPr>
          <a:xfrm>
            <a:off x="2771800" y="4115544"/>
            <a:ext cx="1368152" cy="7920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t>NE</a:t>
            </a:r>
            <a:endParaRPr lang="hr-BA" dirty="0"/>
          </a:p>
        </p:txBody>
      </p:sp>
    </p:spTree>
    <p:extLst>
      <p:ext uri="{BB962C8B-B14F-4D97-AF65-F5344CB8AC3E}">
        <p14:creationId xmlns:p14="http://schemas.microsoft.com/office/powerpoint/2010/main" val="1743288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pPr algn="ctr"/>
            <a:r>
              <a:rPr lang="hr-BA" sz="7500" dirty="0" smtClean="0"/>
              <a:t>TOČNO!</a:t>
            </a:r>
            <a:endParaRPr lang="hr-BA" sz="7500" dirty="0"/>
          </a:p>
        </p:txBody>
      </p:sp>
      <p:sp>
        <p:nvSpPr>
          <p:cNvPr id="6" name="Rezervirano mjesto sadržaja 5"/>
          <p:cNvSpPr>
            <a:spLocks noGrp="1"/>
          </p:cNvSpPr>
          <p:nvPr>
            <p:ph sz="quarter" idx="13"/>
          </p:nvPr>
        </p:nvSpPr>
        <p:spPr/>
        <p:txBody>
          <a:bodyPr>
            <a:normAutofit/>
          </a:bodyPr>
          <a:lstStyle/>
          <a:p>
            <a:pPr marL="0" indent="0">
              <a:buNone/>
            </a:pPr>
            <a:r>
              <a:rPr lang="hr-BA" sz="3000" dirty="0"/>
              <a:t>Č</a:t>
            </a:r>
            <a:r>
              <a:rPr lang="hr-BA" sz="3000" dirty="0" smtClean="0"/>
              <a:t>esto </a:t>
            </a:r>
            <a:r>
              <a:rPr lang="hr-BA" sz="3000" dirty="0"/>
              <a:t>se brzina rada na </a:t>
            </a:r>
            <a:r>
              <a:rPr lang="hr-BA" sz="3000" dirty="0" smtClean="0"/>
              <a:t>računalu izražava </a:t>
            </a:r>
            <a:r>
              <a:rPr lang="hr-BA" sz="3000" dirty="0"/>
              <a:t>kroz brzinu procesora. Jednako </a:t>
            </a:r>
            <a:r>
              <a:rPr lang="hr-BA" sz="3000" dirty="0" smtClean="0"/>
              <a:t>važan </a:t>
            </a:r>
            <a:r>
              <a:rPr lang="hr-BA" sz="3000" dirty="0"/>
              <a:t>podatak je i vrsta procesora: P</a:t>
            </a:r>
            <a:r>
              <a:rPr lang="hr-BA" sz="3000" dirty="0" smtClean="0"/>
              <a:t>entium </a:t>
            </a:r>
            <a:r>
              <a:rPr lang="hr-BA" sz="3000" dirty="0"/>
              <a:t>4 i </a:t>
            </a:r>
            <a:r>
              <a:rPr lang="hr-BA" sz="3000" dirty="0" smtClean="0"/>
              <a:t>Sandy</a:t>
            </a:r>
            <a:r>
              <a:rPr lang="hr-BA" sz="3000" dirty="0" smtClean="0"/>
              <a:t> Bridge </a:t>
            </a:r>
            <a:r>
              <a:rPr lang="hr-BA" sz="3000" dirty="0"/>
              <a:t>na 3.0ghz ne rade isto. Drugi </a:t>
            </a:r>
            <a:r>
              <a:rPr lang="hr-BA" sz="3000" dirty="0" smtClean="0"/>
              <a:t>parametri, </a:t>
            </a:r>
            <a:r>
              <a:rPr lang="hr-BA" sz="3000" dirty="0"/>
              <a:t>poput </a:t>
            </a:r>
            <a:r>
              <a:rPr lang="hr-BA" sz="3000" dirty="0" smtClean="0"/>
              <a:t>količine </a:t>
            </a:r>
            <a:r>
              <a:rPr lang="hr-BA" sz="3000" dirty="0"/>
              <a:t>radne </a:t>
            </a:r>
            <a:r>
              <a:rPr lang="hr-BA" sz="3000" dirty="0" smtClean="0"/>
              <a:t>memorije, grafičke </a:t>
            </a:r>
            <a:r>
              <a:rPr lang="hr-BA" sz="3000" dirty="0"/>
              <a:t>kartice, te i samog operativnog sustava </a:t>
            </a:r>
            <a:r>
              <a:rPr lang="hr-BA" sz="3000" dirty="0" smtClean="0"/>
              <a:t>također utječu </a:t>
            </a:r>
            <a:r>
              <a:rPr lang="hr-BA" sz="3000" dirty="0"/>
              <a:t>na </a:t>
            </a:r>
            <a:r>
              <a:rPr lang="hr-BA" sz="3000" dirty="0" smtClean="0"/>
              <a:t>ukupnu brzinu.</a:t>
            </a:r>
            <a:endParaRPr lang="hr-BA" sz="3000" dirty="0"/>
          </a:p>
        </p:txBody>
      </p:sp>
      <p:sp>
        <p:nvSpPr>
          <p:cNvPr id="7" name="Strelica udesno 6">
            <a:hlinkClick r:id="rId2" action="ppaction://hlinksldjump"/>
          </p:cNvPr>
          <p:cNvSpPr/>
          <p:nvPr/>
        </p:nvSpPr>
        <p:spPr>
          <a:xfrm>
            <a:off x="6444208" y="5085184"/>
            <a:ext cx="2232248"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t>DALJE</a:t>
            </a:r>
            <a:endParaRPr lang="hr-BA" dirty="0"/>
          </a:p>
        </p:txBody>
      </p:sp>
    </p:spTree>
    <p:extLst>
      <p:ext uri="{BB962C8B-B14F-4D97-AF65-F5344CB8AC3E}">
        <p14:creationId xmlns:p14="http://schemas.microsoft.com/office/powerpoint/2010/main" val="351013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pPr algn="ctr"/>
            <a:r>
              <a:rPr lang="hr-BA" dirty="0"/>
              <a:t>Baterije na </a:t>
            </a:r>
            <a:r>
              <a:rPr lang="hr-BA" dirty="0" smtClean="0"/>
              <a:t>prijenosnicima </a:t>
            </a:r>
            <a:r>
              <a:rPr lang="hr-BA" dirty="0"/>
              <a:t>treba prazniti do </a:t>
            </a:r>
            <a:r>
              <a:rPr lang="hr-BA" dirty="0" smtClean="0"/>
              <a:t>kraja?</a:t>
            </a:r>
            <a:endParaRPr lang="hr-BA" dirty="0"/>
          </a:p>
        </p:txBody>
      </p:sp>
      <p:sp>
        <p:nvSpPr>
          <p:cNvPr id="7" name="Rezervirano mjesto sadržaja 6"/>
          <p:cNvSpPr>
            <a:spLocks noGrp="1"/>
          </p:cNvSpPr>
          <p:nvPr>
            <p:ph sz="quarter" idx="13"/>
          </p:nvPr>
        </p:nvSpPr>
        <p:spPr>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hr-BA" sz="10000" dirty="0" smtClean="0">
                <a:solidFill>
                  <a:schemeClr val="tx1"/>
                </a:solidFill>
                <a:hlinkClick r:id="rId2" action="ppaction://hlinksldjump"/>
              </a:rPr>
              <a:t>DA</a:t>
            </a:r>
            <a:endParaRPr lang="hr-BA" sz="10000" dirty="0">
              <a:solidFill>
                <a:schemeClr val="tx1"/>
              </a:solidFill>
              <a:hlinkClick r:id="rId2" action="ppaction://hlinksldjump"/>
            </a:endParaRPr>
          </a:p>
        </p:txBody>
      </p:sp>
      <p:sp>
        <p:nvSpPr>
          <p:cNvPr id="8" name="Rezervirano mjesto sadržaja 7"/>
          <p:cNvSpPr>
            <a:spLocks noGrp="1"/>
          </p:cNvSpPr>
          <p:nvPr>
            <p:ph sz="quarter" idx="14"/>
          </p:nvPr>
        </p:nvSpPr>
        <p:spPr>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hr-BA" sz="10000" dirty="0" smtClean="0">
                <a:solidFill>
                  <a:schemeClr val="tx1"/>
                </a:solidFill>
                <a:hlinkClick r:id="rId3" action="ppaction://hlinksldjump"/>
              </a:rPr>
              <a:t>NE</a:t>
            </a:r>
            <a:endParaRPr lang="hr-BA" sz="10000" dirty="0">
              <a:solidFill>
                <a:schemeClr val="tx1"/>
              </a:solidFill>
              <a:hlinkClick r:id="rId3" action="ppaction://hlinksldjump"/>
            </a:endParaRPr>
          </a:p>
        </p:txBody>
      </p:sp>
    </p:spTree>
    <p:extLst>
      <p:ext uri="{BB962C8B-B14F-4D97-AF65-F5344CB8AC3E}">
        <p14:creationId xmlns:p14="http://schemas.microsoft.com/office/powerpoint/2010/main" val="436520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p:cNvSpPr>
            <a:spLocks noGrp="1"/>
          </p:cNvSpPr>
          <p:nvPr>
            <p:ph type="title"/>
          </p:nvPr>
        </p:nvSpPr>
        <p:spPr>
          <a:xfrm>
            <a:off x="611560" y="1268760"/>
            <a:ext cx="2971800" cy="844272"/>
          </a:xfrm>
        </p:spPr>
        <p:txBody>
          <a:bodyPr/>
          <a:lstStyle/>
          <a:p>
            <a:pPr algn="ctr"/>
            <a:r>
              <a:rPr lang="hr-BA" sz="5000" dirty="0" smtClean="0"/>
              <a:t>Netočno.</a:t>
            </a:r>
            <a:endParaRPr lang="hr-BA" sz="5000" dirty="0"/>
          </a:p>
        </p:txBody>
      </p:sp>
      <p:sp>
        <p:nvSpPr>
          <p:cNvPr id="9" name="Rezervirano mjesto teksta 8"/>
          <p:cNvSpPr>
            <a:spLocks noGrp="1"/>
          </p:cNvSpPr>
          <p:nvPr>
            <p:ph type="body" sz="half" idx="2"/>
          </p:nvPr>
        </p:nvSpPr>
        <p:spPr/>
        <p:txBody>
          <a:bodyPr>
            <a:normAutofit/>
          </a:bodyPr>
          <a:lstStyle/>
          <a:p>
            <a:pPr algn="ctr"/>
            <a:r>
              <a:rPr lang="hr-BA" sz="2500" dirty="0" smtClean="0"/>
              <a:t>Želite li ponovno pokušati?</a:t>
            </a:r>
            <a:endParaRPr lang="hr-BA" sz="2500" dirty="0"/>
          </a:p>
        </p:txBody>
      </p:sp>
      <p:sp>
        <p:nvSpPr>
          <p:cNvPr id="10" name="Strelica ulijevo 9">
            <a:hlinkClick r:id="rId2" action="ppaction://hlinksldjump"/>
          </p:cNvPr>
          <p:cNvSpPr/>
          <p:nvPr/>
        </p:nvSpPr>
        <p:spPr>
          <a:xfrm>
            <a:off x="755576" y="4221088"/>
            <a:ext cx="1080120"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t>DA</a:t>
            </a:r>
            <a:endParaRPr lang="hr-BA" dirty="0"/>
          </a:p>
        </p:txBody>
      </p:sp>
      <p:sp>
        <p:nvSpPr>
          <p:cNvPr id="11" name="Množenje 10">
            <a:hlinkClick r:id="" action="ppaction://hlinkshowjump?jump=endshow"/>
          </p:cNvPr>
          <p:cNvSpPr/>
          <p:nvPr/>
        </p:nvSpPr>
        <p:spPr>
          <a:xfrm>
            <a:off x="2771800" y="4115544"/>
            <a:ext cx="1368152" cy="7920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t>NE</a:t>
            </a:r>
            <a:endParaRPr lang="hr-BA" dirty="0"/>
          </a:p>
        </p:txBody>
      </p:sp>
      <p:pic>
        <p:nvPicPr>
          <p:cNvPr id="3" name="Rezervirano mjesto slike 2"/>
          <p:cNvPicPr>
            <a:picLocks noGrp="1" noChangeAspect="1"/>
          </p:cNvPicPr>
          <p:nvPr>
            <p:ph type="pic" idx="1"/>
          </p:nvPr>
        </p:nvPicPr>
        <p:blipFill>
          <a:blip r:embed="rId3">
            <a:extLst>
              <a:ext uri="{28A0092B-C50C-407E-A947-70E740481C1C}">
                <a14:useLocalDpi xmlns:a14="http://schemas.microsoft.com/office/drawing/2010/main" val="0"/>
              </a:ext>
            </a:extLst>
          </a:blip>
          <a:srcRect l="17184" r="17184"/>
          <a:stretch>
            <a:fillRect/>
          </a:stretch>
        </p:blipFill>
        <p:spPr>
          <a:xfrm>
            <a:off x="4572000" y="1389436"/>
            <a:ext cx="3600400" cy="3518195"/>
          </a:xfrm>
        </p:spPr>
      </p:pic>
    </p:spTree>
    <p:extLst>
      <p:ext uri="{BB962C8B-B14F-4D97-AF65-F5344CB8AC3E}">
        <p14:creationId xmlns:p14="http://schemas.microsoft.com/office/powerpoint/2010/main" val="1493633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pPr algn="ctr"/>
            <a:r>
              <a:rPr lang="hr-BA" sz="7500" dirty="0"/>
              <a:t>TOČNO!</a:t>
            </a:r>
          </a:p>
        </p:txBody>
      </p:sp>
      <p:sp>
        <p:nvSpPr>
          <p:cNvPr id="6" name="Rezervirano mjesto sadržaja 5"/>
          <p:cNvSpPr>
            <a:spLocks noGrp="1"/>
          </p:cNvSpPr>
          <p:nvPr>
            <p:ph sz="quarter" idx="13"/>
          </p:nvPr>
        </p:nvSpPr>
        <p:spPr/>
        <p:txBody>
          <a:bodyPr>
            <a:noAutofit/>
          </a:bodyPr>
          <a:lstStyle/>
          <a:p>
            <a:pPr marL="0" indent="0">
              <a:buNone/>
            </a:pPr>
            <a:r>
              <a:rPr lang="hr-BA" sz="2500" dirty="0"/>
              <a:t>Modernim </a:t>
            </a:r>
            <a:r>
              <a:rPr lang="hr-BA" sz="2500" dirty="0"/>
              <a:t>litijum</a:t>
            </a:r>
            <a:r>
              <a:rPr lang="hr-BA" sz="2500" dirty="0"/>
              <a:t>-ionskim baterijama </a:t>
            </a:r>
            <a:r>
              <a:rPr lang="hr-BA" sz="2500" dirty="0" smtClean="0"/>
              <a:t>neće štetit ako </a:t>
            </a:r>
            <a:r>
              <a:rPr lang="hr-BA" sz="2500" dirty="0"/>
              <a:t>ih stalno punite prije nego ih do kraja ispraznite. Naprotiv, to je </a:t>
            </a:r>
            <a:r>
              <a:rPr lang="hr-BA" sz="2500" dirty="0" smtClean="0"/>
              <a:t>poželjno za </a:t>
            </a:r>
            <a:r>
              <a:rPr lang="hr-BA" sz="2500" dirty="0"/>
              <a:t>ovaj tip baterija. Samo je stare NI-CD te NI-MH baterije </a:t>
            </a:r>
            <a:r>
              <a:rPr lang="hr-BA" sz="2500" dirty="0" smtClean="0"/>
              <a:t>preporučljivo </a:t>
            </a:r>
            <a:r>
              <a:rPr lang="hr-BA" sz="2500" dirty="0"/>
              <a:t>isprazniti do kraja. Nove je baterije </a:t>
            </a:r>
            <a:r>
              <a:rPr lang="hr-BA" sz="2500" dirty="0" smtClean="0"/>
              <a:t>preporučljivo </a:t>
            </a:r>
            <a:r>
              <a:rPr lang="hr-BA" sz="2500" dirty="0"/>
              <a:t>isprazniti do kraja kako bi se </a:t>
            </a:r>
            <a:r>
              <a:rPr lang="hr-BA" sz="2500" dirty="0" smtClean="0"/>
              <a:t>rekalibrirao</a:t>
            </a:r>
            <a:r>
              <a:rPr lang="hr-BA" sz="2500" dirty="0" smtClean="0"/>
              <a:t> pokazivač napunjenosti(jedno cijelo pražnjenje na 30 punjenja).</a:t>
            </a:r>
            <a:endParaRPr lang="hr-BA" sz="2500" dirty="0"/>
          </a:p>
        </p:txBody>
      </p:sp>
      <p:sp>
        <p:nvSpPr>
          <p:cNvPr id="7" name="Strelica udesno 6">
            <a:hlinkClick r:id="rId2" action="ppaction://hlinksldjump"/>
          </p:cNvPr>
          <p:cNvSpPr/>
          <p:nvPr/>
        </p:nvSpPr>
        <p:spPr>
          <a:xfrm>
            <a:off x="6444208" y="5085184"/>
            <a:ext cx="244827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t>DALJE</a:t>
            </a:r>
            <a:endParaRPr lang="hr-BA" dirty="0"/>
          </a:p>
        </p:txBody>
      </p:sp>
    </p:spTree>
    <p:extLst>
      <p:ext uri="{BB962C8B-B14F-4D97-AF65-F5344CB8AC3E}">
        <p14:creationId xmlns:p14="http://schemas.microsoft.com/office/powerpoint/2010/main" val="327601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p:cNvSpPr>
            <a:spLocks noGrp="1"/>
          </p:cNvSpPr>
          <p:nvPr>
            <p:ph sz="quarter" idx="13"/>
          </p:nvPr>
        </p:nvSpPr>
        <p:spPr/>
        <p:txBody>
          <a:bodyPr/>
          <a:lstStyle/>
          <a:p>
            <a:endParaRPr lang="hr-BA" dirty="0"/>
          </a:p>
        </p:txBody>
      </p:sp>
      <p:sp>
        <p:nvSpPr>
          <p:cNvPr id="4" name="Naslov 3"/>
          <p:cNvSpPr>
            <a:spLocks noGrp="1"/>
          </p:cNvSpPr>
          <p:nvPr>
            <p:ph type="title"/>
          </p:nvPr>
        </p:nvSpPr>
        <p:spPr/>
        <p:txBody>
          <a:bodyPr/>
          <a:lstStyle/>
          <a:p>
            <a:pPr algn="ctr"/>
            <a:r>
              <a:rPr lang="hr-BA" dirty="0" smtClean="0"/>
              <a:t>Dva antivirusna programa bolja su od jednog?</a:t>
            </a:r>
            <a:endParaRPr lang="hr-BA" dirty="0"/>
          </a:p>
        </p:txBody>
      </p:sp>
      <p:sp>
        <p:nvSpPr>
          <p:cNvPr id="5" name="Rezervirano mjesto teksta 4"/>
          <p:cNvSpPr>
            <a:spLocks noGrp="1"/>
          </p:cNvSpPr>
          <p:nvPr>
            <p:ph type="body" idx="1"/>
          </p:nvPr>
        </p:nvSpPr>
        <p:spPr/>
        <p:txBody>
          <a:bodyPr/>
          <a:lstStyle/>
          <a:p>
            <a:endParaRPr lang="hr-BA" dirty="0"/>
          </a:p>
        </p:txBody>
      </p:sp>
      <p:sp>
        <p:nvSpPr>
          <p:cNvPr id="6" name="Rezervirano mjesto teksta 5"/>
          <p:cNvSpPr>
            <a:spLocks noGrp="1"/>
          </p:cNvSpPr>
          <p:nvPr>
            <p:ph type="body" sz="quarter" idx="3"/>
          </p:nvPr>
        </p:nvSpPr>
        <p:spPr/>
        <p:txBody>
          <a:bodyPr/>
          <a:lstStyle/>
          <a:p>
            <a:endParaRPr lang="hr-BA" dirty="0"/>
          </a:p>
        </p:txBody>
      </p:sp>
      <p:sp>
        <p:nvSpPr>
          <p:cNvPr id="10" name="Zaobljeni pravokutnik 9">
            <a:hlinkClick r:id="rId2" action="ppaction://hlinksldjump"/>
          </p:cNvPr>
          <p:cNvSpPr/>
          <p:nvPr/>
        </p:nvSpPr>
        <p:spPr>
          <a:xfrm>
            <a:off x="611560" y="2492896"/>
            <a:ext cx="3744416" cy="2808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sz="10000" dirty="0" smtClean="0">
                <a:solidFill>
                  <a:srgbClr val="FFFFFF"/>
                </a:solidFill>
              </a:rPr>
              <a:t>DA</a:t>
            </a:r>
            <a:endParaRPr lang="hr-BA" sz="10000" dirty="0">
              <a:solidFill>
                <a:srgbClr val="FFFFFF"/>
              </a:solidFill>
            </a:endParaRPr>
          </a:p>
        </p:txBody>
      </p:sp>
      <p:sp>
        <p:nvSpPr>
          <p:cNvPr id="12" name="Rezervirano mjesto sadržaja 11"/>
          <p:cNvSpPr>
            <a:spLocks noGrp="1"/>
          </p:cNvSpPr>
          <p:nvPr>
            <p:ph sz="quarter" idx="14"/>
          </p:nvPr>
        </p:nvSpPr>
        <p:spPr/>
        <p:txBody>
          <a:bodyPr/>
          <a:lstStyle/>
          <a:p>
            <a:endParaRPr lang="hr-BA" dirty="0"/>
          </a:p>
        </p:txBody>
      </p:sp>
      <p:sp>
        <p:nvSpPr>
          <p:cNvPr id="13" name="Zaobljeni pravokutnik 12">
            <a:hlinkClick r:id="rId3" action="ppaction://hlinksldjump"/>
          </p:cNvPr>
          <p:cNvSpPr/>
          <p:nvPr/>
        </p:nvSpPr>
        <p:spPr>
          <a:xfrm>
            <a:off x="4788024" y="2492896"/>
            <a:ext cx="3779912" cy="2808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sz="10000" dirty="0" smtClean="0">
                <a:solidFill>
                  <a:srgbClr val="FFFFFF"/>
                </a:solidFill>
              </a:rPr>
              <a:t>NE</a:t>
            </a:r>
            <a:endParaRPr lang="hr-BA" sz="10000" dirty="0">
              <a:solidFill>
                <a:srgbClr val="FFFFFF"/>
              </a:solidFill>
            </a:endParaRPr>
          </a:p>
        </p:txBody>
      </p:sp>
    </p:spTree>
    <p:extLst>
      <p:ext uri="{BB962C8B-B14F-4D97-AF65-F5344CB8AC3E}">
        <p14:creationId xmlns:p14="http://schemas.microsoft.com/office/powerpoint/2010/main" val="481495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pPr algn="ctr"/>
            <a:r>
              <a:rPr lang="hr-BA" sz="7500" dirty="0"/>
              <a:t>TOČNO!</a:t>
            </a:r>
          </a:p>
        </p:txBody>
      </p:sp>
      <p:sp>
        <p:nvSpPr>
          <p:cNvPr id="6" name="Rezervirano mjesto sadržaja 5"/>
          <p:cNvSpPr>
            <a:spLocks noGrp="1"/>
          </p:cNvSpPr>
          <p:nvPr>
            <p:ph sz="quarter" idx="13"/>
          </p:nvPr>
        </p:nvSpPr>
        <p:spPr/>
        <p:txBody>
          <a:bodyPr>
            <a:noAutofit/>
          </a:bodyPr>
          <a:lstStyle/>
          <a:p>
            <a:pPr marL="0" indent="0">
              <a:buNone/>
            </a:pPr>
            <a:r>
              <a:rPr lang="hr-BA" sz="3000" dirty="0"/>
              <a:t>Iako </a:t>
            </a:r>
            <a:r>
              <a:rPr lang="hr-BA" sz="3000" dirty="0" smtClean="0"/>
              <a:t>općenito </a:t>
            </a:r>
            <a:r>
              <a:rPr lang="hr-BA" sz="3000" dirty="0"/>
              <a:t>vrijedi vise je bolje,sa antivirusnim programima to nije </a:t>
            </a:r>
            <a:r>
              <a:rPr lang="hr-BA" sz="3000" dirty="0" smtClean="0"/>
              <a:t>slučaj. </a:t>
            </a:r>
            <a:r>
              <a:rPr lang="hr-BA" sz="3000" dirty="0"/>
              <a:t>Ukoliko dva programa pokucaju istovremeno </a:t>
            </a:r>
            <a:r>
              <a:rPr lang="hr-BA" sz="3000" dirty="0" smtClean="0"/>
              <a:t>zaključati </a:t>
            </a:r>
            <a:r>
              <a:rPr lang="hr-BA" sz="3000" dirty="0"/>
              <a:t>datoteku kako bi je skenirali, dolazi do nestabilnosti sustava. Radi toga </a:t>
            </a:r>
            <a:r>
              <a:rPr lang="hr-BA" sz="3000" dirty="0" smtClean="0"/>
              <a:t>većina </a:t>
            </a:r>
            <a:r>
              <a:rPr lang="hr-BA" sz="3000" dirty="0"/>
              <a:t>antivirusnih programa se odbija instalirati ukoliko je na </a:t>
            </a:r>
            <a:r>
              <a:rPr lang="hr-BA" sz="3000" dirty="0" smtClean="0"/>
              <a:t>računalu </a:t>
            </a:r>
            <a:r>
              <a:rPr lang="hr-BA" sz="3000" dirty="0"/>
              <a:t>instaliran drugi antivirusni program.</a:t>
            </a:r>
            <a:endParaRPr lang="hr-BA" sz="3000" dirty="0"/>
          </a:p>
        </p:txBody>
      </p:sp>
      <p:sp>
        <p:nvSpPr>
          <p:cNvPr id="7" name="Strelica udesno 6">
            <a:hlinkClick r:id="rId2" action="ppaction://hlinksldjump"/>
          </p:cNvPr>
          <p:cNvSpPr/>
          <p:nvPr/>
        </p:nvSpPr>
        <p:spPr>
          <a:xfrm>
            <a:off x="6444208" y="5085184"/>
            <a:ext cx="2448272"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BA" dirty="0" smtClean="0"/>
              <a:t>DALJE</a:t>
            </a:r>
            <a:endParaRPr lang="hr-BA" dirty="0"/>
          </a:p>
        </p:txBody>
      </p:sp>
    </p:spTree>
    <p:extLst>
      <p:ext uri="{BB962C8B-B14F-4D97-AF65-F5344CB8AC3E}">
        <p14:creationId xmlns:p14="http://schemas.microsoft.com/office/powerpoint/2010/main" val="3175048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82</TotalTime>
  <Words>417</Words>
  <Application>Microsoft Office PowerPoint</Application>
  <PresentationFormat>Prikaz na zaslonu (4:3)</PresentationFormat>
  <Paragraphs>55</Paragraphs>
  <Slides>16</Slides>
  <Notes>0</Notes>
  <HiddenSlides>0</HiddenSlides>
  <MMClips>0</MMClips>
  <ScaleCrop>false</ScaleCrop>
  <HeadingPairs>
    <vt:vector size="4" baseType="variant">
      <vt:variant>
        <vt:lpstr>Tema</vt:lpstr>
      </vt:variant>
      <vt:variant>
        <vt:i4>1</vt:i4>
      </vt:variant>
      <vt:variant>
        <vt:lpstr>Naslovi slajdova</vt:lpstr>
      </vt:variant>
      <vt:variant>
        <vt:i4>16</vt:i4>
      </vt:variant>
    </vt:vector>
  </HeadingPairs>
  <TitlesOfParts>
    <vt:vector size="17" baseType="lpstr">
      <vt:lpstr>Horizont</vt:lpstr>
      <vt:lpstr>KVIZ</vt:lpstr>
      <vt:lpstr>Broj megaherca procesora najvazniji je za brz rad racunala?</vt:lpstr>
      <vt:lpstr>Netočno.</vt:lpstr>
      <vt:lpstr>TOČNO!</vt:lpstr>
      <vt:lpstr>Baterije na prijenosnicima treba prazniti do kraja?</vt:lpstr>
      <vt:lpstr>Netočno.</vt:lpstr>
      <vt:lpstr>TOČNO!</vt:lpstr>
      <vt:lpstr>Dva antivirusna programa bolja su od jednog?</vt:lpstr>
      <vt:lpstr>TOČNO!</vt:lpstr>
      <vt:lpstr>Netočno.</vt:lpstr>
      <vt:lpstr>Isključivanje računala skraćuje mu radni vijek</vt:lpstr>
      <vt:lpstr>TOČNO!</vt:lpstr>
      <vt:lpstr>Netočno.</vt:lpstr>
      <vt:lpstr>Skupi hdmi kablovi su bolji od jeftinih?</vt:lpstr>
      <vt:lpstr>točno</vt:lpstr>
      <vt:lpstr>Netočno.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KVIZ</dc:title>
  <dc:creator>ivmilicevic</dc:creator>
  <cp:lastModifiedBy>ivmilicevic</cp:lastModifiedBy>
  <cp:revision>11</cp:revision>
  <dcterms:created xsi:type="dcterms:W3CDTF">2013-12-11T16:43:13Z</dcterms:created>
  <dcterms:modified xsi:type="dcterms:W3CDTF">2014-01-10T11:08:04Z</dcterms:modified>
</cp:coreProperties>
</file>