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91" r:id="rId4"/>
    <p:sldId id="261" r:id="rId5"/>
    <p:sldId id="260" r:id="rId6"/>
    <p:sldId id="259" r:id="rId7"/>
    <p:sldId id="263" r:id="rId8"/>
    <p:sldId id="264" r:id="rId9"/>
    <p:sldId id="265" r:id="rId10"/>
    <p:sldId id="266" r:id="rId11"/>
    <p:sldId id="267" r:id="rId12"/>
    <p:sldId id="281" r:id="rId13"/>
    <p:sldId id="285" r:id="rId14"/>
    <p:sldId id="293" r:id="rId15"/>
    <p:sldId id="271" r:id="rId16"/>
    <p:sldId id="273" r:id="rId17"/>
    <p:sldId id="274" r:id="rId18"/>
    <p:sldId id="272" r:id="rId19"/>
    <p:sldId id="279" r:id="rId20"/>
    <p:sldId id="280" r:id="rId21"/>
    <p:sldId id="276" r:id="rId22"/>
    <p:sldId id="278" r:id="rId23"/>
    <p:sldId id="282" r:id="rId24"/>
    <p:sldId id="292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328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Puru jedem</c:v>
                </c:pt>
              </c:strCache>
            </c:strRef>
          </c:tx>
          <c:dLbls>
            <c:showVal val="1"/>
            <c:showLeaderLines val="1"/>
          </c:dLbls>
          <c:cat>
            <c:strRef>
              <c:f>List1!$A$2:$A$5</c:f>
              <c:strCache>
                <c:ptCount val="3"/>
                <c:pt idx="0">
                  <c:v>često</c:v>
                </c:pt>
                <c:pt idx="1">
                  <c:v>rijetko</c:v>
                </c:pt>
                <c:pt idx="2">
                  <c:v>nikada 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0.5</c:v>
                </c:pt>
                <c:pt idx="1">
                  <c:v>0.35000000000000009</c:v>
                </c:pt>
                <c:pt idx="2">
                  <c:v>0.15000000000000005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8080A-1039-42CC-8FFE-E7F8C2C8BFA2}" type="datetimeFigureOut">
              <a:rPr lang="sr-Latn-CS" smtClean="0"/>
              <a:pPr/>
              <a:t>12.6.2017.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21E19-469E-49A6-846C-5BC9C3B5D86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8080A-1039-42CC-8FFE-E7F8C2C8BFA2}" type="datetimeFigureOut">
              <a:rPr lang="sr-Latn-CS" smtClean="0"/>
              <a:pPr/>
              <a:t>12.6.2017.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21E19-469E-49A6-846C-5BC9C3B5D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8080A-1039-42CC-8FFE-E7F8C2C8BFA2}" type="datetimeFigureOut">
              <a:rPr lang="sr-Latn-CS" smtClean="0"/>
              <a:pPr/>
              <a:t>12.6.2017.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21E19-469E-49A6-846C-5BC9C3B5D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8080A-1039-42CC-8FFE-E7F8C2C8BFA2}" type="datetimeFigureOut">
              <a:rPr lang="sr-Latn-CS" smtClean="0"/>
              <a:pPr/>
              <a:t>12.6.2017.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21E19-469E-49A6-846C-5BC9C3B5D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8080A-1039-42CC-8FFE-E7F8C2C8BFA2}" type="datetimeFigureOut">
              <a:rPr lang="sr-Latn-CS" smtClean="0"/>
              <a:pPr/>
              <a:t>12.6.2017.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21E19-469E-49A6-846C-5BC9C3B5D86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8080A-1039-42CC-8FFE-E7F8C2C8BFA2}" type="datetimeFigureOut">
              <a:rPr lang="sr-Latn-CS" smtClean="0"/>
              <a:pPr/>
              <a:t>12.6.2017.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21E19-469E-49A6-846C-5BC9C3B5D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8080A-1039-42CC-8FFE-E7F8C2C8BFA2}" type="datetimeFigureOut">
              <a:rPr lang="sr-Latn-CS" smtClean="0"/>
              <a:pPr/>
              <a:t>12.6.2017.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21E19-469E-49A6-846C-5BC9C3B5D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8080A-1039-42CC-8FFE-E7F8C2C8BFA2}" type="datetimeFigureOut">
              <a:rPr lang="sr-Latn-CS" smtClean="0"/>
              <a:pPr/>
              <a:t>12.6.2017.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21E19-469E-49A6-846C-5BC9C3B5D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8080A-1039-42CC-8FFE-E7F8C2C8BFA2}" type="datetimeFigureOut">
              <a:rPr lang="sr-Latn-CS" smtClean="0"/>
              <a:pPr/>
              <a:t>12.6.2017.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21E19-469E-49A6-846C-5BC9C3B5D86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8080A-1039-42CC-8FFE-E7F8C2C8BFA2}" type="datetimeFigureOut">
              <a:rPr lang="sr-Latn-CS" smtClean="0"/>
              <a:pPr/>
              <a:t>12.6.2017.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21E19-469E-49A6-846C-5BC9C3B5D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8080A-1039-42CC-8FFE-E7F8C2C8BFA2}" type="datetimeFigureOut">
              <a:rPr lang="sr-Latn-CS" smtClean="0"/>
              <a:pPr/>
              <a:t>12.6.2017.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21E19-469E-49A6-846C-5BC9C3B5D86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458080A-1039-42CC-8FFE-E7F8C2C8BFA2}" type="datetimeFigureOut">
              <a:rPr lang="sr-Latn-CS" smtClean="0"/>
              <a:pPr/>
              <a:t>12.6.2017.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321E19-469E-49A6-846C-5BC9C3B5D86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4282448" cy="104628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Pura - zdrava hrana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71736" y="4286256"/>
            <a:ext cx="6215106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hr-HR" dirty="0" smtClean="0"/>
              <a:t>Radionica Osnovne škole ”Čerin”</a:t>
            </a:r>
          </a:p>
          <a:p>
            <a:pPr algn="r"/>
            <a:r>
              <a:rPr lang="hr-HR" dirty="0" smtClean="0"/>
              <a:t>Područna škola “Donji Veliki </a:t>
            </a:r>
            <a:r>
              <a:rPr lang="hr-HR" dirty="0" err="1" smtClean="0"/>
              <a:t>Ograđenik</a:t>
            </a:r>
            <a:r>
              <a:rPr lang="hr-HR" dirty="0" smtClean="0"/>
              <a:t>”</a:t>
            </a:r>
          </a:p>
          <a:p>
            <a:pPr algn="r"/>
            <a:r>
              <a:rPr lang="hr-HR" dirty="0" smtClean="0"/>
              <a:t>Učiteljice:Lucijana Pehar i Dubravka </a:t>
            </a:r>
            <a:r>
              <a:rPr lang="hr-HR" dirty="0" err="1" smtClean="0"/>
              <a:t>Soldo</a:t>
            </a:r>
            <a:endParaRPr lang="hr-HR" dirty="0" smtClean="0"/>
          </a:p>
          <a:p>
            <a:pPr algn="r"/>
            <a:r>
              <a:rPr lang="hr-HR" dirty="0" smtClean="0"/>
              <a:t>Svibanj,2017.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PURU PRAVIMAO OD KUKURUZNOG BRAŠNA TAKO DA GA USIPAMO U KLJUČALU SLANU VODU I MIJEŠAMO …</a:t>
            </a:r>
            <a:endParaRPr lang="hr-HR" dirty="0"/>
          </a:p>
        </p:txBody>
      </p:sp>
      <p:pic>
        <p:nvPicPr>
          <p:cNvPr id="7" name="Rezervirano mjesto sadržaja 6" descr="Slikovni rezultat za od zrna kukuruznog do kukuruznog brašna-slike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3143248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zervirano mjesto sadržaja 7" descr="Slikovni rezultat za palenta slike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3143248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ANKENTNI LIST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hr-HR" sz="3500" b="1" dirty="0" smtClean="0"/>
              <a:t>ANKENTNI LIST  za učenike1.,2., 3. i 4. razreda  OŠ „ČERIN“,PŠ D.V.O.</a:t>
            </a:r>
          </a:p>
          <a:p>
            <a:pPr>
              <a:buNone/>
            </a:pPr>
            <a:r>
              <a:rPr lang="hr-HR" sz="3500" b="1" dirty="0" smtClean="0"/>
              <a:t>ZA RADIONICU  PURA-ZDRAVA HRANA</a:t>
            </a:r>
          </a:p>
          <a:p>
            <a:pPr>
              <a:buNone/>
            </a:pPr>
            <a:r>
              <a:rPr lang="hr-HR" sz="3500" b="1" dirty="0" smtClean="0"/>
              <a:t>DATUM: 19.5.2017.</a:t>
            </a:r>
          </a:p>
          <a:p>
            <a:pPr lvl="0"/>
            <a:endParaRPr lang="hr-HR" dirty="0" smtClean="0"/>
          </a:p>
          <a:p>
            <a:pPr lvl="0">
              <a:buNone/>
            </a:pPr>
            <a:r>
              <a:rPr lang="hr-HR" dirty="0" smtClean="0"/>
              <a:t>1.  MOJA OMILJENA HRANA JE :  _________________________________________________________________________ </a:t>
            </a:r>
          </a:p>
          <a:p>
            <a:pPr>
              <a:buNone/>
            </a:pPr>
            <a:r>
              <a:rPr lang="hr-HR" dirty="0" smtClean="0"/>
              <a:t>         _________________________________________________________________________ </a:t>
            </a:r>
          </a:p>
          <a:p>
            <a:pPr lvl="0">
              <a:buNone/>
            </a:pPr>
            <a:r>
              <a:rPr lang="hr-HR" dirty="0" smtClean="0"/>
              <a:t>2.   VOLIŠ LI PURU?         DA                     NE</a:t>
            </a:r>
          </a:p>
          <a:p>
            <a:pPr lvl="0">
              <a:buNone/>
            </a:pPr>
            <a:r>
              <a:rPr lang="hr-HR" dirty="0" smtClean="0"/>
              <a:t>3.   PURU JEDEM              ČESTO         RIJETKO          NIKADA</a:t>
            </a:r>
          </a:p>
          <a:p>
            <a:pPr lvl="0">
              <a:buNone/>
            </a:pPr>
            <a:r>
              <a:rPr lang="hr-HR" dirty="0" smtClean="0"/>
              <a:t>4.   NAJRADIJE    JEDM PURU S    ____________________________________________________                      </a:t>
            </a:r>
          </a:p>
          <a:p>
            <a:pPr>
              <a:buNone/>
            </a:pPr>
            <a:r>
              <a:rPr lang="hr-HR" dirty="0" smtClean="0"/>
              <a:t>         ___________________________________________________________________________ </a:t>
            </a:r>
          </a:p>
          <a:p>
            <a:pPr lvl="0">
              <a:buNone/>
            </a:pPr>
            <a:r>
              <a:rPr lang="hr-HR" dirty="0" smtClean="0"/>
              <a:t>5.    PURA SE PRAVI    ______________________________________________________________ </a:t>
            </a:r>
          </a:p>
          <a:p>
            <a:pPr>
              <a:buNone/>
            </a:pPr>
            <a:r>
              <a:rPr lang="hr-HR" dirty="0" smtClean="0"/>
              <a:t>         ___________________________________________________________________________ </a:t>
            </a:r>
          </a:p>
          <a:p>
            <a:pPr>
              <a:buNone/>
            </a:pPr>
            <a:r>
              <a:rPr lang="hr-HR" dirty="0" smtClean="0"/>
              <a:t>         ___________________________________________________________________________ </a:t>
            </a:r>
          </a:p>
          <a:p>
            <a:pPr lvl="0">
              <a:buNone/>
            </a:pPr>
            <a:r>
              <a:rPr lang="hr-HR" dirty="0" smtClean="0"/>
              <a:t>6.    DRUGI NAZIV ZA PURU JE  _______________________________________________________ </a:t>
            </a:r>
          </a:p>
          <a:p>
            <a:pPr>
              <a:buNone/>
            </a:pPr>
            <a:r>
              <a:rPr lang="hr-HR" dirty="0" smtClean="0"/>
              <a:t>         ____________________________________________________________________________ </a:t>
            </a:r>
          </a:p>
          <a:p>
            <a:pPr lvl="0">
              <a:buNone/>
            </a:pPr>
            <a:r>
              <a:rPr lang="hr-HR" dirty="0" smtClean="0"/>
              <a:t>7.     PURA JE ZDRAVA    _____________________________________________________________ 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pPr>
              <a:buNone/>
            </a:pPr>
            <a:r>
              <a:rPr lang="hr-HR" dirty="0" smtClean="0"/>
              <a:t>HVALA!</a:t>
            </a:r>
          </a:p>
          <a:p>
            <a:pPr>
              <a:buNone/>
            </a:pPr>
            <a:r>
              <a:rPr lang="hr-HR" dirty="0" smtClean="0"/>
              <a:t>UČITELJICE:</a:t>
            </a:r>
          </a:p>
          <a:p>
            <a:pPr>
              <a:buNone/>
            </a:pPr>
            <a:r>
              <a:rPr lang="hr-HR" dirty="0" smtClean="0"/>
              <a:t>LUCIJANA PEHAR I DUBRAVAKA SOLDO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on 5"/>
          <p:cNvGraphicFramePr/>
          <p:nvPr/>
        </p:nvGraphicFramePr>
        <p:xfrm>
          <a:off x="1571604" y="642918"/>
          <a:ext cx="607223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00034" y="5357826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Rezultati ankete provedene u našoj školi na 14 učenika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1071538" y="5572140"/>
            <a:ext cx="3571900" cy="85725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Polazak …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1"/>
          </p:nvPr>
        </p:nvSpPr>
        <p:spPr>
          <a:xfrm>
            <a:off x="214282" y="1357298"/>
            <a:ext cx="4714908" cy="1214411"/>
          </a:xfrm>
        </p:spPr>
        <p:txBody>
          <a:bodyPr>
            <a:noAutofit/>
          </a:bodyPr>
          <a:lstStyle/>
          <a:p>
            <a:r>
              <a:rPr lang="hr-HR" b="1" dirty="0" smtClean="0">
                <a:latin typeface="Calibri" pitchFamily="34" charset="0"/>
                <a:cs typeface="Calibri" pitchFamily="34" charset="0"/>
              </a:rPr>
              <a:t>Učesnici radionice Područne škole</a:t>
            </a:r>
          </a:p>
          <a:p>
            <a:r>
              <a:rPr lang="hr-HR" b="1" dirty="0" smtClean="0">
                <a:latin typeface="Calibri" pitchFamily="34" charset="0"/>
                <a:cs typeface="Calibri" pitchFamily="34" charset="0"/>
              </a:rPr>
              <a:t> “Donji Veliki </a:t>
            </a:r>
            <a:r>
              <a:rPr lang="hr-HR" b="1" dirty="0" err="1" smtClean="0">
                <a:latin typeface="Calibri" pitchFamily="34" charset="0"/>
                <a:cs typeface="Calibri" pitchFamily="34" charset="0"/>
              </a:rPr>
              <a:t>Ograđenik</a:t>
            </a:r>
            <a:r>
              <a:rPr lang="hr-HR" b="1" dirty="0" smtClean="0">
                <a:latin typeface="Calibri" pitchFamily="34" charset="0"/>
                <a:cs typeface="Calibri" pitchFamily="34" charset="0"/>
              </a:rPr>
              <a:t>” :</a:t>
            </a:r>
            <a:br>
              <a:rPr lang="hr-HR" b="1" dirty="0" smtClean="0">
                <a:latin typeface="Calibri" pitchFamily="34" charset="0"/>
                <a:cs typeface="Calibri" pitchFamily="34" charset="0"/>
              </a:rPr>
            </a:br>
            <a:r>
              <a:rPr lang="hr-HR" b="1" dirty="0" smtClean="0">
                <a:latin typeface="Calibri" pitchFamily="34" charset="0"/>
                <a:cs typeface="Calibri" pitchFamily="34" charset="0"/>
              </a:rPr>
              <a:t>- učenici I., II., III. I IV. razreda</a:t>
            </a:r>
            <a:br>
              <a:rPr lang="hr-HR" b="1" dirty="0" smtClean="0">
                <a:latin typeface="Calibri" pitchFamily="34" charset="0"/>
                <a:cs typeface="Calibri" pitchFamily="34" charset="0"/>
              </a:rPr>
            </a:br>
            <a:r>
              <a:rPr lang="hr-HR" b="1" dirty="0" smtClean="0">
                <a:latin typeface="Calibri" pitchFamily="34" charset="0"/>
                <a:cs typeface="Calibri" pitchFamily="34" charset="0"/>
              </a:rPr>
              <a:t>- učiteljice Lucijana Pehar i Dubravka </a:t>
            </a:r>
            <a:r>
              <a:rPr lang="hr-HR" b="1" dirty="0" err="1" smtClean="0">
                <a:latin typeface="Calibri" pitchFamily="34" charset="0"/>
                <a:cs typeface="Calibri" pitchFamily="34" charset="0"/>
              </a:rPr>
              <a:t>Soldo</a:t>
            </a:r>
            <a:endParaRPr lang="hr-HR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4" descr="https://scontent-frt3-1.xx.fbcdn.net/v/t34.0-12/18644586_828989610586130_1514265537_n.jpg?oh=8af89c6ea0f5bd43a1e1cc4961cdd7b9&amp;oe=59250D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28604"/>
            <a:ext cx="376179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frt3-1.xx.fbcdn.net/v/t34.0-12/18624664_828989203919504_1624861295_n.jpg?oh=8dd4eb3c1ad321213ed71bbc642a61c8&amp;oe=59251940"/>
          <p:cNvPicPr>
            <a:picLocks noChangeAspect="1" noChangeArrowheads="1"/>
          </p:cNvPicPr>
          <p:nvPr/>
        </p:nvPicPr>
        <p:blipFill>
          <a:blip r:embed="rId2" cstate="print"/>
          <a:srcRect l="14634" r="14634"/>
          <a:stretch>
            <a:fillRect/>
          </a:stretch>
        </p:blipFill>
        <p:spPr bwMode="auto">
          <a:xfrm>
            <a:off x="2285984" y="214290"/>
            <a:ext cx="6572296" cy="5572164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>
            <a:off x="500034" y="5715016"/>
            <a:ext cx="1803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alibri" pitchFamily="34" charset="0"/>
                <a:cs typeface="Calibri" pitchFamily="34" charset="0"/>
              </a:rPr>
              <a:t>Mjesto rada:</a:t>
            </a:r>
            <a:endParaRPr lang="hr-H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000364" y="6000768"/>
            <a:ext cx="585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latin typeface="Calibri" pitchFamily="34" charset="0"/>
                <a:cs typeface="Calibri" pitchFamily="34" charset="0"/>
              </a:rPr>
              <a:t>Obiteljski posjed naše bivše djelatnice </a:t>
            </a:r>
            <a:r>
              <a:rPr lang="hr-HR" sz="2000" b="1" dirty="0" err="1" smtClean="0">
                <a:latin typeface="Calibri" pitchFamily="34" charset="0"/>
                <a:cs typeface="Calibri" pitchFamily="34" charset="0"/>
              </a:rPr>
              <a:t>Bojke</a:t>
            </a:r>
            <a:r>
              <a:rPr lang="hr-HR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2000" b="1" dirty="0" err="1" smtClean="0">
                <a:latin typeface="Calibri" pitchFamily="34" charset="0"/>
                <a:cs typeface="Calibri" pitchFamily="34" charset="0"/>
              </a:rPr>
              <a:t>Milićević</a:t>
            </a:r>
            <a:endParaRPr lang="hr-HR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28596" y="578645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Dolazak…</a:t>
            </a:r>
            <a:endParaRPr lang="hr-HR" dirty="0"/>
          </a:p>
        </p:txBody>
      </p:sp>
      <p:pic>
        <p:nvPicPr>
          <p:cNvPr id="5" name="Picture 5" descr="C:\Users\Korisnik\Pictures\viber image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xfrm>
            <a:off x="1500166" y="357166"/>
            <a:ext cx="7142162" cy="535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risnik\Pictures\viber 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714776" cy="4953034"/>
          </a:xfrm>
          <a:prstGeom prst="rect">
            <a:avLst/>
          </a:prstGeom>
          <a:noFill/>
        </p:spPr>
      </p:pic>
      <p:pic>
        <p:nvPicPr>
          <p:cNvPr id="5" name="Picture 26" descr="https://scontent-frt3-1.xx.fbcdn.net/v/t34.0-12/18716472_828989470586144_1335774543_n.jpg?oh=0a252c14589b030f504dc8f9e44de13d&amp;oe=5924D1D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29"/>
            <a:ext cx="3357586" cy="5000660"/>
          </a:xfrm>
          <a:prstGeom prst="rect">
            <a:avLst/>
          </a:prstGeom>
          <a:noFill/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/>
          <a:lstStyle/>
          <a:p>
            <a:r>
              <a:rPr lang="hr-HR" dirty="0" smtClean="0"/>
              <a:t>Obilazak  okućnice…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s://scontent-frt3-1.xx.fbcdn.net/v/t34.0-12/18624457_828989510586140_214282344_n.jpg?oh=b0c80ec36e9d6456775459f444178d34&amp;oe=5925F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3" y="214290"/>
            <a:ext cx="6350045" cy="3571900"/>
          </a:xfrm>
          <a:prstGeom prst="rect">
            <a:avLst/>
          </a:prstGeom>
          <a:noFill/>
        </p:spPr>
      </p:pic>
      <p:pic>
        <p:nvPicPr>
          <p:cNvPr id="4" name="Picture 20" descr="https://scontent-frt3-1.xx.fbcdn.net/v/t34.0-12/18644405_828989400586151_866927855_n.jpg?oh=7c61eaacd515dca83761051887e239fb&amp;oe=5924D8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4191029" cy="2357454"/>
          </a:xfrm>
          <a:prstGeom prst="rect">
            <a:avLst/>
          </a:prstGeom>
          <a:noFill/>
        </p:spPr>
      </p:pic>
      <p:pic>
        <p:nvPicPr>
          <p:cNvPr id="5" name="Picture 18" descr="https://scontent-frt3-1.xx.fbcdn.net/v/t34.0-12/18716735_828989350586156_961885455_n.jpg?oh=2a9fe368c0716fd7b7e4bffb21a2a98b&amp;oe=5925EA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4"/>
            <a:ext cx="419102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https://scontent-frt3-1.xx.fbcdn.net/v/t34.0-12/18716471_828989423919482_619802387_n.jpg?oh=b0483e6e8de44d15df518928820c7716&amp;oe=59251FC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636059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orisnik\Pictures\viber 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4286280" cy="6409390"/>
          </a:xfrm>
          <a:prstGeom prst="rect">
            <a:avLst/>
          </a:prstGeom>
          <a:noFill/>
        </p:spPr>
      </p:pic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572132" y="2857496"/>
            <a:ext cx="3357586" cy="2071702"/>
          </a:xfrm>
        </p:spPr>
        <p:txBody>
          <a:bodyPr/>
          <a:lstStyle/>
          <a:p>
            <a:r>
              <a:rPr lang="hr-HR" dirty="0" smtClean="0"/>
              <a:t>Cure se malo odmaraju!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1421880" cy="1143000"/>
          </a:xfrm>
        </p:spPr>
        <p:txBody>
          <a:bodyPr/>
          <a:lstStyle/>
          <a:p>
            <a:r>
              <a:rPr lang="hr-HR" dirty="0" smtClean="0"/>
              <a:t>Cilj 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2428868"/>
            <a:ext cx="7498080" cy="3767150"/>
          </a:xfrm>
        </p:spPr>
        <p:txBody>
          <a:bodyPr/>
          <a:lstStyle/>
          <a:p>
            <a:r>
              <a:rPr lang="hr-HR" dirty="0" smtClean="0"/>
              <a:t>Uviđanje važnosti pure kao zdrave hrane za ljudski organizam</a:t>
            </a:r>
          </a:p>
          <a:p>
            <a:r>
              <a:rPr lang="hr-HR" dirty="0" smtClean="0"/>
              <a:t>Razumijevanje procesa uzgoja kukuruza od zrna do kukuruznog brašna i načina priprave zdravog obroka </a:t>
            </a:r>
          </a:p>
          <a:p>
            <a:r>
              <a:rPr lang="hr-HR" dirty="0" smtClean="0"/>
              <a:t>Pristojno ponašanje za stolom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frx5-1.xx.fbcdn.net/v/t34.0-12/18578983_827049857446772_2026431839_n.jpg?oh=14ef6a106c55820e2e557d89dab19c69&amp;oe=5921C4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19322" y="-247676"/>
            <a:ext cx="4267200" cy="6191264"/>
          </a:xfrm>
          <a:prstGeom prst="rect">
            <a:avLst/>
          </a:prstGeom>
          <a:noFill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372476" cy="1143000"/>
          </a:xfrm>
        </p:spPr>
        <p:txBody>
          <a:bodyPr/>
          <a:lstStyle/>
          <a:p>
            <a:r>
              <a:rPr lang="hr-HR" dirty="0" smtClean="0"/>
              <a:t>Čeka nas pura…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scontent-frt3-1.xx.fbcdn.net/v/t34.0-12/18644467_828989110586180_1497266582_n.jpg?oh=c294f5501e34da2fd3170acc9cb925c5&amp;oe=59252B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57166"/>
            <a:ext cx="2320306" cy="4143404"/>
          </a:xfrm>
          <a:prstGeom prst="rect">
            <a:avLst/>
          </a:prstGeom>
          <a:noFill/>
        </p:spPr>
      </p:pic>
      <p:pic>
        <p:nvPicPr>
          <p:cNvPr id="3" name="Picture 12" descr="https://scontent-frt3-1.xx.fbcdn.net/v/t34.0-12/18718192_828989163919508_572741520_n.jpg?oh=d6f660db03f690b30d838e679cba3e1a&amp;oe=59252B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7166"/>
            <a:ext cx="2360311" cy="4214842"/>
          </a:xfrm>
          <a:prstGeom prst="rect">
            <a:avLst/>
          </a:prstGeom>
          <a:noFill/>
        </p:spPr>
      </p:pic>
      <p:pic>
        <p:nvPicPr>
          <p:cNvPr id="1026" name="Picture 2" descr="https://scontent-frx5-1.xx.fbcdn.net/v/t34.0-12/18716849_828989177252840_665231269_n.jpg?oh=3deeb6faa6723c1d13d304b4152f9689&amp;oe=59264F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2360312" cy="4214842"/>
          </a:xfrm>
          <a:prstGeom prst="rect">
            <a:avLst/>
          </a:prstGeom>
          <a:noFill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71472" y="4643446"/>
            <a:ext cx="8072494" cy="185738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Starinska pura!</a:t>
            </a:r>
            <a:br>
              <a:rPr lang="hr-HR" dirty="0" smtClean="0"/>
            </a:br>
            <a:r>
              <a:rPr lang="hr-HR" dirty="0" smtClean="0"/>
              <a:t>Domaće brašno, maslo, sir, kiselina, </a:t>
            </a:r>
            <a:br>
              <a:rPr lang="hr-HR" dirty="0" smtClean="0"/>
            </a:br>
            <a:r>
              <a:rPr lang="hr-HR" dirty="0" err="1" smtClean="0"/>
              <a:t>lučnica</a:t>
            </a:r>
            <a:r>
              <a:rPr lang="hr-HR" dirty="0" smtClean="0"/>
              <a:t>…- sve domaće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frt3-1.xx.fbcdn.net/v/t34.0-12/18685311_828989077252850_1953748986_n.jpg?oh=8933c1124e3124f48da626dacf4c2028&amp;oe=59250D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2857520" cy="3857652"/>
          </a:xfrm>
          <a:prstGeom prst="rect">
            <a:avLst/>
          </a:prstGeom>
          <a:noFill/>
        </p:spPr>
      </p:pic>
      <p:pic>
        <p:nvPicPr>
          <p:cNvPr id="3" name="Picture 16" descr="https://scontent-frt3-1.xx.fbcdn.net/v/t34.0-12/18644597_828989100586181_1858067966_n.jpg?oh=53d1caaf2b26963084c429371b46288c&amp;oe=5925F1B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286280" cy="2411033"/>
          </a:xfrm>
          <a:prstGeom prst="rect">
            <a:avLst/>
          </a:prstGeom>
          <a:noFill/>
        </p:spPr>
      </p:pic>
      <p:pic>
        <p:nvPicPr>
          <p:cNvPr id="4" name="Picture 4" descr="https://scontent-frt3-1.xx.fbcdn.net/v/t34.0-12/18644614_828989087252849_27404791_n.jpg?oh=a260cb040cec14bdf33e61337ba50e08&amp;oe=592613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071942"/>
            <a:ext cx="4318030" cy="2428892"/>
          </a:xfrm>
          <a:prstGeom prst="rect">
            <a:avLst/>
          </a:prstGeom>
          <a:noFill/>
        </p:spPr>
      </p:pic>
      <p:pic>
        <p:nvPicPr>
          <p:cNvPr id="5" name="Picture 14" descr="https://scontent-frt3-1.xx.fbcdn.net/v/t34.0-12/18644407_828989093919515_1568765410_n.jpg?oh=dc43a3d21327de245dd1696e69d04a55&amp;oe=592510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3682982" cy="2071678"/>
          </a:xfrm>
          <a:prstGeom prst="rect">
            <a:avLst/>
          </a:prstGeom>
          <a:noFill/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4071934" y="2786058"/>
            <a:ext cx="4786346" cy="1143000"/>
          </a:xfrm>
        </p:spPr>
        <p:txBody>
          <a:bodyPr/>
          <a:lstStyle/>
          <a:p>
            <a:r>
              <a:rPr lang="hr-HR" dirty="0" smtClean="0"/>
              <a:t>Pura!   Dobar tek!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Domaćice,Hvala! </a:t>
            </a:r>
            <a:br>
              <a:rPr lang="hr-HR" dirty="0" smtClean="0"/>
            </a:br>
            <a:r>
              <a:rPr lang="hr-HR" dirty="0" smtClean="0"/>
              <a:t>Pura je odlična!</a:t>
            </a:r>
            <a:endParaRPr lang="hr-HR" dirty="0"/>
          </a:p>
        </p:txBody>
      </p:sp>
      <p:pic>
        <p:nvPicPr>
          <p:cNvPr id="3" name="Picture 4" descr="https://scontent-frt3-1.xx.fbcdn.net/v/t34.0-12/18644614_828989087252849_27404791_n.jpg?oh=a260cb040cec14bdf33e61337ba50e08&amp;oe=592613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128057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571604" y="2786058"/>
            <a:ext cx="621509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Hvala na pažnji!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algn="r"/>
            <a:r>
              <a:rPr lang="hr-HR" dirty="0" smtClean="0"/>
              <a:t>Slike sam preuzela s internetskih stranica. Aktivnosti učenika fotografirale učiteljica Lucijana Pehar i Josipa </a:t>
            </a:r>
            <a:r>
              <a:rPr lang="hr-HR" dirty="0" err="1" smtClean="0"/>
              <a:t>Milićević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endParaRPr lang="hr-HR" dirty="0" smtClean="0"/>
          </a:p>
          <a:p>
            <a:pPr algn="r"/>
            <a:r>
              <a:rPr lang="hr-HR" dirty="0" smtClean="0"/>
              <a:t>Dubravka </a:t>
            </a:r>
            <a:r>
              <a:rPr lang="hr-HR" dirty="0" err="1" smtClean="0"/>
              <a:t>Soldo</a:t>
            </a:r>
            <a:endParaRPr lang="hr-HR" dirty="0" smtClean="0"/>
          </a:p>
          <a:p>
            <a:pPr algn="r"/>
            <a:r>
              <a:rPr lang="hr-HR" dirty="0" smtClean="0"/>
              <a:t>Osnovna škola “Čerin”</a:t>
            </a:r>
          </a:p>
          <a:p>
            <a:pPr algn="r"/>
            <a:r>
              <a:rPr lang="hr-HR" dirty="0" smtClean="0"/>
              <a:t>Područna škola “Donji Veliki </a:t>
            </a:r>
            <a:r>
              <a:rPr lang="hr-HR" dirty="0" err="1" smtClean="0"/>
              <a:t>Ograđenik</a:t>
            </a:r>
            <a:r>
              <a:rPr lang="hr-HR" dirty="0" smtClean="0"/>
              <a:t>”</a:t>
            </a:r>
          </a:p>
          <a:p>
            <a:pPr algn="r"/>
            <a:r>
              <a:rPr lang="hr-HR" dirty="0" smtClean="0"/>
              <a:t>Svibanj,2017.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01738"/>
            <a:ext cx="5399088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14422"/>
            <a:ext cx="5399088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kutnik 3"/>
          <p:cNvSpPr/>
          <p:nvPr/>
        </p:nvSpPr>
        <p:spPr>
          <a:xfrm>
            <a:off x="214282" y="5643578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Kruh od cjelovitih žitarica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pahuljice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smeđa riža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i tijesto od crnog brašna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>6-</a:t>
            </a:r>
            <a:r>
              <a:rPr lang="hr-HR" b="1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b="1" dirty="0" smtClean="0">
                <a:latin typeface="Calibri" pitchFamily="34" charset="0"/>
                <a:cs typeface="Calibri" pitchFamily="34" charset="0"/>
              </a:rPr>
              <a:t>PUTA TJEDNO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071670" y="1071546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Čokolada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šećer,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masnoće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slatkiši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hr-HR" b="1" dirty="0" smtClean="0">
                <a:latin typeface="Calibri" pitchFamily="34" charset="0"/>
                <a:cs typeface="Calibri" pitchFamily="34" charset="0"/>
              </a:rPr>
              <a:t>KORISTITI PONEKAD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5857884" y="2214554"/>
            <a:ext cx="30003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Meso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pržena hrana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riječna riba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sušeni proizvodi – kikiriki, orasi; jaja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endParaRPr lang="hr-HR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hr-HR" b="1" dirty="0" smtClean="0">
                <a:latin typeface="Calibri" pitchFamily="34" charset="0"/>
                <a:cs typeface="Calibri" pitchFamily="34" charset="0"/>
              </a:rPr>
              <a:t>2-3 PUTA TJEDNO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6357950" y="392906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Voće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hr-HR" b="1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-4 </a:t>
            </a:r>
            <a:r>
              <a:rPr lang="hr-HR" b="1" dirty="0" smtClean="0">
                <a:latin typeface="Calibri" pitchFamily="34" charset="0"/>
                <a:cs typeface="Calibri" pitchFamily="34" charset="0"/>
              </a:rPr>
              <a:t>PUTA TJEDNO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571472" y="4143380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Povrće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hr-HR" b="1" dirty="0" smtClean="0">
                <a:latin typeface="Calibri" pitchFamily="34" charset="0"/>
                <a:cs typeface="Calibri" pitchFamily="34" charset="0"/>
              </a:rPr>
              <a:t>4-5 PUTA TJEDNO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71472" y="2786058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Mlijeko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jogurt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sir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hr-HR" b="1" dirty="0" smtClean="0">
                <a:latin typeface="Calibri" pitchFamily="34" charset="0"/>
                <a:cs typeface="Calibri" pitchFamily="34" charset="0"/>
              </a:rPr>
              <a:t>2-3 PUTA TJEDNO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PIRAMIDA ZDRAVE PREHRANE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5715008" y="5500702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Svakodnevno popij  barem 6 čaša vode</a:t>
            </a:r>
          </a:p>
          <a:p>
            <a:r>
              <a:rPr lang="hr-HR" b="1" dirty="0" smtClean="0"/>
              <a:t>Voda</a:t>
            </a:r>
            <a:r>
              <a:rPr lang="hr-HR" dirty="0" smtClean="0"/>
              <a:t> je važna za  život i zdravlje.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444" y="1000108"/>
            <a:ext cx="8708556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Od zrna kukuruza do kukuruznog brašna</a:t>
            </a:r>
            <a:endParaRPr lang="hr-HR" dirty="0"/>
          </a:p>
        </p:txBody>
      </p:sp>
      <p:pic>
        <p:nvPicPr>
          <p:cNvPr id="4" name="Rezervirano mjesto sadržaja 3" descr="Povezana slika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0232" y="2285992"/>
            <a:ext cx="54768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8728" y="107154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Oranje njive traktorom i sijanje sjemena sijačicom</a:t>
            </a:r>
            <a:endParaRPr lang="hr-HR" dirty="0"/>
          </a:p>
        </p:txBody>
      </p:sp>
      <p:pic>
        <p:nvPicPr>
          <p:cNvPr id="101378" name="Picture 2" descr="Slikovni rezultat za oranje zemlj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786058"/>
            <a:ext cx="4214842" cy="2714644"/>
          </a:xfrm>
          <a:prstGeom prst="rect">
            <a:avLst/>
          </a:prstGeom>
          <a:noFill/>
        </p:spPr>
      </p:pic>
      <p:pic>
        <p:nvPicPr>
          <p:cNvPr id="8" name="Rezervirano mjesto sadržaja 7" descr="Slikovni rezultat za sjetva kukuruza slike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3429000"/>
            <a:ext cx="4224372" cy="293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428728" y="642918"/>
            <a:ext cx="7498080" cy="1143000"/>
          </a:xfrm>
        </p:spPr>
        <p:txBody>
          <a:bodyPr/>
          <a:lstStyle/>
          <a:p>
            <a:r>
              <a:rPr lang="hr-HR" dirty="0" smtClean="0"/>
              <a:t>Stabljike kukuruza rastu …</a:t>
            </a:r>
            <a:endParaRPr lang="hr-HR" dirty="0"/>
          </a:p>
        </p:txBody>
      </p:sp>
      <p:pic>
        <p:nvPicPr>
          <p:cNvPr id="10" name="Rezervirano mjesto sadržaja 9" descr="Slikovni rezultat za kukuruz slike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2214554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Rezervirano mjesto sadržaja 10" descr="Povezana slika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14554"/>
            <a:ext cx="407196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8728" y="92867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Klipovi kukuruza su sazreli,ubiru se kombajnom …</a:t>
            </a:r>
            <a:endParaRPr lang="hr-HR" dirty="0"/>
          </a:p>
        </p:txBody>
      </p:sp>
      <p:pic>
        <p:nvPicPr>
          <p:cNvPr id="5" name="Rezervirano mjesto sadržaja 4" descr="Povezana slika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3071810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zervirano mjesto sadržaja 5" descr="Povezana slika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428868"/>
            <a:ext cx="4329114" cy="303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…odvoze se i spremaju u silose</a:t>
            </a:r>
            <a:endParaRPr lang="hr-HR" dirty="0"/>
          </a:p>
        </p:txBody>
      </p:sp>
      <p:pic>
        <p:nvPicPr>
          <p:cNvPr id="7" name="Rezervirano mjesto sadržaja 6" descr="Slikovni rezultat za od zrna kukuruznog do kukuruznog brašna-slike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880677"/>
            <a:ext cx="3657600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zervirano mjesto sadržaja 7" descr="Slikovni rezultat za silos slike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357430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Kukuruz se melje  i tako dobivamo kukuruzno brašno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Električni mlin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Vodenični mlin</a:t>
            </a:r>
            <a:endParaRPr lang="hr-HR" dirty="0"/>
          </a:p>
        </p:txBody>
      </p:sp>
      <p:pic>
        <p:nvPicPr>
          <p:cNvPr id="8" name="Rezervirano mjesto sadržaja 7" descr="Slikovni rezultat za mlin za žito slike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4909" y="969963"/>
            <a:ext cx="308730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zervirano mjesto sadržaja 6" descr="Slikovni rezultat za od zrna kukuruznog do kukuruznog brašna-slike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64075" y="2110713"/>
            <a:ext cx="4022725" cy="183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913</TotalTime>
  <Words>355</Words>
  <Application>Microsoft Office PowerPoint</Application>
  <PresentationFormat>Prikaz na zaslonu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Solsticij</vt:lpstr>
      <vt:lpstr>Pura - zdrava hrana</vt:lpstr>
      <vt:lpstr>Cilj :</vt:lpstr>
      <vt:lpstr> PIRAMIDA ZDRAVE PREHRANE </vt:lpstr>
      <vt:lpstr>Od zrna kukuruza do kukuruznog brašna</vt:lpstr>
      <vt:lpstr>Oranje njive traktorom i sijanje sjemena sijačicom</vt:lpstr>
      <vt:lpstr>Stabljike kukuruza rastu …</vt:lpstr>
      <vt:lpstr>Klipovi kukuruza su sazreli,ubiru se kombajnom …</vt:lpstr>
      <vt:lpstr>…odvoze se i spremaju u silose</vt:lpstr>
      <vt:lpstr>Kukuruz se melje  i tako dobivamo kukuruzno brašno</vt:lpstr>
      <vt:lpstr>PURU PRAVIMAO OD KUKURUZNOG BRAŠNA TAKO DA GA USIPAMO U KLJUČALU SLANU VODU I MIJEŠAMO …</vt:lpstr>
      <vt:lpstr>ANKENTNI LIST</vt:lpstr>
      <vt:lpstr>Rezultati ankete provedene u našoj školi na 14 učenika</vt:lpstr>
      <vt:lpstr>Polazak … </vt:lpstr>
      <vt:lpstr>Slajd 14</vt:lpstr>
      <vt:lpstr>Dolazak…</vt:lpstr>
      <vt:lpstr>Obilazak  okućnice…</vt:lpstr>
      <vt:lpstr>Slajd 17</vt:lpstr>
      <vt:lpstr>Slajd 18</vt:lpstr>
      <vt:lpstr>Cure se malo odmaraju!</vt:lpstr>
      <vt:lpstr>Čeka nas pura…</vt:lpstr>
      <vt:lpstr>Starinska pura! Domaće brašno, maslo, sir, kiselina,  lučnica…- sve domaće</vt:lpstr>
      <vt:lpstr>Pura!   Dobar tek!</vt:lpstr>
      <vt:lpstr>Domaćice,Hvala!  Pura je odlična!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Pura-zdrava hrana</dc:title>
  <dc:creator>Korisnik</dc:creator>
  <cp:lastModifiedBy>ss</cp:lastModifiedBy>
  <cp:revision>78</cp:revision>
  <dcterms:created xsi:type="dcterms:W3CDTF">2017-05-18T12:15:57Z</dcterms:created>
  <dcterms:modified xsi:type="dcterms:W3CDTF">2017-06-12T19:35:39Z</dcterms:modified>
</cp:coreProperties>
</file>