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87" d="100"/>
          <a:sy n="87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8749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7604" y="508518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-2" y="908720"/>
            <a:ext cx="9143999" cy="3717032"/>
          </a:xfrm>
          <a:prstGeom prst="roundRect">
            <a:avLst>
              <a:gd name="adj" fmla="val 7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368600" y="2191172"/>
            <a:ext cx="8406797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164121"/>
            <a:ext cx="8406797" cy="1594853"/>
          </a:xfrm>
          <a:noFill/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00" y="220505"/>
            <a:ext cx="660318" cy="4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0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4214-D17D-42AC-876B-6A014E75763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06DA-7430-4C8E-B56D-3D5B72A204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6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584214-D17D-42AC-876B-6A014E75763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3406DA-7430-4C8E-B56D-3D5B72A204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96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8749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err="1" smtClean="0"/>
              <a:t>edite</a:t>
            </a:r>
            <a:r>
              <a:rPr lang="hr-HR" dirty="0" smtClean="0"/>
              <a:t> stilove teksta matrice</a:t>
            </a:r>
          </a:p>
          <a:p>
            <a:pPr lvl="1"/>
            <a:r>
              <a:rPr lang="hr-HR" dirty="0" smtClean="0"/>
              <a:t>Druga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4214-D17D-42AC-876B-6A014E75763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06DA-7430-4C8E-B56D-3D5B72A204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None/>
        <a:defRPr sz="29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Međusobni položaj dvaju pravaca u prostoru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43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33499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5. </a:t>
            </a:r>
            <a:r>
              <a:rPr lang="pl-PL" dirty="0"/>
              <a:t>U kojem su međusobnom položaju pravci: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i="1" dirty="0" smtClean="0"/>
              <a:t>e) EF </a:t>
            </a:r>
            <a:r>
              <a:rPr lang="hr-HR" dirty="0"/>
              <a:t>i </a:t>
            </a:r>
            <a:r>
              <a:rPr lang="hr-HR" i="1" dirty="0" smtClean="0"/>
              <a:t>EH</a:t>
            </a:r>
            <a:r>
              <a:rPr lang="hr-HR" dirty="0"/>
              <a:t>	</a:t>
            </a:r>
            <a:r>
              <a:rPr lang="hr-HR" dirty="0" smtClean="0"/>
              <a:t>	     		f)</a:t>
            </a:r>
            <a:r>
              <a:rPr lang="hr-HR" i="1" dirty="0" smtClean="0"/>
              <a:t>BG </a:t>
            </a:r>
            <a:r>
              <a:rPr lang="hr-HR" dirty="0"/>
              <a:t>i </a:t>
            </a:r>
            <a:r>
              <a:rPr lang="hr-HR" i="1" dirty="0" smtClean="0"/>
              <a:t>DE</a:t>
            </a:r>
            <a:endParaRPr lang="hr-H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406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1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33499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6. </a:t>
            </a:r>
            <a:r>
              <a:rPr lang="vi-VN" dirty="0"/>
              <a:t>Odredi međusobni položaj pravaca: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i="1" dirty="0" smtClean="0"/>
              <a:t>AH </a:t>
            </a:r>
            <a:r>
              <a:rPr lang="hr-HR" dirty="0"/>
              <a:t>i </a:t>
            </a:r>
            <a:r>
              <a:rPr lang="hr-HR" i="1" dirty="0" smtClean="0"/>
              <a:t>BG 			b)CF </a:t>
            </a:r>
            <a:r>
              <a:rPr lang="hr-HR" dirty="0"/>
              <a:t>i </a:t>
            </a:r>
            <a:r>
              <a:rPr lang="hr-HR" i="1" dirty="0" smtClean="0"/>
              <a:t>EF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endParaRPr lang="hr-HR" i="1" dirty="0"/>
          </a:p>
          <a:p>
            <a:pPr marL="514350" indent="-514350">
              <a:lnSpc>
                <a:spcPct val="150000"/>
              </a:lnSpc>
              <a:buAutoNum type="alphaLcParenR"/>
            </a:pPr>
            <a:endParaRPr lang="hr-HR" i="1" dirty="0" smtClean="0"/>
          </a:p>
          <a:p>
            <a:pPr>
              <a:lnSpc>
                <a:spcPct val="150000"/>
              </a:lnSpc>
            </a:pPr>
            <a:r>
              <a:rPr lang="hr-HR" i="1" dirty="0" smtClean="0"/>
              <a:t>c) </a:t>
            </a:r>
            <a:r>
              <a:rPr lang="nn-NO" i="1" dirty="0" smtClean="0"/>
              <a:t>BD </a:t>
            </a:r>
            <a:r>
              <a:rPr lang="nn-NO" dirty="0"/>
              <a:t>i </a:t>
            </a:r>
            <a:r>
              <a:rPr lang="nn-NO" i="1" dirty="0" smtClean="0"/>
              <a:t>AE</a:t>
            </a:r>
            <a:r>
              <a:rPr lang="hr-HR" i="1" dirty="0" smtClean="0"/>
              <a:t> 				d)</a:t>
            </a:r>
            <a:r>
              <a:rPr lang="nn-NO" i="1" dirty="0" smtClean="0"/>
              <a:t>CG </a:t>
            </a:r>
            <a:r>
              <a:rPr lang="nn-NO" dirty="0"/>
              <a:t>i </a:t>
            </a:r>
            <a:r>
              <a:rPr lang="nn-NO" i="1" dirty="0" smtClean="0"/>
              <a:t>DH</a:t>
            </a:r>
            <a:endParaRPr lang="hr-H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406" y="1661034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89233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406" y="4128841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99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33499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6. </a:t>
            </a:r>
            <a:r>
              <a:rPr lang="vi-VN" dirty="0"/>
              <a:t>Odredi međusobni položaj pravaca: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i="1" dirty="0" smtClean="0"/>
              <a:t>e) AE </a:t>
            </a:r>
            <a:r>
              <a:rPr lang="hr-HR" dirty="0"/>
              <a:t>i </a:t>
            </a:r>
            <a:r>
              <a:rPr lang="hr-HR" i="1" dirty="0" smtClean="0"/>
              <a:t>HG				 f)CG </a:t>
            </a:r>
            <a:r>
              <a:rPr lang="hr-HR" dirty="0"/>
              <a:t>i </a:t>
            </a:r>
            <a:r>
              <a:rPr lang="hr-HR" i="1" dirty="0" smtClean="0"/>
              <a:t>HG</a:t>
            </a:r>
            <a:endParaRPr lang="hr-H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797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82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79512" y="4581128"/>
            <a:ext cx="8507288" cy="208823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Lastavice se vole skupljati na strujnim ili telefonskim žicama</a:t>
            </a:r>
            <a:r>
              <a:rPr lang="hr-HR" dirty="0" smtClean="0"/>
              <a:t>. </a:t>
            </a:r>
            <a:r>
              <a:rPr lang="vi-VN" dirty="0" smtClean="0"/>
              <a:t>Po </a:t>
            </a:r>
            <a:r>
              <a:rPr lang="vi-VN" dirty="0"/>
              <a:t>sat vremena znaju provesti na njima uređujući se </a:t>
            </a:r>
            <a:r>
              <a:rPr lang="vi-VN" dirty="0" smtClean="0"/>
              <a:t>i</a:t>
            </a:r>
            <a:r>
              <a:rPr lang="hr-HR" dirty="0" smtClean="0"/>
              <a:t> </a:t>
            </a:r>
            <a:r>
              <a:rPr lang="vi-VN" dirty="0" smtClean="0"/>
              <a:t>međusobno </a:t>
            </a:r>
            <a:r>
              <a:rPr lang="vi-VN" dirty="0"/>
              <a:t>čavrljajući. Razmisli zašto ih struja ne ubije. </a:t>
            </a:r>
            <a:r>
              <a:rPr lang="vi-VN" dirty="0" smtClean="0"/>
              <a:t>Ako</a:t>
            </a:r>
            <a:r>
              <a:rPr lang="hr-HR" dirty="0" smtClean="0"/>
              <a:t> žice </a:t>
            </a:r>
            <a:r>
              <a:rPr lang="hr-HR" dirty="0"/>
              <a:t>zamislimo kao dijelove pravca razmisli u kakvom </a:t>
            </a:r>
            <a:r>
              <a:rPr lang="hr-HR" dirty="0" smtClean="0"/>
              <a:t>sve položaju </a:t>
            </a:r>
            <a:r>
              <a:rPr lang="hr-HR" dirty="0"/>
              <a:t>mogu biti ti pravci.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356" y="1412776"/>
            <a:ext cx="4248472" cy="309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53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jeni pravokutnik 9"/>
          <p:cNvSpPr/>
          <p:nvPr/>
        </p:nvSpPr>
        <p:spPr>
          <a:xfrm>
            <a:off x="-19222" y="-1"/>
            <a:ext cx="9144000" cy="1576585"/>
          </a:xfrm>
          <a:prstGeom prst="roundRect">
            <a:avLst/>
          </a:prstGeom>
          <a:solidFill>
            <a:srgbClr val="FE3000"/>
          </a:solidFill>
          <a:ln w="5715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pPr algn="l"/>
            <a:r>
              <a:rPr lang="hr-HR" dirty="0" smtClean="0"/>
              <a:t>UPAMTI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Moguća su sljedeća tri međusobna položaja dvaju </a:t>
            </a:r>
            <a:r>
              <a:rPr lang="vi-VN" dirty="0" smtClean="0">
                <a:solidFill>
                  <a:srgbClr val="FF0000"/>
                </a:solidFill>
              </a:rPr>
              <a:t>pravaca</a:t>
            </a:r>
            <a:r>
              <a:rPr lang="hr-HR" dirty="0" smtClean="0">
                <a:solidFill>
                  <a:srgbClr val="FF0000"/>
                </a:solidFill>
              </a:rPr>
              <a:t> u </a:t>
            </a:r>
            <a:r>
              <a:rPr lang="hr-HR" dirty="0">
                <a:solidFill>
                  <a:srgbClr val="FF0000"/>
                </a:solidFill>
              </a:rPr>
              <a:t>prostoru: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0928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2209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3216"/>
            <a:ext cx="22193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niOkvir 6"/>
          <p:cNvSpPr txBox="1"/>
          <p:nvPr/>
        </p:nvSpPr>
        <p:spPr>
          <a:xfrm>
            <a:off x="3419872" y="2780928"/>
            <a:ext cx="57241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FF0000"/>
                </a:solidFill>
                <a:latin typeface="+mj-lt"/>
              </a:rPr>
              <a:t>Pravci leže u istoj ravnini i sijeku se (ukršteni su).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3392470" y="3883926"/>
            <a:ext cx="57515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solidFill>
                  <a:srgbClr val="FF0000"/>
                </a:solidFill>
                <a:latin typeface="+mj-lt"/>
              </a:rPr>
              <a:t>Pravci 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leže u istoj ravnini i ne sijeku se (usporedni su).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3275856" y="5242792"/>
            <a:ext cx="569862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FF0000"/>
                </a:solidFill>
                <a:latin typeface="+mj-lt"/>
              </a:rPr>
              <a:t>Pravci ne leže u istoj ravnini. Tada se ne sijeku</a:t>
            </a:r>
            <a:r>
              <a:rPr lang="hr-HR" sz="2500" dirty="0" smtClean="0">
                <a:solidFill>
                  <a:srgbClr val="FF0000"/>
                </a:solidFill>
                <a:latin typeface="+mj-lt"/>
              </a:rPr>
              <a:t>. Za 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takve pravce kažemo da su </a:t>
            </a:r>
            <a:r>
              <a:rPr lang="hr-HR" sz="2500" b="1" dirty="0" err="1" smtClean="0">
                <a:solidFill>
                  <a:srgbClr val="FF0000"/>
                </a:solidFill>
                <a:latin typeface="+mj-lt"/>
              </a:rPr>
              <a:t>mimoilazni</a:t>
            </a:r>
            <a:r>
              <a:rPr lang="hr-HR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hr-HR" sz="2500" dirty="0" smtClean="0">
                <a:solidFill>
                  <a:srgbClr val="FF0000"/>
                </a:solidFill>
                <a:latin typeface="+mj-lt"/>
              </a:rPr>
              <a:t>ili </a:t>
            </a:r>
            <a:r>
              <a:rPr lang="hr-HR" sz="2500" b="1" dirty="0" err="1">
                <a:solidFill>
                  <a:srgbClr val="FF0000"/>
                </a:solidFill>
                <a:latin typeface="+mj-lt"/>
              </a:rPr>
              <a:t>mimosmjerni</a:t>
            </a:r>
            <a:r>
              <a:rPr lang="hr-HR" sz="25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pravci.</a:t>
            </a:r>
          </a:p>
        </p:txBody>
      </p:sp>
      <p:grpSp>
        <p:nvGrpSpPr>
          <p:cNvPr id="11" name="Grupa 10"/>
          <p:cNvGrpSpPr/>
          <p:nvPr/>
        </p:nvGrpSpPr>
        <p:grpSpPr>
          <a:xfrm>
            <a:off x="193204" y="348358"/>
            <a:ext cx="980728" cy="980728"/>
            <a:chOff x="7546873" y="5912537"/>
            <a:chExt cx="980728" cy="980728"/>
          </a:xfrm>
        </p:grpSpPr>
        <p:sp>
          <p:nvSpPr>
            <p:cNvPr id="12" name="Elipsa 11"/>
            <p:cNvSpPr/>
            <p:nvPr/>
          </p:nvSpPr>
          <p:spPr>
            <a:xfrm>
              <a:off x="7546873" y="5912537"/>
              <a:ext cx="980728" cy="980728"/>
            </a:xfrm>
            <a:prstGeom prst="ellipse">
              <a:avLst/>
            </a:prstGeom>
            <a:solidFill>
              <a:srgbClr val="5F5F5F">
                <a:alpha val="52000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Kružna strelica 12"/>
            <p:cNvSpPr/>
            <p:nvPr/>
          </p:nvSpPr>
          <p:spPr>
            <a:xfrm rot="8662287" flipH="1">
              <a:off x="7681112" y="6082491"/>
              <a:ext cx="674696" cy="677688"/>
            </a:xfrm>
            <a:prstGeom prst="circularArrow">
              <a:avLst>
                <a:gd name="adj1" fmla="val 0"/>
                <a:gd name="adj2" fmla="val 1142319"/>
                <a:gd name="adj3" fmla="val 20245158"/>
                <a:gd name="adj4" fmla="val 1582297"/>
                <a:gd name="adj5" fmla="val 63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1. </a:t>
            </a:r>
            <a:r>
              <a:rPr lang="vi-VN" dirty="0"/>
              <a:t>U kojem su međusobnom položaju istaknuti pravci?</a:t>
            </a:r>
            <a:endParaRPr lang="hr-H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17" y="2337403"/>
            <a:ext cx="2508193" cy="292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37403"/>
            <a:ext cx="2508193" cy="292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299" y="2337403"/>
            <a:ext cx="2508193" cy="292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kcijski gumb: Prilagođeno 7">
            <a:hlinkClick r:id="" action="ppaction://noaction" highlightClick="1"/>
          </p:cNvPr>
          <p:cNvSpPr/>
          <p:nvPr/>
        </p:nvSpPr>
        <p:spPr>
          <a:xfrm>
            <a:off x="7622667" y="6354441"/>
            <a:ext cx="1521333" cy="50638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dirty="0" smtClean="0">
                <a:latin typeface="+mj-lt"/>
              </a:rPr>
              <a:t>Rješenje</a:t>
            </a:r>
            <a:endParaRPr lang="hr-HR" sz="2500" dirty="0">
              <a:latin typeface="+mj-lt"/>
            </a:endParaRPr>
          </a:p>
        </p:txBody>
      </p:sp>
      <p:cxnSp>
        <p:nvCxnSpPr>
          <p:cNvPr id="9" name="Ravni poveznik 8"/>
          <p:cNvCxnSpPr/>
          <p:nvPr/>
        </p:nvCxnSpPr>
        <p:spPr>
          <a:xfrm>
            <a:off x="0" y="3169700"/>
            <a:ext cx="264480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flipV="1">
            <a:off x="1226456" y="2337402"/>
            <a:ext cx="1418350" cy="14631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flipV="1">
            <a:off x="3236078" y="2312607"/>
            <a:ext cx="1486655" cy="14631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flipV="1">
            <a:off x="4499991" y="2314145"/>
            <a:ext cx="1500081" cy="14631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flipV="1">
            <a:off x="6182603" y="2276872"/>
            <a:ext cx="1384686" cy="14631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 flipV="1">
            <a:off x="7987952" y="2492896"/>
            <a:ext cx="0" cy="288032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ekstniOkvir 2050"/>
          <p:cNvSpPr txBox="1"/>
          <p:nvPr/>
        </p:nvSpPr>
        <p:spPr>
          <a:xfrm>
            <a:off x="88291" y="5373216"/>
            <a:ext cx="2276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latin typeface="+mj-lt"/>
              </a:rPr>
              <a:t>Pravci EF i FG sijeku se.</a:t>
            </a:r>
            <a:endParaRPr lang="hr-HR" sz="2500" dirty="0">
              <a:latin typeface="+mj-lt"/>
            </a:endParaRPr>
          </a:p>
        </p:txBody>
      </p:sp>
      <p:sp>
        <p:nvSpPr>
          <p:cNvPr id="37" name="TekstniOkvir 36"/>
          <p:cNvSpPr txBox="1"/>
          <p:nvPr/>
        </p:nvSpPr>
        <p:spPr>
          <a:xfrm>
            <a:off x="3211730" y="5300306"/>
            <a:ext cx="25765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latin typeface="+mj-lt"/>
              </a:rPr>
              <a:t>Pravci EH i FG jesu usporedni.</a:t>
            </a:r>
            <a:endParaRPr lang="hr-HR" sz="2500" dirty="0">
              <a:latin typeface="+mj-lt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6000072" y="5107946"/>
            <a:ext cx="314392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latin typeface="+mj-lt"/>
              </a:rPr>
              <a:t>Pravci EH i BF </a:t>
            </a:r>
            <a:r>
              <a:rPr lang="hr-HR" sz="2500" dirty="0">
                <a:latin typeface="+mj-lt"/>
              </a:rPr>
              <a:t>jesu </a:t>
            </a:r>
            <a:r>
              <a:rPr lang="hr-HR" sz="2500" dirty="0" err="1" smtClean="0">
                <a:latin typeface="+mj-lt"/>
              </a:rPr>
              <a:t>mimosmjerni</a:t>
            </a:r>
            <a:r>
              <a:rPr lang="hr-HR" sz="2500" dirty="0" smtClean="0">
                <a:latin typeface="+mj-lt"/>
              </a:rPr>
              <a:t> ili </a:t>
            </a:r>
            <a:r>
              <a:rPr lang="hr-HR" sz="2500" dirty="0" err="1" smtClean="0">
                <a:latin typeface="+mj-lt"/>
              </a:rPr>
              <a:t>mimoilazni</a:t>
            </a:r>
            <a:endParaRPr lang="hr-HR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40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051" grpId="0"/>
      <p:bldP spid="3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hr-HR" dirty="0"/>
              <a:t>Navedi sve pravce koji sadrže </a:t>
            </a:r>
            <a:r>
              <a:rPr lang="hr-HR" dirty="0" smtClean="0"/>
              <a:t>bridove kvadra </a:t>
            </a:r>
            <a:r>
              <a:rPr lang="hr-HR" i="1" dirty="0"/>
              <a:t>ABCDEFGH </a:t>
            </a:r>
            <a:r>
              <a:rPr lang="hr-HR" dirty="0"/>
              <a:t>i koji sijeku pravac: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de-DE" i="1" dirty="0" smtClean="0"/>
              <a:t>AB</a:t>
            </a:r>
            <a:endParaRPr lang="hr-HR" dirty="0"/>
          </a:p>
          <a:p>
            <a:pPr marL="514350" indent="-514350">
              <a:lnSpc>
                <a:spcPct val="250000"/>
              </a:lnSpc>
              <a:buAutoNum type="alphaLcParenR"/>
            </a:pPr>
            <a:r>
              <a:rPr lang="de-DE" i="1" dirty="0" smtClean="0"/>
              <a:t>HG</a:t>
            </a:r>
            <a:endParaRPr lang="hr-HR" i="1" dirty="0" smtClean="0"/>
          </a:p>
          <a:p>
            <a:pPr marL="514350" indent="-514350">
              <a:lnSpc>
                <a:spcPct val="250000"/>
              </a:lnSpc>
              <a:buAutoNum type="alphaLcParenR"/>
            </a:pPr>
            <a:r>
              <a:rPr lang="de-DE" dirty="0" smtClean="0"/>
              <a:t> </a:t>
            </a:r>
            <a:r>
              <a:rPr lang="de-DE" i="1" dirty="0" smtClean="0"/>
              <a:t>BD</a:t>
            </a:r>
            <a:endParaRPr lang="hr-HR" i="1" dirty="0" smtClean="0"/>
          </a:p>
          <a:p>
            <a:pPr marL="514350" indent="-514350">
              <a:lnSpc>
                <a:spcPct val="250000"/>
              </a:lnSpc>
              <a:buAutoNum type="alphaLcParenR"/>
            </a:pPr>
            <a:r>
              <a:rPr lang="de-DE" i="1" dirty="0" smtClean="0"/>
              <a:t>EG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608" y="2060848"/>
            <a:ext cx="3175188" cy="370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23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</a:t>
            </a:r>
            <a:r>
              <a:rPr lang="hr-HR" dirty="0" smtClean="0"/>
              <a:t>. </a:t>
            </a:r>
            <a:r>
              <a:rPr lang="vi-VN" dirty="0"/>
              <a:t>Navedi sve pravce određene vrhovima</a:t>
            </a:r>
            <a:br>
              <a:rPr lang="vi-VN" dirty="0"/>
            </a:br>
            <a:r>
              <a:rPr lang="hr-HR" dirty="0"/>
              <a:t>kocke </a:t>
            </a:r>
            <a:r>
              <a:rPr lang="hr-HR" i="1" dirty="0"/>
              <a:t>ABCDEFGH </a:t>
            </a:r>
            <a:r>
              <a:rPr lang="hr-HR" dirty="0"/>
              <a:t>koji sijeku pravac: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pl-PL" i="1" dirty="0" smtClean="0"/>
              <a:t>BF </a:t>
            </a:r>
            <a:r>
              <a:rPr lang="pl-PL" dirty="0"/>
              <a:t>u točki </a:t>
            </a:r>
            <a:r>
              <a:rPr lang="pl-PL" i="1" dirty="0" smtClean="0"/>
              <a:t>B</a:t>
            </a:r>
            <a:endParaRPr lang="pl-PL" dirty="0"/>
          </a:p>
          <a:p>
            <a:pPr marL="514350" indent="-514350">
              <a:lnSpc>
                <a:spcPct val="250000"/>
              </a:lnSpc>
              <a:buAutoNum type="alphaLcParenR"/>
            </a:pPr>
            <a:r>
              <a:rPr lang="pl-PL" i="1" dirty="0" smtClean="0"/>
              <a:t>BF </a:t>
            </a:r>
            <a:r>
              <a:rPr lang="pl-PL" dirty="0"/>
              <a:t>u točki </a:t>
            </a:r>
            <a:r>
              <a:rPr lang="pl-PL" i="1" dirty="0" smtClean="0"/>
              <a:t>F</a:t>
            </a:r>
            <a:endParaRPr lang="pl-PL" dirty="0"/>
          </a:p>
          <a:p>
            <a:pPr>
              <a:lnSpc>
                <a:spcPct val="250000"/>
              </a:lnSpc>
            </a:pPr>
            <a:r>
              <a:rPr lang="pl-PL" dirty="0"/>
              <a:t>c) </a:t>
            </a:r>
            <a:r>
              <a:rPr lang="pl-PL" i="1" dirty="0"/>
              <a:t>AC </a:t>
            </a:r>
            <a:r>
              <a:rPr lang="pl-PL" dirty="0"/>
              <a:t>u točki </a:t>
            </a:r>
            <a:r>
              <a:rPr lang="pl-PL" i="1" dirty="0" smtClean="0"/>
              <a:t>A</a:t>
            </a:r>
            <a:endParaRPr lang="pl-PL" dirty="0"/>
          </a:p>
          <a:p>
            <a:pPr>
              <a:lnSpc>
                <a:spcPct val="250000"/>
              </a:lnSpc>
            </a:pPr>
            <a:r>
              <a:rPr lang="pl-PL" dirty="0" smtClean="0"/>
              <a:t>d</a:t>
            </a:r>
            <a:r>
              <a:rPr lang="pl-PL" dirty="0"/>
              <a:t>) </a:t>
            </a:r>
            <a:r>
              <a:rPr lang="pl-PL" i="1" dirty="0"/>
              <a:t>BG </a:t>
            </a:r>
            <a:r>
              <a:rPr lang="pl-PL" dirty="0" smtClean="0"/>
              <a:t>u točki </a:t>
            </a:r>
            <a:r>
              <a:rPr lang="pl-PL" i="1" dirty="0" smtClean="0"/>
              <a:t>G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76872"/>
            <a:ext cx="3038701" cy="3022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60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3" y="274638"/>
            <a:ext cx="8953986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3. </a:t>
            </a:r>
            <a:r>
              <a:rPr lang="hr-HR" dirty="0"/>
              <a:t>Navedi sve pravce koji sadrže bridove</a:t>
            </a:r>
            <a:br>
              <a:rPr lang="hr-HR" dirty="0"/>
            </a:br>
            <a:r>
              <a:rPr lang="hr-HR" dirty="0"/>
              <a:t>kvadra </a:t>
            </a:r>
            <a:r>
              <a:rPr lang="hr-HR" i="1" dirty="0"/>
              <a:t>ABCDEFGH </a:t>
            </a:r>
            <a:r>
              <a:rPr lang="hr-HR" dirty="0"/>
              <a:t>i usporedni su </a:t>
            </a:r>
            <a:r>
              <a:rPr lang="hr-HR" dirty="0" smtClean="0"/>
              <a:t>s pravcem</a:t>
            </a:r>
            <a:r>
              <a:rPr lang="hr-HR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s-ES" i="1" dirty="0" smtClean="0"/>
              <a:t>BC</a:t>
            </a:r>
            <a:r>
              <a:rPr lang="hr-HR" dirty="0"/>
              <a:t>	</a:t>
            </a:r>
            <a:r>
              <a:rPr lang="hr-HR" dirty="0" smtClean="0"/>
              <a:t>		</a:t>
            </a:r>
            <a:r>
              <a:rPr lang="es-ES" dirty="0" smtClean="0"/>
              <a:t> </a:t>
            </a:r>
            <a:r>
              <a:rPr lang="hr-HR" dirty="0" smtClean="0"/>
              <a:t>	</a:t>
            </a:r>
            <a:r>
              <a:rPr lang="es-ES" dirty="0" smtClean="0"/>
              <a:t>b</a:t>
            </a:r>
            <a:r>
              <a:rPr lang="es-ES" dirty="0"/>
              <a:t>) </a:t>
            </a:r>
            <a:r>
              <a:rPr lang="es-ES" i="1" dirty="0" smtClean="0"/>
              <a:t>HG</a:t>
            </a:r>
            <a:r>
              <a:rPr lang="hr-HR" dirty="0" smtClean="0"/>
              <a:t>	</a:t>
            </a:r>
          </a:p>
          <a:p>
            <a:pPr marL="514350" indent="-514350">
              <a:buAutoNum type="alphaLcParenR"/>
            </a:pP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	</a:t>
            </a:r>
          </a:p>
          <a:p>
            <a:r>
              <a:rPr lang="es-ES" dirty="0" smtClean="0"/>
              <a:t>c</a:t>
            </a:r>
            <a:r>
              <a:rPr lang="es-ES" dirty="0"/>
              <a:t>) </a:t>
            </a:r>
            <a:r>
              <a:rPr lang="es-ES" i="1" dirty="0" smtClean="0"/>
              <a:t>AE</a:t>
            </a:r>
            <a:r>
              <a:rPr lang="hr-HR" dirty="0"/>
              <a:t>	</a:t>
            </a:r>
            <a:r>
              <a:rPr lang="hr-HR" dirty="0" smtClean="0"/>
              <a:t>	 </a:t>
            </a:r>
            <a:r>
              <a:rPr lang="es-ES" dirty="0" smtClean="0"/>
              <a:t> </a:t>
            </a:r>
            <a:r>
              <a:rPr lang="hr-HR" dirty="0" smtClean="0"/>
              <a:t>		 	</a:t>
            </a:r>
            <a:r>
              <a:rPr lang="es-ES" dirty="0" smtClean="0"/>
              <a:t>d</a:t>
            </a:r>
            <a:r>
              <a:rPr lang="es-ES" dirty="0"/>
              <a:t>) </a:t>
            </a:r>
            <a:r>
              <a:rPr lang="es-ES" i="1" dirty="0" smtClean="0"/>
              <a:t>AH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21439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517" y="1521439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142152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758" y="4109278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3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33499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4. </a:t>
            </a:r>
            <a:r>
              <a:rPr lang="it-IT" dirty="0" err="1"/>
              <a:t>Navedi</a:t>
            </a:r>
            <a:r>
              <a:rPr lang="it-IT" dirty="0"/>
              <a:t> </a:t>
            </a:r>
            <a:r>
              <a:rPr lang="it-IT" dirty="0" err="1"/>
              <a:t>sve</a:t>
            </a:r>
            <a:r>
              <a:rPr lang="it-IT" dirty="0"/>
              <a:t> </a:t>
            </a:r>
            <a:r>
              <a:rPr lang="it-IT" dirty="0" err="1"/>
              <a:t>pravce</a:t>
            </a:r>
            <a:r>
              <a:rPr lang="it-IT" dirty="0"/>
              <a:t> </a:t>
            </a:r>
            <a:r>
              <a:rPr lang="it-IT" dirty="0" err="1"/>
              <a:t>koji</a:t>
            </a:r>
            <a:r>
              <a:rPr lang="it-IT" dirty="0"/>
              <a:t> </a:t>
            </a:r>
            <a:r>
              <a:rPr lang="it-IT" dirty="0" err="1"/>
              <a:t>prolaze</a:t>
            </a:r>
            <a:r>
              <a:rPr lang="it-IT" dirty="0"/>
              <a:t> </a:t>
            </a:r>
            <a:r>
              <a:rPr lang="it-IT" dirty="0" err="1" smtClean="0"/>
              <a:t>kroz</a:t>
            </a:r>
            <a:r>
              <a:rPr lang="hr-HR" dirty="0" smtClean="0"/>
              <a:t> dva </a:t>
            </a:r>
            <a:r>
              <a:rPr lang="hr-HR" dirty="0"/>
              <a:t>vrha kvadra </a:t>
            </a:r>
            <a:r>
              <a:rPr lang="hr-HR" i="1" dirty="0"/>
              <a:t>ABCDEFGH</a:t>
            </a:r>
            <a:r>
              <a:rPr lang="hr-HR" dirty="0"/>
              <a:t>, a koji </a:t>
            </a:r>
            <a:r>
              <a:rPr lang="hr-HR" dirty="0" smtClean="0"/>
              <a:t>su </a:t>
            </a:r>
            <a:r>
              <a:rPr lang="hr-HR" dirty="0" err="1" smtClean="0"/>
              <a:t>mimoilazni</a:t>
            </a:r>
            <a:r>
              <a:rPr lang="hr-HR" dirty="0" smtClean="0"/>
              <a:t> </a:t>
            </a:r>
            <a:r>
              <a:rPr lang="hr-HR" dirty="0"/>
              <a:t>s pravcem: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de-DE" i="1" dirty="0" smtClean="0"/>
              <a:t>AB</a:t>
            </a:r>
            <a:r>
              <a:rPr lang="hr-HR" dirty="0"/>
              <a:t>	</a:t>
            </a:r>
            <a:r>
              <a:rPr lang="hr-HR" dirty="0" smtClean="0"/>
              <a:t>		</a:t>
            </a:r>
            <a:r>
              <a:rPr lang="de-DE" dirty="0" smtClean="0"/>
              <a:t> </a:t>
            </a:r>
            <a:r>
              <a:rPr lang="hr-HR" dirty="0" smtClean="0"/>
              <a:t>	</a:t>
            </a:r>
            <a:r>
              <a:rPr lang="de-DE" dirty="0" smtClean="0"/>
              <a:t>b</a:t>
            </a:r>
            <a:r>
              <a:rPr lang="de-DE" dirty="0"/>
              <a:t>) </a:t>
            </a:r>
            <a:r>
              <a:rPr lang="de-DE" i="1" dirty="0" smtClean="0"/>
              <a:t>AE</a:t>
            </a:r>
            <a:r>
              <a:rPr lang="hr-HR" dirty="0"/>
              <a:t>	</a:t>
            </a:r>
            <a:endParaRPr lang="hr-HR" dirty="0" smtClean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 smtClean="0"/>
          </a:p>
          <a:p>
            <a:r>
              <a:rPr lang="de-DE" dirty="0" smtClean="0"/>
              <a:t> </a:t>
            </a:r>
            <a:endParaRPr lang="hr-HR" dirty="0" smtClean="0"/>
          </a:p>
          <a:p>
            <a:r>
              <a:rPr lang="de-DE" dirty="0" smtClean="0"/>
              <a:t>c</a:t>
            </a:r>
            <a:r>
              <a:rPr lang="de-DE" dirty="0"/>
              <a:t>) </a:t>
            </a:r>
            <a:r>
              <a:rPr lang="de-DE" i="1" dirty="0" smtClean="0"/>
              <a:t>EH</a:t>
            </a:r>
            <a:r>
              <a:rPr lang="hr-HR" dirty="0"/>
              <a:t>	</a:t>
            </a:r>
            <a:r>
              <a:rPr lang="hr-HR" dirty="0" smtClean="0"/>
              <a:t>			</a:t>
            </a:r>
            <a:r>
              <a:rPr lang="de-DE" dirty="0" smtClean="0"/>
              <a:t> </a:t>
            </a:r>
            <a:r>
              <a:rPr lang="de-DE" dirty="0"/>
              <a:t>d) </a:t>
            </a:r>
            <a:r>
              <a:rPr lang="de-DE" i="1" dirty="0" smtClean="0"/>
              <a:t>EG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163" y="1556792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16" y="4069018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871" y="4130682"/>
            <a:ext cx="2153336" cy="251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2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33499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5. </a:t>
            </a:r>
            <a:r>
              <a:rPr lang="pl-PL" dirty="0"/>
              <a:t>U kojem su međusobnom položaju pravci: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it-IT" i="1" dirty="0" smtClean="0"/>
              <a:t>AB </a:t>
            </a:r>
            <a:r>
              <a:rPr lang="it-IT" dirty="0"/>
              <a:t>i </a:t>
            </a:r>
            <a:r>
              <a:rPr lang="it-IT" i="1" dirty="0" smtClean="0"/>
              <a:t>AD</a:t>
            </a:r>
            <a:r>
              <a:rPr lang="hr-HR" dirty="0"/>
              <a:t>	</a:t>
            </a:r>
            <a:r>
              <a:rPr lang="hr-HR" dirty="0" smtClean="0"/>
              <a:t> 			b)</a:t>
            </a:r>
            <a:r>
              <a:rPr lang="it-IT" dirty="0" smtClean="0"/>
              <a:t> </a:t>
            </a:r>
            <a:r>
              <a:rPr lang="it-IT" i="1" dirty="0"/>
              <a:t>BC </a:t>
            </a:r>
            <a:r>
              <a:rPr lang="it-IT" dirty="0"/>
              <a:t>i </a:t>
            </a:r>
            <a:r>
              <a:rPr lang="it-IT" i="1" dirty="0" smtClean="0"/>
              <a:t>EF</a:t>
            </a:r>
            <a:r>
              <a:rPr lang="hr-HR" dirty="0"/>
              <a:t>	</a:t>
            </a:r>
            <a:endParaRPr lang="hr-H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hr-HR" i="1" dirty="0" smtClean="0"/>
              <a:t>c) </a:t>
            </a:r>
            <a:r>
              <a:rPr lang="it-IT" i="1" dirty="0" smtClean="0"/>
              <a:t>AB </a:t>
            </a:r>
            <a:r>
              <a:rPr lang="it-IT" dirty="0"/>
              <a:t>i </a:t>
            </a:r>
            <a:r>
              <a:rPr lang="it-IT" i="1" dirty="0" smtClean="0"/>
              <a:t>EF</a:t>
            </a:r>
            <a:r>
              <a:rPr lang="hr-HR" i="1" dirty="0" smtClean="0"/>
              <a:t> 				d)BC </a:t>
            </a:r>
            <a:r>
              <a:rPr lang="hr-HR" dirty="0"/>
              <a:t>i </a:t>
            </a:r>
            <a:r>
              <a:rPr lang="hr-HR" i="1" dirty="0" smtClean="0"/>
              <a:t>FG</a:t>
            </a:r>
            <a:r>
              <a:rPr lang="hr-HR" dirty="0"/>
              <a:t>	</a:t>
            </a:r>
            <a:r>
              <a:rPr lang="hr-HR" dirty="0" smtClean="0"/>
              <a:t>	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155679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98486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421" y="1679352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524" y="4221046"/>
            <a:ext cx="2178594" cy="25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215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fa_ljubičasta_logo">
  <a:themeElements>
    <a:clrScheme name="alfa_ljubicasta">
      <a:dk1>
        <a:srgbClr val="181818"/>
      </a:dk1>
      <a:lt1>
        <a:srgbClr val="F8F8F8"/>
      </a:lt1>
      <a:dk2>
        <a:srgbClr val="707070"/>
      </a:dk2>
      <a:lt2>
        <a:srgbClr val="F8F8F8"/>
      </a:lt2>
      <a:accent1>
        <a:srgbClr val="7030A0"/>
      </a:accent1>
      <a:accent2>
        <a:srgbClr val="DBBEDC"/>
      </a:accent2>
      <a:accent3>
        <a:srgbClr val="FF0000"/>
      </a:accent3>
      <a:accent4>
        <a:srgbClr val="002060"/>
      </a:accent4>
      <a:accent5>
        <a:srgbClr val="00B0F0"/>
      </a:accent5>
      <a:accent6>
        <a:srgbClr val="666699"/>
      </a:accent6>
      <a:hlink>
        <a:srgbClr val="666699"/>
      </a:hlink>
      <a:folHlink>
        <a:srgbClr val="666699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alfa_ljubičasta_logo</Template>
  <TotalTime>130</TotalTime>
  <Words>272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alfa_ljubičasta_logo</vt:lpstr>
      <vt:lpstr>Međusobni položaj dvaju pravaca u prostoru</vt:lpstr>
      <vt:lpstr>Zanimljivosti</vt:lpstr>
      <vt:lpstr>UPAMTI</vt:lpstr>
      <vt:lpstr>Primjer 1. U kojem su međusobnom položaju istaknuti pravci?</vt:lpstr>
      <vt:lpstr>1. Navedi sve pravce koji sadrže bridove kvadra ABCDEFGH i koji sijeku pravac:</vt:lpstr>
      <vt:lpstr>2. Navedi sve pravce određene vrhovima kocke ABCDEFGH koji sijeku pravac:</vt:lpstr>
      <vt:lpstr>3. Navedi sve pravce koji sadrže bridove kvadra ABCDEFGH i usporedni su s pravcem:</vt:lpstr>
      <vt:lpstr>4. Navedi sve pravce koji prolaze kroz dva vrha kvadra ABCDEFGH, a koji su mimoilazni s pravcem:</vt:lpstr>
      <vt:lpstr>5. U kojem su međusobnom položaju pravci:</vt:lpstr>
      <vt:lpstr>5. U kojem su međusobnom položaju pravci:</vt:lpstr>
      <vt:lpstr>6. Odredi međusobni položaj pravaca:</vt:lpstr>
      <vt:lpstr>6. Odredi međusobni položaj pravaca: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Međusobni položaj dvaju pravaca u prostoru</dc:title>
  <dc:creator>Marija</dc:creator>
  <cp:lastModifiedBy>Zlatko</cp:lastModifiedBy>
  <cp:revision>19</cp:revision>
  <dcterms:created xsi:type="dcterms:W3CDTF">2014-03-19T10:52:07Z</dcterms:created>
  <dcterms:modified xsi:type="dcterms:W3CDTF">2020-03-15T16:41:37Z</dcterms:modified>
</cp:coreProperties>
</file>