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70" r:id="rId3"/>
    <p:sldId id="257" r:id="rId4"/>
    <p:sldId id="258" r:id="rId5"/>
    <p:sldId id="271" r:id="rId6"/>
    <p:sldId id="27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70C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8749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7604" y="508518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-2" y="908720"/>
            <a:ext cx="9143999" cy="3717032"/>
          </a:xfrm>
          <a:prstGeom prst="roundRect">
            <a:avLst>
              <a:gd name="adj" fmla="val 7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368600" y="2191172"/>
            <a:ext cx="8406797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164121"/>
            <a:ext cx="8406797" cy="1594853"/>
          </a:xfrm>
          <a:noFill/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00" y="220505"/>
            <a:ext cx="660318" cy="4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0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BD1B-9C77-465E-BF47-F85C11F6A74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7F56-620E-41E0-8EAD-CD1594A817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6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04BD1B-9C77-465E-BF47-F85C11F6A74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787F56-620E-41E0-8EAD-CD1594A817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96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8749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err="1" smtClean="0"/>
              <a:t>edite</a:t>
            </a:r>
            <a:r>
              <a:rPr lang="hr-HR" dirty="0" smtClean="0"/>
              <a:t> stilove teksta matrice</a:t>
            </a:r>
          </a:p>
          <a:p>
            <a:pPr lvl="1"/>
            <a:r>
              <a:rPr lang="hr-HR" dirty="0" smtClean="0"/>
              <a:t>Druga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4BD1B-9C77-465E-BF47-F85C11F6A745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87F56-620E-41E0-8EAD-CD1594A817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None/>
        <a:defRPr sz="29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Međusobni položaj dviju ravnina u prostoru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19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</a:t>
            </a:r>
            <a:r>
              <a:rPr lang="vi-VN" dirty="0"/>
              <a:t>Odredi međusobni položaj </a:t>
            </a:r>
            <a:r>
              <a:rPr lang="vi-VN" dirty="0" smtClean="0"/>
              <a:t>ravnina</a:t>
            </a:r>
            <a:r>
              <a:rPr lang="hr-HR" dirty="0" smtClean="0"/>
              <a:t> kocke ABCDEFGH</a:t>
            </a:r>
            <a:r>
              <a:rPr lang="vi-VN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d) </a:t>
            </a:r>
            <a:r>
              <a:rPr lang="hr-HR" i="1" dirty="0"/>
              <a:t>ABE </a:t>
            </a:r>
            <a:r>
              <a:rPr lang="hr-HR" dirty="0"/>
              <a:t>i </a:t>
            </a:r>
            <a:r>
              <a:rPr lang="hr-HR" i="1" dirty="0" smtClean="0"/>
              <a:t>GHD</a:t>
            </a:r>
            <a:r>
              <a:rPr lang="hr-HR" dirty="0"/>
              <a:t> </a:t>
            </a:r>
            <a:r>
              <a:rPr lang="hr-HR" dirty="0" smtClean="0"/>
              <a:t>	 </a:t>
            </a:r>
            <a:r>
              <a:rPr lang="hr-HR" dirty="0"/>
              <a:t>e) </a:t>
            </a:r>
            <a:r>
              <a:rPr lang="hr-HR" i="1" dirty="0"/>
              <a:t>ABG </a:t>
            </a:r>
            <a:r>
              <a:rPr lang="hr-HR" dirty="0"/>
              <a:t>i </a:t>
            </a:r>
            <a:r>
              <a:rPr lang="hr-HR" i="1" dirty="0" smtClean="0"/>
              <a:t>CFD</a:t>
            </a:r>
            <a:r>
              <a:rPr lang="hr-HR" dirty="0" smtClean="0"/>
              <a:t>	 </a:t>
            </a:r>
            <a:r>
              <a:rPr lang="hr-HR" dirty="0"/>
              <a:t>f) </a:t>
            </a:r>
            <a:r>
              <a:rPr lang="hr-HR" i="1" dirty="0"/>
              <a:t>BCD </a:t>
            </a:r>
            <a:r>
              <a:rPr lang="hr-HR" dirty="0"/>
              <a:t>i </a:t>
            </a:r>
            <a:r>
              <a:rPr lang="hr-HR" i="1" dirty="0" smtClean="0"/>
              <a:t>EHF</a:t>
            </a:r>
            <a:endParaRPr lang="hr-H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45225"/>
              </p:ext>
            </p:extLst>
          </p:nvPr>
        </p:nvGraphicFramePr>
        <p:xfrm>
          <a:off x="539750" y="2349500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Bitmap Image" r:id="rId3" imgW="1819529" imgH="1809524" progId="Paint.Picture">
                  <p:embed/>
                </p:oleObj>
              </mc:Choice>
              <mc:Fallback>
                <p:oleObj name="Bitmap Image" r:id="rId3" imgW="1819529" imgH="1809524" progId="Paint.Picture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49500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452081"/>
              </p:ext>
            </p:extLst>
          </p:nvPr>
        </p:nvGraphicFramePr>
        <p:xfrm>
          <a:off x="3419872" y="2348880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Bitmap Image" r:id="rId5" imgW="1819529" imgH="1809524" progId="Paint.Picture">
                  <p:embed/>
                </p:oleObj>
              </mc:Choice>
              <mc:Fallback>
                <p:oleObj name="Bitmap Image" r:id="rId5" imgW="1819529" imgH="1809524" progId="Paint.Picture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348880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102760"/>
              </p:ext>
            </p:extLst>
          </p:nvPr>
        </p:nvGraphicFramePr>
        <p:xfrm>
          <a:off x="6300192" y="2348880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Bitmap Image" r:id="rId6" imgW="1819529" imgH="1809524" progId="Paint.Picture">
                  <p:embed/>
                </p:oleObj>
              </mc:Choice>
              <mc:Fallback>
                <p:oleObj name="Bitmap Image" r:id="rId6" imgW="1819529" imgH="1809524" progId="Paint.Picture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348880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6</a:t>
            </a:r>
            <a:r>
              <a:rPr lang="hr-HR" dirty="0" smtClean="0"/>
              <a:t>. </a:t>
            </a:r>
            <a:r>
              <a:rPr lang="hr-HR" dirty="0"/>
              <a:t>Nacrtaj kvadar </a:t>
            </a:r>
            <a:r>
              <a:rPr lang="hr-HR" i="1" dirty="0"/>
              <a:t>ABCDEFGH </a:t>
            </a:r>
            <a:r>
              <a:rPr lang="hr-HR" dirty="0"/>
              <a:t>te odredi </a:t>
            </a:r>
            <a:r>
              <a:rPr lang="hr-HR" dirty="0" err="1"/>
              <a:t>presječnicu</a:t>
            </a:r>
            <a:r>
              <a:rPr lang="hr-HR" dirty="0"/>
              <a:t> ravnina: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hr-HR" i="1" dirty="0" smtClean="0"/>
              <a:t>EFG </a:t>
            </a:r>
            <a:r>
              <a:rPr lang="hr-HR" dirty="0"/>
              <a:t>i </a:t>
            </a:r>
            <a:r>
              <a:rPr lang="hr-HR" i="1" dirty="0" smtClean="0"/>
              <a:t>BCG			</a:t>
            </a:r>
            <a:r>
              <a:rPr lang="hr-HR" dirty="0" smtClean="0"/>
              <a:t> </a:t>
            </a:r>
            <a:r>
              <a:rPr lang="hr-HR" dirty="0"/>
              <a:t>b) </a:t>
            </a:r>
            <a:r>
              <a:rPr lang="hr-HR" i="1" dirty="0"/>
              <a:t>ADH </a:t>
            </a:r>
            <a:r>
              <a:rPr lang="hr-HR" dirty="0"/>
              <a:t>i </a:t>
            </a:r>
            <a:r>
              <a:rPr lang="hr-HR" i="1" dirty="0" smtClean="0"/>
              <a:t>DCG</a:t>
            </a: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2592288" cy="30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03458"/>
            <a:ext cx="2592288" cy="30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6</a:t>
            </a:r>
            <a:r>
              <a:rPr lang="hr-HR" dirty="0" smtClean="0"/>
              <a:t>. </a:t>
            </a:r>
            <a:r>
              <a:rPr lang="hr-HR" dirty="0"/>
              <a:t>Nacrtaj kvadar </a:t>
            </a:r>
            <a:r>
              <a:rPr lang="hr-HR" i="1" dirty="0"/>
              <a:t>ABCDEFGH </a:t>
            </a:r>
            <a:r>
              <a:rPr lang="hr-HR" dirty="0"/>
              <a:t>te odredi </a:t>
            </a:r>
            <a:r>
              <a:rPr lang="hr-HR" dirty="0" err="1"/>
              <a:t>presječnicu</a:t>
            </a:r>
            <a:r>
              <a:rPr lang="hr-HR" dirty="0"/>
              <a:t> ravnina: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</a:t>
            </a:r>
            <a:r>
              <a:rPr lang="hr-HR" dirty="0"/>
              <a:t>) </a:t>
            </a:r>
            <a:r>
              <a:rPr lang="hr-HR" i="1" dirty="0"/>
              <a:t>FGH </a:t>
            </a:r>
            <a:r>
              <a:rPr lang="hr-HR" dirty="0"/>
              <a:t>i </a:t>
            </a:r>
            <a:r>
              <a:rPr lang="hr-HR" i="1" dirty="0" smtClean="0"/>
              <a:t>DCF</a:t>
            </a:r>
            <a:r>
              <a:rPr lang="hr-HR" dirty="0"/>
              <a:t>	</a:t>
            </a:r>
            <a:r>
              <a:rPr lang="hr-HR" dirty="0" smtClean="0"/>
              <a:t>		 </a:t>
            </a:r>
            <a:r>
              <a:rPr lang="hr-HR" dirty="0"/>
              <a:t>d) </a:t>
            </a:r>
            <a:r>
              <a:rPr lang="hr-HR" i="1" dirty="0"/>
              <a:t>DBF </a:t>
            </a:r>
            <a:r>
              <a:rPr lang="hr-HR" dirty="0"/>
              <a:t>i </a:t>
            </a:r>
            <a:r>
              <a:rPr lang="hr-HR" i="1" dirty="0"/>
              <a:t>DGH</a:t>
            </a:r>
            <a:r>
              <a:rPr lang="hr-HR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2592288" cy="30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03458"/>
            <a:ext cx="2592288" cy="30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4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7</a:t>
            </a:r>
            <a:r>
              <a:rPr lang="hr-HR" dirty="0" smtClean="0"/>
              <a:t>. Pokraj </a:t>
            </a:r>
            <a:r>
              <a:rPr lang="hr-HR" dirty="0"/>
              <a:t>točne izjave zaokruži DA, a pokraj netočne NE.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600200"/>
            <a:ext cx="7345398" cy="3161326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Ravnina </a:t>
            </a:r>
            <a:r>
              <a:rPr lang="vi-VN" dirty="0"/>
              <a:t>određena točkama </a:t>
            </a:r>
            <a:r>
              <a:rPr lang="vi-VN" i="1" dirty="0"/>
              <a:t>A</a:t>
            </a:r>
            <a:r>
              <a:rPr lang="vi-VN" dirty="0"/>
              <a:t>, </a:t>
            </a:r>
            <a:r>
              <a:rPr lang="vi-VN" i="1" dirty="0"/>
              <a:t>B </a:t>
            </a:r>
            <a:r>
              <a:rPr lang="vi-VN" dirty="0"/>
              <a:t>i </a:t>
            </a:r>
            <a:r>
              <a:rPr lang="vi-VN" i="1" dirty="0"/>
              <a:t>F </a:t>
            </a:r>
            <a:r>
              <a:rPr lang="vi-VN" dirty="0"/>
              <a:t>usporedna je s ravninom </a:t>
            </a:r>
            <a:r>
              <a:rPr lang="vi-VN" dirty="0" smtClean="0"/>
              <a:t>određenom</a:t>
            </a:r>
            <a:r>
              <a:rPr lang="hr-HR" dirty="0" smtClean="0"/>
              <a:t> točkama </a:t>
            </a:r>
            <a:r>
              <a:rPr lang="hr-HR" i="1" dirty="0"/>
              <a:t>D</a:t>
            </a:r>
            <a:r>
              <a:rPr lang="hr-HR" dirty="0"/>
              <a:t>, </a:t>
            </a:r>
            <a:r>
              <a:rPr lang="hr-HR" i="1" dirty="0"/>
              <a:t>H </a:t>
            </a:r>
            <a:r>
              <a:rPr lang="hr-HR" dirty="0"/>
              <a:t>i </a:t>
            </a:r>
            <a:r>
              <a:rPr lang="hr-HR" i="1" dirty="0"/>
              <a:t>E</a:t>
            </a:r>
            <a:r>
              <a:rPr lang="hr-HR" dirty="0"/>
              <a:t>. </a:t>
            </a:r>
            <a:endParaRPr lang="hr-HR" dirty="0" smtClean="0"/>
          </a:p>
          <a:p>
            <a:endParaRPr lang="hr-HR" b="1" dirty="0"/>
          </a:p>
          <a:p>
            <a:r>
              <a:rPr lang="hr-HR" dirty="0" err="1"/>
              <a:t>Presječnica</a:t>
            </a:r>
            <a:r>
              <a:rPr lang="hr-HR" dirty="0"/>
              <a:t> ravnina </a:t>
            </a:r>
            <a:r>
              <a:rPr lang="hr-HR" i="1" dirty="0"/>
              <a:t>ABC </a:t>
            </a:r>
            <a:r>
              <a:rPr lang="hr-HR" dirty="0"/>
              <a:t>i </a:t>
            </a:r>
            <a:r>
              <a:rPr lang="hr-HR" i="1" dirty="0"/>
              <a:t>DCF </a:t>
            </a:r>
            <a:r>
              <a:rPr lang="hr-HR" dirty="0"/>
              <a:t>je pravac </a:t>
            </a:r>
            <a:r>
              <a:rPr lang="hr-HR" i="1" dirty="0"/>
              <a:t>CD</a:t>
            </a:r>
            <a:r>
              <a:rPr lang="hr-HR" dirty="0"/>
              <a:t>. </a:t>
            </a:r>
            <a:endParaRPr lang="hr-HR" dirty="0" smtClean="0"/>
          </a:p>
          <a:p>
            <a:endParaRPr lang="hr-HR" b="1" dirty="0"/>
          </a:p>
          <a:p>
            <a:r>
              <a:rPr lang="hr-HR" dirty="0"/>
              <a:t>Ravnine </a:t>
            </a:r>
            <a:r>
              <a:rPr lang="hr-HR" i="1" dirty="0"/>
              <a:t>ABC </a:t>
            </a:r>
            <a:r>
              <a:rPr lang="hr-HR" dirty="0"/>
              <a:t>i </a:t>
            </a:r>
            <a:r>
              <a:rPr lang="hr-HR" i="1" dirty="0"/>
              <a:t>BCF </a:t>
            </a:r>
            <a:r>
              <a:rPr lang="hr-HR" dirty="0"/>
              <a:t>sijeku se, a njihov je presjek pravac </a:t>
            </a:r>
            <a:r>
              <a:rPr lang="hr-HR" i="1" dirty="0"/>
              <a:t>BF</a:t>
            </a:r>
            <a:r>
              <a:rPr lang="hr-HR" dirty="0"/>
              <a:t>.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09120"/>
            <a:ext cx="1944216" cy="230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kcijski gumb: Prilagođeno 3">
            <a:hlinkClick r:id="rId3" action="ppaction://hlinksldjump" highlightClick="1"/>
          </p:cNvPr>
          <p:cNvSpPr/>
          <p:nvPr/>
        </p:nvSpPr>
        <p:spPr>
          <a:xfrm>
            <a:off x="7597824" y="162880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DA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Akcijski gumb: Prilagođeno 7">
            <a:hlinkClick r:id="rId4" action="ppaction://hlinksldjump" highlightClick="1"/>
          </p:cNvPr>
          <p:cNvSpPr/>
          <p:nvPr/>
        </p:nvSpPr>
        <p:spPr>
          <a:xfrm>
            <a:off x="8423920" y="162880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NE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Akcijski gumb: Prilagođeno 8">
            <a:hlinkClick r:id="rId4" action="ppaction://hlinksldjump" highlightClick="1"/>
          </p:cNvPr>
          <p:cNvSpPr/>
          <p:nvPr/>
        </p:nvSpPr>
        <p:spPr>
          <a:xfrm>
            <a:off x="7596918" y="270892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DA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Akcijski gumb: Prilagođeno 9">
            <a:hlinkClick r:id="rId3" action="ppaction://hlinksldjump" highlightClick="1"/>
          </p:cNvPr>
          <p:cNvSpPr/>
          <p:nvPr/>
        </p:nvSpPr>
        <p:spPr>
          <a:xfrm>
            <a:off x="8423014" y="270892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NE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Akcijski gumb: Prilagođeno 10">
            <a:hlinkClick r:id="rId3" action="ppaction://hlinksldjump" highlightClick="1"/>
          </p:cNvPr>
          <p:cNvSpPr/>
          <p:nvPr/>
        </p:nvSpPr>
        <p:spPr>
          <a:xfrm>
            <a:off x="7597824" y="378904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DA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Akcijski gumb: Prilagođeno 11">
            <a:hlinkClick r:id="rId4" action="ppaction://hlinksldjump" highlightClick="1"/>
          </p:cNvPr>
          <p:cNvSpPr/>
          <p:nvPr/>
        </p:nvSpPr>
        <p:spPr>
          <a:xfrm>
            <a:off x="8423920" y="3789040"/>
            <a:ext cx="720080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solidFill>
                  <a:schemeClr val="bg1"/>
                </a:solidFill>
                <a:latin typeface="+mj-lt"/>
              </a:rPr>
              <a:t>NE</a:t>
            </a:r>
            <a:endParaRPr lang="hr-HR" sz="25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61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Nasmiješeno lice 4">
            <a:hlinkClick r:id="rId2" action="ppaction://hlinksldjump"/>
          </p:cNvPr>
          <p:cNvSpPr/>
          <p:nvPr/>
        </p:nvSpPr>
        <p:spPr>
          <a:xfrm>
            <a:off x="2771800" y="1921168"/>
            <a:ext cx="3667801" cy="3717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kcijski gumb: Prilagođeno 5">
            <a:hlinkClick r:id="" action="ppaction://hlinkshowjump?jump=lastslideviewed" highlightClick="1"/>
          </p:cNvPr>
          <p:cNvSpPr/>
          <p:nvPr/>
        </p:nvSpPr>
        <p:spPr>
          <a:xfrm>
            <a:off x="2843703" y="5949280"/>
            <a:ext cx="3600400" cy="9087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latin typeface="+mj-lt"/>
              </a:rPr>
              <a:t>Vrati se na pitanje</a:t>
            </a:r>
            <a:endParaRPr lang="hr-HR" sz="25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71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Nasmiješeno lice 5">
            <a:hlinkClick r:id="rId2" action="ppaction://hlinksldjump"/>
          </p:cNvPr>
          <p:cNvSpPr/>
          <p:nvPr/>
        </p:nvSpPr>
        <p:spPr>
          <a:xfrm>
            <a:off x="2771800" y="1921168"/>
            <a:ext cx="3667801" cy="3717032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kcijski gumb: Prilagođeno 4">
            <a:hlinkClick r:id="" action="ppaction://hlinkshowjump?jump=lastslideviewed" highlightClick="1"/>
          </p:cNvPr>
          <p:cNvSpPr/>
          <p:nvPr/>
        </p:nvSpPr>
        <p:spPr>
          <a:xfrm>
            <a:off x="2843703" y="5949280"/>
            <a:ext cx="3600400" cy="9087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b="1" dirty="0" smtClean="0">
                <a:latin typeface="+mj-lt"/>
              </a:rPr>
              <a:t>Vrati se na pitanje</a:t>
            </a:r>
            <a:endParaRPr lang="hr-HR" sz="25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3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95844" y="2265903"/>
            <a:ext cx="4620171" cy="1760345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Ptice su stoljećima inspirirale ljude </a:t>
            </a:r>
            <a:r>
              <a:rPr lang="hr-HR" dirty="0" smtClean="0"/>
              <a:t>za </a:t>
            </a:r>
            <a:r>
              <a:rPr lang="vi-VN" dirty="0" smtClean="0"/>
              <a:t>izmišljanje </a:t>
            </a:r>
            <a:r>
              <a:rPr lang="vi-VN" dirty="0"/>
              <a:t>uređaja koji će im </a:t>
            </a:r>
            <a:r>
              <a:rPr lang="vi-VN" dirty="0" smtClean="0"/>
              <a:t>omogućiti</a:t>
            </a:r>
            <a:r>
              <a:rPr lang="hr-HR" dirty="0" smtClean="0"/>
              <a:t> </a:t>
            </a:r>
            <a:r>
              <a:rPr lang="it-IT" dirty="0" smtClean="0"/>
              <a:t>da </a:t>
            </a:r>
            <a:r>
              <a:rPr lang="it-IT" dirty="0" err="1"/>
              <a:t>lete</a:t>
            </a:r>
            <a:r>
              <a:rPr lang="it-IT" dirty="0"/>
              <a:t>. </a:t>
            </a:r>
            <a:r>
              <a:rPr lang="it-IT" dirty="0" err="1"/>
              <a:t>Prve</a:t>
            </a:r>
            <a:r>
              <a:rPr lang="it-IT" dirty="0"/>
              <a:t> </a:t>
            </a:r>
            <a:r>
              <a:rPr lang="it-IT" dirty="0" err="1"/>
              <a:t>takve</a:t>
            </a:r>
            <a:r>
              <a:rPr lang="it-IT" dirty="0"/>
              <a:t> </a:t>
            </a:r>
            <a:r>
              <a:rPr lang="it-IT" dirty="0" err="1"/>
              <a:t>letjelice</a:t>
            </a:r>
            <a:r>
              <a:rPr lang="it-IT" dirty="0"/>
              <a:t> bile su </a:t>
            </a:r>
            <a:r>
              <a:rPr lang="it-IT" dirty="0" err="1" smtClean="0"/>
              <a:t>višemanje</a:t>
            </a:r>
            <a:r>
              <a:rPr lang="hr-HR" dirty="0" smtClean="0"/>
              <a:t> neuspješne </a:t>
            </a:r>
            <a:r>
              <a:rPr lang="hr-HR" dirty="0"/>
              <a:t>imitacije ptica. </a:t>
            </a:r>
            <a:r>
              <a:rPr lang="hr-HR" dirty="0" smtClean="0"/>
              <a:t>Takva </a:t>
            </a:r>
            <a:r>
              <a:rPr lang="it-IT" dirty="0" smtClean="0"/>
              <a:t>je </a:t>
            </a:r>
            <a:r>
              <a:rPr lang="it-IT" dirty="0"/>
              <a:t>i </a:t>
            </a:r>
            <a:r>
              <a:rPr lang="it-IT" dirty="0" err="1"/>
              <a:t>prva</a:t>
            </a:r>
            <a:r>
              <a:rPr lang="it-IT" dirty="0"/>
              <a:t> </a:t>
            </a:r>
            <a:r>
              <a:rPr lang="it-IT" dirty="0" err="1"/>
              <a:t>fotografirana</a:t>
            </a:r>
            <a:r>
              <a:rPr lang="it-IT" dirty="0"/>
              <a:t> </a:t>
            </a:r>
            <a:r>
              <a:rPr lang="it-IT" dirty="0" err="1"/>
              <a:t>letjelica</a:t>
            </a:r>
            <a:r>
              <a:rPr lang="it-IT" dirty="0"/>
              <a:t> Albatros II</a:t>
            </a:r>
            <a:r>
              <a:rPr lang="it-IT" dirty="0" smtClean="0"/>
              <a:t>.</a:t>
            </a:r>
            <a:r>
              <a:rPr lang="hr-HR" dirty="0" smtClean="0"/>
              <a:t> Iz 1868. godine.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79512" y="4005064"/>
            <a:ext cx="8964488" cy="2709607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Prvi kontrolirani stabilan let sa strojnim </a:t>
            </a:r>
            <a:r>
              <a:rPr lang="hr-HR" dirty="0" smtClean="0"/>
              <a:t>pogonom </a:t>
            </a:r>
            <a:r>
              <a:rPr lang="es-ES" dirty="0" err="1" smtClean="0"/>
              <a:t>izvela</a:t>
            </a:r>
            <a:r>
              <a:rPr lang="es-ES" dirty="0" smtClean="0"/>
              <a:t> </a:t>
            </a:r>
            <a:r>
              <a:rPr lang="es-ES" dirty="0"/>
              <a:t>su </a:t>
            </a:r>
            <a:r>
              <a:rPr lang="es-ES" dirty="0" err="1"/>
              <a:t>braća</a:t>
            </a:r>
            <a:r>
              <a:rPr lang="es-ES" dirty="0"/>
              <a:t> Wright 1903</a:t>
            </a:r>
            <a:r>
              <a:rPr lang="es-ES" dirty="0" smtClean="0"/>
              <a:t>.</a:t>
            </a:r>
            <a:r>
              <a:rPr lang="hr-HR" dirty="0" smtClean="0"/>
              <a:t> </a:t>
            </a:r>
            <a:r>
              <a:rPr lang="hr-HR" dirty="0"/>
              <a:t>Glavna inovacija je </a:t>
            </a:r>
            <a:r>
              <a:rPr lang="hr-HR" dirty="0" smtClean="0"/>
              <a:t>u </a:t>
            </a:r>
            <a:r>
              <a:rPr lang="vi-VN" dirty="0" smtClean="0"/>
              <a:t>sustavu </a:t>
            </a:r>
            <a:r>
              <a:rPr lang="vi-VN" dirty="0"/>
              <a:t>kontrole. Veliki par krila služi za stabilnost. Pomicanjem prednjeg para malih krila određuje </a:t>
            </a:r>
            <a:r>
              <a:rPr lang="vi-VN" dirty="0" smtClean="0"/>
              <a:t>se</a:t>
            </a:r>
            <a:r>
              <a:rPr lang="hr-HR" dirty="0" smtClean="0"/>
              <a:t> kretanje </a:t>
            </a:r>
            <a:r>
              <a:rPr lang="hr-HR" dirty="0"/>
              <a:t>gore-dolje, pomicanjem zadnjeg para krila kretanje lijevo-desno, a odgovarajućim </a:t>
            </a:r>
            <a:r>
              <a:rPr lang="hr-HR" dirty="0" smtClean="0"/>
              <a:t>izvijanjem velikih </a:t>
            </a:r>
            <a:r>
              <a:rPr lang="hr-HR" dirty="0"/>
              <a:t>krila postiže se zakretanje letjelice oko osi kretanja. Krila pri tom upravljanju dolaze u </a:t>
            </a:r>
            <a:r>
              <a:rPr lang="hr-HR" dirty="0" smtClean="0"/>
              <a:t>razne </a:t>
            </a:r>
            <a:r>
              <a:rPr lang="vi-VN" dirty="0" smtClean="0"/>
              <a:t>međusobne </a:t>
            </a:r>
            <a:r>
              <a:rPr lang="vi-VN" dirty="0"/>
              <a:t>položaje. Ako ih zamislimo kao </a:t>
            </a:r>
            <a:r>
              <a:rPr lang="hr-HR" dirty="0" smtClean="0"/>
              <a:t>d</a:t>
            </a:r>
            <a:r>
              <a:rPr lang="vi-VN" dirty="0" smtClean="0"/>
              <a:t>ijelove </a:t>
            </a:r>
            <a:r>
              <a:rPr lang="vi-VN" dirty="0"/>
              <a:t>ravnina, tada i odgovarajuće ravnine dolaze </a:t>
            </a:r>
            <a:r>
              <a:rPr lang="vi-VN" dirty="0" smtClean="0"/>
              <a:t>u</a:t>
            </a:r>
            <a:r>
              <a:rPr lang="hr-HR" dirty="0" smtClean="0"/>
              <a:t> </a:t>
            </a:r>
            <a:r>
              <a:rPr lang="vi-VN" dirty="0" smtClean="0"/>
              <a:t>razne </a:t>
            </a:r>
            <a:r>
              <a:rPr lang="vi-VN" dirty="0"/>
              <a:t>međusobne položaje. Međutim, postoje samo dva kvalitativno različita međusobna </a:t>
            </a:r>
            <a:r>
              <a:rPr lang="vi-VN" dirty="0" smtClean="0"/>
              <a:t>položaja</a:t>
            </a:r>
            <a:r>
              <a:rPr lang="hr-HR" dirty="0" smtClean="0"/>
              <a:t> dviju </a:t>
            </a:r>
            <a:r>
              <a:rPr lang="hr-HR" dirty="0"/>
              <a:t>ravnina. Pokušaj zamisliti koja su to dva položaja</a:t>
            </a:r>
            <a:r>
              <a:rPr lang="hr-HR" dirty="0" smtClean="0"/>
              <a:t>. 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5" y="908720"/>
            <a:ext cx="3779912" cy="1175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40" y="1844824"/>
            <a:ext cx="3960440" cy="194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6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-19222" y="-1"/>
            <a:ext cx="9144000" cy="1576585"/>
          </a:xfrm>
          <a:prstGeom prst="roundRect">
            <a:avLst/>
          </a:prstGeom>
          <a:solidFill>
            <a:srgbClr val="FE3000"/>
          </a:solidFill>
          <a:ln w="5715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9668" y="274638"/>
            <a:ext cx="7637132" cy="1143000"/>
          </a:xfrm>
        </p:spPr>
        <p:txBody>
          <a:bodyPr/>
          <a:lstStyle/>
          <a:p>
            <a:pPr algn="l"/>
            <a:r>
              <a:rPr lang="hr-HR" dirty="0" smtClean="0"/>
              <a:t>UPAMTI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Moguća su sljedeća dva međusobna položaja dviju različitih </a:t>
            </a:r>
            <a:r>
              <a:rPr lang="vi-VN" dirty="0" smtClean="0">
                <a:solidFill>
                  <a:srgbClr val="FF0000"/>
                </a:solidFill>
              </a:rPr>
              <a:t>ravnina:</a:t>
            </a:r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41904"/>
            <a:ext cx="22860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78" y="4433888"/>
            <a:ext cx="23241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3347864" y="2841904"/>
            <a:ext cx="565225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>
                <a:solidFill>
                  <a:srgbClr val="FF0000"/>
                </a:solidFill>
                <a:latin typeface="+mj-lt"/>
              </a:rPr>
              <a:t>Ravnine nemaju zajedničkih točaka.</a:t>
            </a:r>
          </a:p>
          <a:p>
            <a:r>
              <a:rPr lang="it-IT" sz="2500" dirty="0" err="1">
                <a:solidFill>
                  <a:srgbClr val="FF0000"/>
                </a:solidFill>
                <a:latin typeface="+mj-lt"/>
              </a:rPr>
              <a:t>Tad</a:t>
            </a:r>
            <a:r>
              <a:rPr lang="it-IT" sz="2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it-IT" sz="2500" dirty="0" err="1">
                <a:solidFill>
                  <a:srgbClr val="FF0000"/>
                </a:solidFill>
                <a:latin typeface="+mj-lt"/>
              </a:rPr>
              <a:t>kažemo</a:t>
            </a:r>
            <a:r>
              <a:rPr lang="it-IT" sz="2500" dirty="0">
                <a:solidFill>
                  <a:srgbClr val="FF0000"/>
                </a:solidFill>
                <a:latin typeface="+mj-lt"/>
              </a:rPr>
              <a:t> da su </a:t>
            </a:r>
            <a:r>
              <a:rPr lang="it-IT" sz="2500" dirty="0" err="1">
                <a:solidFill>
                  <a:srgbClr val="FF0000"/>
                </a:solidFill>
                <a:latin typeface="+mj-lt"/>
              </a:rPr>
              <a:t>ravnine</a:t>
            </a:r>
            <a:r>
              <a:rPr lang="it-IT" sz="2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it-IT" sz="2500" b="1" dirty="0" err="1">
                <a:solidFill>
                  <a:srgbClr val="FF0000"/>
                </a:solidFill>
                <a:latin typeface="+mj-lt"/>
              </a:rPr>
              <a:t>usporedne</a:t>
            </a:r>
            <a:endParaRPr lang="it-IT" sz="2500" b="1" dirty="0">
              <a:solidFill>
                <a:srgbClr val="FF0000"/>
              </a:solidFill>
              <a:latin typeface="+mj-lt"/>
            </a:endParaRPr>
          </a:p>
          <a:p>
            <a:r>
              <a:rPr lang="hr-HR" sz="2500" dirty="0">
                <a:solidFill>
                  <a:srgbClr val="FF0000"/>
                </a:solidFill>
                <a:latin typeface="+mj-lt"/>
              </a:rPr>
              <a:t>ili </a:t>
            </a:r>
            <a:r>
              <a:rPr lang="hr-HR" sz="2500" b="1" dirty="0">
                <a:solidFill>
                  <a:srgbClr val="FF0000"/>
                </a:solidFill>
                <a:latin typeface="+mj-lt"/>
              </a:rPr>
              <a:t>paralelne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3347864" y="4827428"/>
            <a:ext cx="565225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dirty="0">
                <a:solidFill>
                  <a:srgbClr val="FF0000"/>
                </a:solidFill>
                <a:latin typeface="+mj-lt"/>
              </a:rPr>
              <a:t>Ravnine se sijeku i skup zajedničkih točaka </a:t>
            </a:r>
            <a:r>
              <a:rPr lang="pl-PL" sz="2500" dirty="0" smtClean="0">
                <a:solidFill>
                  <a:srgbClr val="FF0000"/>
                </a:solidFill>
                <a:latin typeface="+mj-lt"/>
              </a:rPr>
              <a:t>je </a:t>
            </a:r>
            <a:r>
              <a:rPr lang="hr-HR" sz="2500" dirty="0" smtClean="0">
                <a:solidFill>
                  <a:srgbClr val="FF0000"/>
                </a:solidFill>
                <a:latin typeface="+mj-lt"/>
              </a:rPr>
              <a:t>pravac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. Taj pravac zovemo </a:t>
            </a:r>
            <a:r>
              <a:rPr lang="hr-HR" sz="2500" b="1" dirty="0" err="1">
                <a:solidFill>
                  <a:srgbClr val="FF0000"/>
                </a:solidFill>
                <a:latin typeface="+mj-lt"/>
              </a:rPr>
              <a:t>presječnicom</a:t>
            </a:r>
            <a:r>
              <a:rPr lang="hr-HR" sz="2500" b="1" dirty="0">
                <a:solidFill>
                  <a:srgbClr val="FF0000"/>
                </a:solidFill>
                <a:latin typeface="+mj-lt"/>
              </a:rPr>
              <a:t> ravnina</a:t>
            </a:r>
            <a:r>
              <a:rPr lang="hr-HR" sz="2500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grpSp>
        <p:nvGrpSpPr>
          <p:cNvPr id="9" name="Grupa 8"/>
          <p:cNvGrpSpPr/>
          <p:nvPr/>
        </p:nvGrpSpPr>
        <p:grpSpPr>
          <a:xfrm>
            <a:off x="68940" y="297927"/>
            <a:ext cx="980728" cy="980728"/>
            <a:chOff x="7546873" y="5912537"/>
            <a:chExt cx="980728" cy="980728"/>
          </a:xfrm>
        </p:grpSpPr>
        <p:sp>
          <p:nvSpPr>
            <p:cNvPr id="10" name="Elipsa 9"/>
            <p:cNvSpPr/>
            <p:nvPr/>
          </p:nvSpPr>
          <p:spPr>
            <a:xfrm>
              <a:off x="7546873" y="5912537"/>
              <a:ext cx="980728" cy="980728"/>
            </a:xfrm>
            <a:prstGeom prst="ellipse">
              <a:avLst/>
            </a:prstGeom>
            <a:solidFill>
              <a:srgbClr val="5F5F5F">
                <a:alpha val="52000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Kružna strelica 10"/>
            <p:cNvSpPr/>
            <p:nvPr/>
          </p:nvSpPr>
          <p:spPr>
            <a:xfrm rot="8662287" flipH="1">
              <a:off x="7681112" y="6082491"/>
              <a:ext cx="674696" cy="677688"/>
            </a:xfrm>
            <a:prstGeom prst="circularArrow">
              <a:avLst>
                <a:gd name="adj1" fmla="val 0"/>
                <a:gd name="adj2" fmla="val 1142319"/>
                <a:gd name="adj3" fmla="val 20245158"/>
                <a:gd name="adj4" fmla="val 1582297"/>
                <a:gd name="adj5" fmla="val 633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505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1. Nacrtaj kvadar ABCDEFGH. U kojem su međusobnom položaju ravnine: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a) ABC i EFG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b) BCG i EFG</a:t>
            </a:r>
            <a:endParaRPr lang="hr-H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253056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15559"/>
            <a:ext cx="253056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aralelogram 5"/>
          <p:cNvSpPr/>
          <p:nvPr/>
        </p:nvSpPr>
        <p:spPr>
          <a:xfrm>
            <a:off x="364675" y="2758450"/>
            <a:ext cx="3456384" cy="1224136"/>
          </a:xfrm>
          <a:prstGeom prst="parallelogram">
            <a:avLst>
              <a:gd name="adj" fmla="val 97876"/>
            </a:avLst>
          </a:prstGeom>
          <a:solidFill>
            <a:srgbClr val="0070C0">
              <a:alpha val="4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aralelogram 10"/>
          <p:cNvSpPr/>
          <p:nvPr/>
        </p:nvSpPr>
        <p:spPr>
          <a:xfrm>
            <a:off x="364675" y="4543751"/>
            <a:ext cx="3456384" cy="1224136"/>
          </a:xfrm>
          <a:prstGeom prst="parallelogram">
            <a:avLst>
              <a:gd name="adj" fmla="val 97876"/>
            </a:avLst>
          </a:prstGeom>
          <a:solidFill>
            <a:srgbClr val="FF00FF">
              <a:alpha val="4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aralelogram 11"/>
          <p:cNvSpPr/>
          <p:nvPr/>
        </p:nvSpPr>
        <p:spPr>
          <a:xfrm>
            <a:off x="4685155" y="2806080"/>
            <a:ext cx="3631262" cy="1224136"/>
          </a:xfrm>
          <a:prstGeom prst="parallelogram">
            <a:avLst>
              <a:gd name="adj" fmla="val 97876"/>
            </a:avLst>
          </a:prstGeom>
          <a:solidFill>
            <a:srgbClr val="0070C0">
              <a:alpha val="4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aralelogram 12"/>
          <p:cNvSpPr/>
          <p:nvPr/>
        </p:nvSpPr>
        <p:spPr>
          <a:xfrm rot="16200000" flipV="1">
            <a:off x="4803330" y="3382830"/>
            <a:ext cx="4485315" cy="1265283"/>
          </a:xfrm>
          <a:prstGeom prst="parallelogram">
            <a:avLst>
              <a:gd name="adj" fmla="val 99074"/>
            </a:avLst>
          </a:prstGeom>
          <a:solidFill>
            <a:srgbClr val="FF00FF">
              <a:alpha val="4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kstniOkvir 9"/>
          <p:cNvSpPr txBox="1"/>
          <p:nvPr/>
        </p:nvSpPr>
        <p:spPr>
          <a:xfrm>
            <a:off x="364675" y="5781075"/>
            <a:ext cx="338906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latin typeface="+mj-lt"/>
              </a:rPr>
              <a:t>Ravnine su usporedne</a:t>
            </a:r>
            <a:endParaRPr lang="hr-HR" sz="2500" dirty="0">
              <a:latin typeface="+mj-lt"/>
            </a:endParaRPr>
          </a:p>
        </p:txBody>
      </p:sp>
      <p:sp>
        <p:nvSpPr>
          <p:cNvPr id="16" name="TekstniOkvir 15"/>
          <p:cNvSpPr txBox="1"/>
          <p:nvPr/>
        </p:nvSpPr>
        <p:spPr>
          <a:xfrm>
            <a:off x="4627015" y="5611505"/>
            <a:ext cx="17710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latin typeface="+mj-lt"/>
              </a:rPr>
              <a:t>Ravnine se sijeku  po pravcu FG</a:t>
            </a:r>
            <a:endParaRPr lang="hr-HR" sz="2500" dirty="0">
              <a:latin typeface="+mj-lt"/>
            </a:endParaRPr>
          </a:p>
        </p:txBody>
      </p:sp>
      <p:cxnSp>
        <p:nvCxnSpPr>
          <p:cNvPr id="17" name="Ravni poveznik 16"/>
          <p:cNvCxnSpPr/>
          <p:nvPr/>
        </p:nvCxnSpPr>
        <p:spPr>
          <a:xfrm flipV="1">
            <a:off x="5214809" y="2204864"/>
            <a:ext cx="3101608" cy="29250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kcijski gumb: Prilagođeno 2">
            <a:hlinkClick r:id="" action="ppaction://noaction" highlightClick="1"/>
          </p:cNvPr>
          <p:cNvSpPr/>
          <p:nvPr/>
        </p:nvSpPr>
        <p:spPr>
          <a:xfrm>
            <a:off x="2154801" y="6353944"/>
            <a:ext cx="157389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dirty="0" smtClean="0">
                <a:latin typeface="+mj-lt"/>
              </a:rPr>
              <a:t>Rješenje</a:t>
            </a:r>
            <a:endParaRPr lang="hr-HR" sz="2500" dirty="0">
              <a:latin typeface="+mj-lt"/>
            </a:endParaRPr>
          </a:p>
        </p:txBody>
      </p:sp>
      <p:sp>
        <p:nvSpPr>
          <p:cNvPr id="15" name="Akcijski gumb: Prilagođeno 14">
            <a:hlinkClick r:id="" action="ppaction://noaction" highlightClick="1"/>
          </p:cNvPr>
          <p:cNvSpPr/>
          <p:nvPr/>
        </p:nvSpPr>
        <p:spPr>
          <a:xfrm>
            <a:off x="7380312" y="6361378"/>
            <a:ext cx="157389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dirty="0" smtClean="0">
                <a:latin typeface="+mj-lt"/>
              </a:rPr>
              <a:t>Rješenje</a:t>
            </a:r>
            <a:endParaRPr lang="hr-HR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29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0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vi-VN" dirty="0"/>
              <a:t>U kojem se međusobnom položaju nalaze ravnina ploče i ravnina stola u tvojoj učionici?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55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</a:t>
            </a:r>
            <a:r>
              <a:rPr lang="hr-HR" dirty="0"/>
              <a:t>Promatrajući zidove učionice kao modele ravnina, pokaži: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851104" cy="4525963"/>
          </a:xfrm>
        </p:spPr>
        <p:txBody>
          <a:bodyPr/>
          <a:lstStyle/>
          <a:p>
            <a:r>
              <a:rPr lang="hr-HR" dirty="0"/>
              <a:t>a) usporedne ravnine</a:t>
            </a:r>
          </a:p>
          <a:p>
            <a:r>
              <a:rPr lang="fi-FI" dirty="0"/>
              <a:t>b) ravnine koje se </a:t>
            </a:r>
            <a:r>
              <a:rPr lang="fi-FI" dirty="0" smtClean="0"/>
              <a:t>sijeku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441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r-HR" dirty="0" smtClean="0"/>
              <a:t>3. </a:t>
            </a:r>
            <a:r>
              <a:rPr lang="hr-HR" dirty="0"/>
              <a:t>Nacrtaj kvadar </a:t>
            </a:r>
            <a:r>
              <a:rPr lang="hr-HR" i="1" dirty="0"/>
              <a:t>ABCDEFGH </a:t>
            </a:r>
            <a:r>
              <a:rPr lang="hr-HR" dirty="0"/>
              <a:t>i istakni </a:t>
            </a:r>
            <a:r>
              <a:rPr lang="hr-HR" dirty="0" smtClean="0"/>
              <a:t> ravninu </a:t>
            </a:r>
            <a:r>
              <a:rPr lang="hr-HR" dirty="0"/>
              <a:t>koja je usporedna s ravninom: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pl-PL" i="1" dirty="0" smtClean="0"/>
              <a:t>BCD 				b) BCF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endParaRPr lang="pl-PL" i="1" dirty="0"/>
          </a:p>
          <a:p>
            <a:pPr marL="514350" indent="-514350">
              <a:lnSpc>
                <a:spcPct val="150000"/>
              </a:lnSpc>
              <a:buAutoNum type="alphaLcParenR"/>
            </a:pP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i="1" dirty="0" smtClean="0"/>
              <a:t>c) DCH  				d)</a:t>
            </a:r>
            <a:r>
              <a:rPr lang="de-DE" i="1" dirty="0" smtClean="0"/>
              <a:t>ABE</a:t>
            </a:r>
            <a:endParaRPr lang="hr-HR" i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076" y="1569526"/>
            <a:ext cx="2249885" cy="262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271" y="4233131"/>
            <a:ext cx="2249885" cy="262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061" y="1569525"/>
            <a:ext cx="2249885" cy="262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061" y="4161415"/>
            <a:ext cx="2249885" cy="262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52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</a:t>
            </a:r>
            <a:r>
              <a:rPr lang="hr-HR" dirty="0"/>
              <a:t>Nacrtaj kocku </a:t>
            </a:r>
            <a:r>
              <a:rPr lang="hr-HR" i="1" dirty="0"/>
              <a:t>ABCDEFGH </a:t>
            </a:r>
            <a:r>
              <a:rPr lang="hr-HR" dirty="0"/>
              <a:t>i ispiši ravnine koje sijeku ravninu: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i="1" dirty="0" smtClean="0"/>
              <a:t>ABC</a:t>
            </a:r>
            <a:r>
              <a:rPr lang="hr-HR" dirty="0" smtClean="0"/>
              <a:t>		</a:t>
            </a:r>
            <a:r>
              <a:rPr lang="en-US" dirty="0" smtClean="0"/>
              <a:t> </a:t>
            </a:r>
            <a:r>
              <a:rPr lang="hr-HR" dirty="0" smtClean="0"/>
              <a:t>    </a:t>
            </a:r>
            <a:r>
              <a:rPr lang="en-US" dirty="0" smtClean="0"/>
              <a:t>b) </a:t>
            </a:r>
            <a:r>
              <a:rPr lang="en-US" i="1" dirty="0" smtClean="0"/>
              <a:t>BCG</a:t>
            </a:r>
            <a:r>
              <a:rPr lang="hr-HR" dirty="0" smtClean="0"/>
              <a:t>			</a:t>
            </a:r>
            <a:r>
              <a:rPr lang="en-US" dirty="0" smtClean="0"/>
              <a:t>c) </a:t>
            </a:r>
            <a:r>
              <a:rPr lang="en-US" i="1" dirty="0" smtClean="0"/>
              <a:t>D</a:t>
            </a:r>
            <a:r>
              <a:rPr lang="hr-HR" i="1" dirty="0" smtClean="0"/>
              <a:t>CF</a:t>
            </a:r>
          </a:p>
          <a:p>
            <a:endParaRPr lang="hr-HR" i="1" dirty="0"/>
          </a:p>
          <a:p>
            <a:endParaRPr lang="hr-HR" i="1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45225"/>
              </p:ext>
            </p:extLst>
          </p:nvPr>
        </p:nvGraphicFramePr>
        <p:xfrm>
          <a:off x="539552" y="2348880"/>
          <a:ext cx="2592288" cy="257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Bitmap Image" r:id="rId3" imgW="1819529" imgH="1809524" progId="Paint.Picture">
                  <p:embed/>
                </p:oleObj>
              </mc:Choice>
              <mc:Fallback>
                <p:oleObj name="Bitmap Image" r:id="rId3" imgW="1819529" imgH="180952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48880"/>
                        <a:ext cx="2592288" cy="25747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12693"/>
              </p:ext>
            </p:extLst>
          </p:nvPr>
        </p:nvGraphicFramePr>
        <p:xfrm>
          <a:off x="3275806" y="2276872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Bitmap Image" r:id="rId5" imgW="1819529" imgH="1809524" progId="Paint.Picture">
                  <p:embed/>
                </p:oleObj>
              </mc:Choice>
              <mc:Fallback>
                <p:oleObj name="Bitmap Image" r:id="rId5" imgW="1819529" imgH="1809524" progId="Paint.Picture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06" y="2276872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608140"/>
              </p:ext>
            </p:extLst>
          </p:nvPr>
        </p:nvGraphicFramePr>
        <p:xfrm>
          <a:off x="6372200" y="2276872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Bitmap Image" r:id="rId6" imgW="1819529" imgH="1809524" progId="Paint.Picture">
                  <p:embed/>
                </p:oleObj>
              </mc:Choice>
              <mc:Fallback>
                <p:oleObj name="Bitmap Image" r:id="rId6" imgW="1819529" imgH="1809524" progId="Paint.Picture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276872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8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</a:t>
            </a:r>
            <a:r>
              <a:rPr lang="vi-VN" dirty="0"/>
              <a:t>Odredi međusobni položaj </a:t>
            </a:r>
            <a:r>
              <a:rPr lang="vi-VN" dirty="0" smtClean="0"/>
              <a:t>ravnina</a:t>
            </a:r>
            <a:r>
              <a:rPr lang="hr-HR" dirty="0" smtClean="0"/>
              <a:t> kocke ABCDEFGH</a:t>
            </a:r>
            <a:r>
              <a:rPr lang="vi-VN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a) </a:t>
            </a:r>
            <a:r>
              <a:rPr lang="it-IT" i="1" dirty="0"/>
              <a:t>ADE </a:t>
            </a:r>
            <a:r>
              <a:rPr lang="it-IT" dirty="0"/>
              <a:t>i </a:t>
            </a:r>
            <a:r>
              <a:rPr lang="it-IT" i="1" dirty="0" smtClean="0"/>
              <a:t>CGF</a:t>
            </a:r>
            <a:r>
              <a:rPr lang="hr-HR" dirty="0"/>
              <a:t> </a:t>
            </a:r>
            <a:r>
              <a:rPr lang="hr-HR" dirty="0" smtClean="0"/>
              <a:t>	</a:t>
            </a:r>
            <a:r>
              <a:rPr lang="it-IT" dirty="0" smtClean="0"/>
              <a:t> </a:t>
            </a:r>
            <a:r>
              <a:rPr lang="it-IT" dirty="0"/>
              <a:t>b) </a:t>
            </a:r>
            <a:r>
              <a:rPr lang="it-IT" i="1" dirty="0"/>
              <a:t>ACD </a:t>
            </a:r>
            <a:r>
              <a:rPr lang="it-IT" dirty="0"/>
              <a:t>i </a:t>
            </a:r>
            <a:r>
              <a:rPr lang="it-IT" i="1" dirty="0" smtClean="0"/>
              <a:t>DCG</a:t>
            </a:r>
            <a:r>
              <a:rPr lang="hr-HR" dirty="0"/>
              <a:t> </a:t>
            </a:r>
            <a:r>
              <a:rPr lang="hr-HR" dirty="0" smtClean="0"/>
              <a:t>	</a:t>
            </a:r>
            <a:r>
              <a:rPr lang="it-IT" dirty="0" smtClean="0"/>
              <a:t> </a:t>
            </a:r>
            <a:r>
              <a:rPr lang="it-IT" dirty="0"/>
              <a:t>c) </a:t>
            </a:r>
            <a:r>
              <a:rPr lang="it-IT" i="1" dirty="0"/>
              <a:t>BCG </a:t>
            </a:r>
            <a:r>
              <a:rPr lang="it-IT" dirty="0"/>
              <a:t>i </a:t>
            </a:r>
            <a:r>
              <a:rPr lang="it-IT" i="1" dirty="0" smtClean="0"/>
              <a:t>CHE</a:t>
            </a:r>
            <a:endParaRPr lang="hr-HR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45225"/>
              </p:ext>
            </p:extLst>
          </p:nvPr>
        </p:nvGraphicFramePr>
        <p:xfrm>
          <a:off x="539750" y="2349500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Bitmap Image" r:id="rId3" imgW="1819529" imgH="1809524" progId="Paint.Picture">
                  <p:embed/>
                </p:oleObj>
              </mc:Choice>
              <mc:Fallback>
                <p:oleObj name="Bitmap Image" r:id="rId3" imgW="1819529" imgH="1809524" progId="Paint.Picture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49500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637928"/>
              </p:ext>
            </p:extLst>
          </p:nvPr>
        </p:nvGraphicFramePr>
        <p:xfrm>
          <a:off x="3491880" y="2348880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Bitmap Image" r:id="rId5" imgW="1819529" imgH="1809524" progId="Paint.Picture">
                  <p:embed/>
                </p:oleObj>
              </mc:Choice>
              <mc:Fallback>
                <p:oleObj name="Bitmap Image" r:id="rId5" imgW="1819529" imgH="1809524" progId="Paint.Picture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348880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932586"/>
              </p:ext>
            </p:extLst>
          </p:nvPr>
        </p:nvGraphicFramePr>
        <p:xfrm>
          <a:off x="6300192" y="2420888"/>
          <a:ext cx="25923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Bitmap Image" r:id="rId6" imgW="1819529" imgH="1809524" progId="Paint.Picture">
                  <p:embed/>
                </p:oleObj>
              </mc:Choice>
              <mc:Fallback>
                <p:oleObj name="Bitmap Image" r:id="rId6" imgW="1819529" imgH="1809524" progId="Paint.Picture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420888"/>
                        <a:ext cx="2592388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fa_ljubičasta_logo">
  <a:themeElements>
    <a:clrScheme name="alfa_ljubicasta">
      <a:dk1>
        <a:srgbClr val="181818"/>
      </a:dk1>
      <a:lt1>
        <a:srgbClr val="F8F8F8"/>
      </a:lt1>
      <a:dk2>
        <a:srgbClr val="707070"/>
      </a:dk2>
      <a:lt2>
        <a:srgbClr val="F8F8F8"/>
      </a:lt2>
      <a:accent1>
        <a:srgbClr val="7030A0"/>
      </a:accent1>
      <a:accent2>
        <a:srgbClr val="DBBEDC"/>
      </a:accent2>
      <a:accent3>
        <a:srgbClr val="FF0000"/>
      </a:accent3>
      <a:accent4>
        <a:srgbClr val="002060"/>
      </a:accent4>
      <a:accent5>
        <a:srgbClr val="00B0F0"/>
      </a:accent5>
      <a:accent6>
        <a:srgbClr val="666699"/>
      </a:accent6>
      <a:hlink>
        <a:srgbClr val="666699"/>
      </a:hlink>
      <a:folHlink>
        <a:srgbClr val="666699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alfa_ljubičasta_logo</Template>
  <TotalTime>179</TotalTime>
  <Words>421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alfa_ljubičasta_logo</vt:lpstr>
      <vt:lpstr>Bitmap Image</vt:lpstr>
      <vt:lpstr>Međusobni položaj dviju ravnina u prostoru</vt:lpstr>
      <vt:lpstr>Zanimljivosti</vt:lpstr>
      <vt:lpstr>UPAMTI</vt:lpstr>
      <vt:lpstr>Primjer 1. Nacrtaj kvadar ABCDEFGH. U kojem su međusobnom položaju ravnine:</vt:lpstr>
      <vt:lpstr>1. U kojem se međusobnom položaju nalaze ravnina ploče i ravnina stola u tvojoj učionici?</vt:lpstr>
      <vt:lpstr>2. Promatrajući zidove učionice kao modele ravnina, pokaži:</vt:lpstr>
      <vt:lpstr>3. Nacrtaj kvadar ABCDEFGH i istakni  ravninu koja je usporedna s ravninom:</vt:lpstr>
      <vt:lpstr>4. Nacrtaj kocku ABCDEFGH i ispiši ravnine koje sijeku ravninu:</vt:lpstr>
      <vt:lpstr>5. Odredi međusobni položaj ravnina kocke ABCDEFGH:</vt:lpstr>
      <vt:lpstr>5. Odredi međusobni položaj ravnina kocke ABCDEFGH:</vt:lpstr>
      <vt:lpstr>6. Nacrtaj kvadar ABCDEFGH te odredi presječnicu ravnina:</vt:lpstr>
      <vt:lpstr>6. Nacrtaj kvadar ABCDEFGH te odredi presječnicu ravnina:</vt:lpstr>
      <vt:lpstr>7. Pokraj točne izjave zaokruži DA, a pokraj netočne NE.</vt:lpstr>
      <vt:lpstr>TOČNO</vt:lpstr>
      <vt:lpstr>NETOČNO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Međusobni položaj dviju ravnina u prostoru</dc:title>
  <dc:creator>Marija</dc:creator>
  <cp:lastModifiedBy>Zlatko</cp:lastModifiedBy>
  <cp:revision>21</cp:revision>
  <dcterms:created xsi:type="dcterms:W3CDTF">2014-03-20T17:05:35Z</dcterms:created>
  <dcterms:modified xsi:type="dcterms:W3CDTF">2020-03-15T16:43:15Z</dcterms:modified>
</cp:coreProperties>
</file>