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  <a:solidFill>
            <a:srgbClr val="53537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07604" y="508518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-2" y="908720"/>
            <a:ext cx="9143999" cy="3717032"/>
          </a:xfrm>
          <a:prstGeom prst="roundRect">
            <a:avLst>
              <a:gd name="adj" fmla="val 715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368600" y="2191172"/>
            <a:ext cx="8406797" cy="15841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8599" y="2164121"/>
            <a:ext cx="8406797" cy="1594853"/>
          </a:xfrm>
          <a:noFill/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7903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15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0294-3864-4BAD-9E7B-BB53BCE0759F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24DA5-9EFA-4FCC-9B0F-08FD20B47E2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65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1320294-3864-4BAD-9E7B-BB53BCE0759F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F24DA5-9EFA-4FCC-9B0F-08FD20B47E2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7966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jeni pravokutnik 8"/>
          <p:cNvSpPr/>
          <p:nvPr/>
        </p:nvSpPr>
        <p:spPr>
          <a:xfrm>
            <a:off x="0" y="0"/>
            <a:ext cx="9144000" cy="1484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23528" y="1600200"/>
            <a:ext cx="8363272" cy="506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err="1" smtClean="0"/>
              <a:t>edite</a:t>
            </a:r>
            <a:r>
              <a:rPr lang="hr-HR" dirty="0" smtClean="0"/>
              <a:t> stilove teksta matrice</a:t>
            </a:r>
          </a:p>
          <a:p>
            <a:pPr lvl="1"/>
            <a:r>
              <a:rPr lang="hr-HR" dirty="0" smtClean="0"/>
              <a:t>Druga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0294-3864-4BAD-9E7B-BB53BCE0759F}" type="datetimeFigureOut">
              <a:rPr lang="hr-HR" smtClean="0"/>
              <a:t>15.3.2020.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24DA5-9EFA-4FCC-9B0F-08FD20B47E2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None/>
        <a:defRPr sz="29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Primjena sustava linearnih jednadžbi – zadaci iz geometrije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660318" cy="4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Primjer 1. </a:t>
            </a:r>
            <a:r>
              <a:rPr lang="pl-PL" dirty="0"/>
              <a:t>Opseg pravokutnika jest 504 cm.</a:t>
            </a:r>
            <a:br>
              <a:rPr lang="pl-PL" dirty="0"/>
            </a:br>
            <a:r>
              <a:rPr lang="hr-HR" dirty="0"/>
              <a:t>Ako trostruku širinu oduzmemo od duljine, dobivamo 36 cm. Kolika je duljina i širina?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2500" dirty="0" smtClean="0"/>
              <a:t>Duljina: a</a:t>
            </a:r>
          </a:p>
          <a:p>
            <a:r>
              <a:rPr lang="hr-HR" sz="2500" dirty="0" smtClean="0"/>
              <a:t>Širina: b</a:t>
            </a:r>
          </a:p>
          <a:p>
            <a:endParaRPr lang="hr-HR" sz="2500" dirty="0" smtClean="0"/>
          </a:p>
          <a:p>
            <a:endParaRPr lang="hr-HR" sz="2500" dirty="0" smtClean="0"/>
          </a:p>
          <a:p>
            <a:r>
              <a:rPr lang="hr-HR" sz="2500" dirty="0" smtClean="0"/>
              <a:t>2a + 2b = 504</a:t>
            </a:r>
          </a:p>
          <a:p>
            <a:endParaRPr lang="hr-HR" sz="2500" dirty="0" smtClean="0"/>
          </a:p>
          <a:p>
            <a:endParaRPr lang="hr-HR" sz="2500" dirty="0"/>
          </a:p>
          <a:p>
            <a:r>
              <a:rPr lang="hr-HR" sz="2500" dirty="0" smtClean="0"/>
              <a:t>a – 3b =  36</a:t>
            </a:r>
            <a:endParaRPr lang="hr-HR" sz="25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56746" y="1486921"/>
            <a:ext cx="4038600" cy="5257800"/>
          </a:xfrm>
        </p:spPr>
        <p:txBody>
          <a:bodyPr>
            <a:noAutofit/>
          </a:bodyPr>
          <a:lstStyle/>
          <a:p>
            <a:r>
              <a:rPr lang="hr-HR" sz="2500" dirty="0" smtClean="0"/>
              <a:t>2a + 2b =504 /</a:t>
            </a:r>
            <a:r>
              <a:rPr lang="hr-HR" sz="2500" dirty="0" smtClean="0">
                <a:sym typeface="Wingdings" pitchFamily="2" charset="2"/>
              </a:rPr>
              <a:t>:(-</a:t>
            </a:r>
            <a:r>
              <a:rPr lang="hr-HR" sz="2500" dirty="0" smtClean="0"/>
              <a:t>2)</a:t>
            </a:r>
          </a:p>
          <a:p>
            <a:r>
              <a:rPr lang="hr-HR" sz="2500" u="sng" dirty="0" smtClean="0"/>
              <a:t>a – 3b =  36</a:t>
            </a:r>
          </a:p>
          <a:p>
            <a:r>
              <a:rPr lang="hr-HR" sz="2500" dirty="0" smtClean="0"/>
              <a:t>-a </a:t>
            </a:r>
            <a:r>
              <a:rPr lang="hr-HR" sz="2500" dirty="0"/>
              <a:t>-</a:t>
            </a:r>
            <a:r>
              <a:rPr lang="hr-HR" sz="2500" dirty="0" smtClean="0"/>
              <a:t> </a:t>
            </a:r>
            <a:r>
              <a:rPr lang="hr-HR" sz="2500" dirty="0" err="1" smtClean="0"/>
              <a:t>b</a:t>
            </a:r>
            <a:r>
              <a:rPr lang="hr-HR" sz="2500" dirty="0" smtClean="0"/>
              <a:t> = -252 </a:t>
            </a:r>
          </a:p>
          <a:p>
            <a:r>
              <a:rPr lang="hr-HR" sz="2500" u="sng" dirty="0" smtClean="0"/>
              <a:t>a – 3b = 36</a:t>
            </a:r>
          </a:p>
          <a:p>
            <a:r>
              <a:rPr lang="hr-HR" sz="2500" dirty="0" smtClean="0"/>
              <a:t>-4b = - 216 / :(- 4)</a:t>
            </a:r>
          </a:p>
          <a:p>
            <a:r>
              <a:rPr lang="hr-HR" sz="2500" u="sng" dirty="0"/>
              <a:t> </a:t>
            </a:r>
            <a:r>
              <a:rPr lang="hr-HR" sz="2500" u="sng" dirty="0" smtClean="0"/>
              <a:t>   b = 54 cm</a:t>
            </a:r>
          </a:p>
          <a:p>
            <a:r>
              <a:rPr lang="hr-HR" sz="2500" dirty="0" smtClean="0"/>
              <a:t>  </a:t>
            </a:r>
            <a:endParaRPr lang="hr-HR" sz="25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55164" y="2546174"/>
            <a:ext cx="45316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Opseg pravokutnika jest 504 cm.</a:t>
            </a:r>
            <a:endParaRPr lang="hr-HR" sz="2500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55164" y="3857624"/>
            <a:ext cx="45868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500" dirty="0">
                <a:solidFill>
                  <a:srgbClr val="C00000"/>
                </a:solidFill>
                <a:latin typeface="+mj-lt"/>
              </a:rPr>
              <a:t>Ako trostruku širinu oduzmemo od duljine, dobivamo 36 cm.</a:t>
            </a:r>
          </a:p>
        </p:txBody>
      </p:sp>
      <p:sp>
        <p:nvSpPr>
          <p:cNvPr id="17" name="Akcijski gumb: Prilagođeno 16">
            <a:hlinkClick r:id="" action="ppaction://noaction" highlightClick="1"/>
          </p:cNvPr>
          <p:cNvSpPr/>
          <p:nvPr/>
        </p:nvSpPr>
        <p:spPr>
          <a:xfrm>
            <a:off x="7596336" y="6309320"/>
            <a:ext cx="1547664" cy="5486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500" dirty="0" smtClean="0">
                <a:latin typeface="+mj-lt"/>
              </a:rPr>
              <a:t>Rješenje</a:t>
            </a:r>
            <a:endParaRPr lang="hr-HR" sz="2500" dirty="0">
              <a:latin typeface="+mj-lt"/>
            </a:endParaRPr>
          </a:p>
        </p:txBody>
      </p:sp>
      <p:sp>
        <p:nvSpPr>
          <p:cNvPr id="18" name="Desna vitičasta zagrada 17"/>
          <p:cNvSpPr/>
          <p:nvPr/>
        </p:nvSpPr>
        <p:spPr>
          <a:xfrm>
            <a:off x="6550754" y="2367306"/>
            <a:ext cx="347535" cy="90846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TekstniOkvir 18"/>
          <p:cNvSpPr txBox="1"/>
          <p:nvPr/>
        </p:nvSpPr>
        <p:spPr>
          <a:xfrm>
            <a:off x="7058592" y="2583012"/>
            <a:ext cx="3722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solidFill>
                  <a:srgbClr val="FF0000"/>
                </a:solidFill>
                <a:latin typeface="+mj-lt"/>
              </a:rPr>
              <a:t>+</a:t>
            </a:r>
            <a:endParaRPr lang="hr-HR" sz="25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1" name="Ravni poveznik 20"/>
          <p:cNvCxnSpPr/>
          <p:nvPr/>
        </p:nvCxnSpPr>
        <p:spPr>
          <a:xfrm flipV="1">
            <a:off x="4661006" y="2546174"/>
            <a:ext cx="288032" cy="4096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flipV="1">
            <a:off x="4586845" y="2977061"/>
            <a:ext cx="288032" cy="4096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niOkvir 22"/>
          <p:cNvSpPr txBox="1"/>
          <p:nvPr/>
        </p:nvSpPr>
        <p:spPr>
          <a:xfrm>
            <a:off x="4730861" y="4288511"/>
            <a:ext cx="225574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latin typeface="+mj-lt"/>
              </a:rPr>
              <a:t>a – 3b = 36</a:t>
            </a:r>
          </a:p>
          <a:p>
            <a:r>
              <a:rPr lang="hr-HR" sz="2500" dirty="0">
                <a:latin typeface="+mj-lt"/>
              </a:rPr>
              <a:t>a</a:t>
            </a:r>
            <a:r>
              <a:rPr lang="hr-HR" sz="2500" dirty="0" smtClean="0">
                <a:latin typeface="+mj-lt"/>
              </a:rPr>
              <a:t> -  3∙ 54 = 36</a:t>
            </a:r>
          </a:p>
          <a:p>
            <a:r>
              <a:rPr lang="hr-HR" sz="2500" dirty="0" smtClean="0">
                <a:latin typeface="+mj-lt"/>
              </a:rPr>
              <a:t>   a - 162 = 36</a:t>
            </a:r>
          </a:p>
          <a:p>
            <a:r>
              <a:rPr lang="hr-HR" sz="2500" dirty="0" smtClean="0">
                <a:latin typeface="+mj-lt"/>
              </a:rPr>
              <a:t>   a = 36 + 162</a:t>
            </a:r>
          </a:p>
          <a:p>
            <a:r>
              <a:rPr lang="hr-HR" sz="2500" dirty="0">
                <a:latin typeface="+mj-lt"/>
              </a:rPr>
              <a:t> </a:t>
            </a:r>
            <a:r>
              <a:rPr lang="hr-HR" sz="2500" dirty="0" smtClean="0">
                <a:latin typeface="+mj-lt"/>
              </a:rPr>
              <a:t>  a = 198 cm</a:t>
            </a:r>
            <a:endParaRPr lang="hr-HR" sz="2500" dirty="0">
              <a:latin typeface="+mj-lt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157496" y="6309320"/>
            <a:ext cx="631454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latin typeface="+mj-lt"/>
              </a:rPr>
              <a:t>Odgovor: Širina je 54 cm, a duljina 198 cm.</a:t>
            </a:r>
            <a:endParaRPr lang="hr-HR" sz="2500" dirty="0">
              <a:latin typeface="+mj-lt"/>
            </a:endParaRPr>
          </a:p>
        </p:txBody>
      </p:sp>
      <p:sp>
        <p:nvSpPr>
          <p:cNvPr id="25" name="TekstniOkvir 24"/>
          <p:cNvSpPr txBox="1"/>
          <p:nvPr/>
        </p:nvSpPr>
        <p:spPr>
          <a:xfrm>
            <a:off x="1882689" y="1592066"/>
            <a:ext cx="142378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latin typeface="+mj-lt"/>
              </a:rPr>
              <a:t>=198 cm</a:t>
            </a:r>
            <a:endParaRPr lang="hr-HR" sz="2500" dirty="0">
              <a:latin typeface="+mj-lt"/>
            </a:endParaRPr>
          </a:p>
        </p:txBody>
      </p:sp>
      <p:sp>
        <p:nvSpPr>
          <p:cNvPr id="26" name="TekstniOkvir 25"/>
          <p:cNvSpPr txBox="1"/>
          <p:nvPr/>
        </p:nvSpPr>
        <p:spPr>
          <a:xfrm>
            <a:off x="1744656" y="2069120"/>
            <a:ext cx="124585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500" dirty="0" smtClean="0">
                <a:latin typeface="+mj-lt"/>
              </a:rPr>
              <a:t>=54 cm</a:t>
            </a:r>
            <a:endParaRPr lang="hr-HR" sz="2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133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/>
      <p:bldP spid="7" grpId="0"/>
      <p:bldP spid="18" grpId="0" animBg="1"/>
      <p:bldP spid="19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900" dirty="0" smtClean="0"/>
              <a:t>1. Opseg jednakokračnog trokuta iznosi 132 cm, a duljina kraka se prema duljini osnovice odnosi kao 4:3. Izračunaj duljine stranica tog trokuta.</a:t>
            </a:r>
            <a:endParaRPr lang="hr-HR" sz="2900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39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900" dirty="0" smtClean="0"/>
              <a:t>2. Veličina kuta nasuprot osnovici za 15° je manja od veličine kuta uz osnovicu jednakokračnog trokuta. Kolike su veličine kutova tog trokuta?</a:t>
            </a:r>
            <a:endParaRPr lang="hr-HR" sz="2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79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900" dirty="0" smtClean="0"/>
              <a:t>3. Opseg pravokutnika iznosi 28 cm,a razlika duljina susjednih stranica jest 2 cm. Izračunaj površinu pravokutnika.</a:t>
            </a:r>
            <a:endParaRPr lang="hr-HR" sz="2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324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 Duljine stranica pravokutnika odnose se kao 5:3, a opseg mu je 32 cm. Izračunaj površinu pravokutnika.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44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900" dirty="0" smtClean="0"/>
              <a:t>5. Dva su kuta </a:t>
            </a:r>
            <a:r>
              <a:rPr lang="hr-HR" sz="2900" dirty="0" err="1" smtClean="0"/>
              <a:t>sukuti</a:t>
            </a:r>
            <a:r>
              <a:rPr lang="hr-HR" sz="2900" dirty="0" smtClean="0"/>
              <a:t> (susjedni kutovi). Ako je veličina prvog za 32°veća od veličine drugoga kuta, kolike si veličine tih kutova?</a:t>
            </a:r>
            <a:endParaRPr lang="hr-HR" sz="2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06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60848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hr-HR" sz="2900" dirty="0"/>
              <a:t>6</a:t>
            </a:r>
            <a:r>
              <a:rPr lang="hr-HR" sz="2900" dirty="0" smtClean="0"/>
              <a:t>. Površina trapeza visine duljine 0.6 dm iznosi 60 cm</a:t>
            </a:r>
            <a:r>
              <a:rPr lang="hr-HR" sz="2900" baseline="30000" dirty="0" smtClean="0"/>
              <a:t>2</a:t>
            </a:r>
            <a:r>
              <a:rPr lang="hr-HR" sz="2900" dirty="0" smtClean="0"/>
              <a:t>. Jedna je osnovica za 4 cm dulja od druge osnovice trapeza. Kolike su duljine osnovica toga trapeza?</a:t>
            </a:r>
            <a:endParaRPr lang="hr-HR" sz="2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2276872"/>
            <a:ext cx="8363272" cy="4392488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82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900" dirty="0" smtClean="0"/>
              <a:t>7. </a:t>
            </a:r>
            <a:r>
              <a:rPr lang="hr-HR" sz="2900" dirty="0"/>
              <a:t>Omjer dvaju brojeva jest 7 : 3, a njihov je zbroj 50. Koji su to brojevi?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60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fa_plava_2014">
  <a:themeElements>
    <a:clrScheme name="alfa_plava">
      <a:dk1>
        <a:srgbClr val="53537D"/>
      </a:dk1>
      <a:lt1>
        <a:srgbClr val="F8F8F8"/>
      </a:lt1>
      <a:dk2>
        <a:srgbClr val="53537D"/>
      </a:dk2>
      <a:lt2>
        <a:srgbClr val="F8F8F8"/>
      </a:lt2>
      <a:accent1>
        <a:srgbClr val="53537D"/>
      </a:accent1>
      <a:accent2>
        <a:srgbClr val="B9B9D1"/>
      </a:accent2>
      <a:accent3>
        <a:srgbClr val="FF0000"/>
      </a:accent3>
      <a:accent4>
        <a:srgbClr val="002060"/>
      </a:accent4>
      <a:accent5>
        <a:srgbClr val="00B0F0"/>
      </a:accent5>
      <a:accent6>
        <a:srgbClr val="666699"/>
      </a:accent6>
      <a:hlink>
        <a:srgbClr val="666699"/>
      </a:hlink>
      <a:folHlink>
        <a:srgbClr val="666699"/>
      </a:folHlink>
    </a:clrScheme>
    <a:fontScheme name="Office klasičn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alfa_plava_2014</Template>
  <TotalTime>98</TotalTime>
  <Words>310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alfa_plava_2014</vt:lpstr>
      <vt:lpstr>Primjena sustava linearnih jednadžbi – zadaci iz geometrije</vt:lpstr>
      <vt:lpstr>Primjer 1. Opseg pravokutnika jest 504 cm. Ako trostruku širinu oduzmemo od duljine, dobivamo 36 cm. Kolika je duljina i širina?</vt:lpstr>
      <vt:lpstr>1. Opseg jednakokračnog trokuta iznosi 132 cm, a duljina kraka se prema duljini osnovice odnosi kao 4:3. Izračunaj duljine stranica tog trokuta.</vt:lpstr>
      <vt:lpstr>2. Veličina kuta nasuprot osnovici za 15° je manja od veličine kuta uz osnovicu jednakokračnog trokuta. Kolike su veličine kutova tog trokuta?</vt:lpstr>
      <vt:lpstr>3. Opseg pravokutnika iznosi 28 cm,a razlika duljina susjednih stranica jest 2 cm. Izračunaj površinu pravokutnika.</vt:lpstr>
      <vt:lpstr>4. Duljine stranica pravokutnika odnose se kao 5:3, a opseg mu je 32 cm. Izračunaj površinu pravokutnika.</vt:lpstr>
      <vt:lpstr>5. Dva su kuta sukuti (susjedni kutovi). Ako je veličina prvog za 32°veća od veličine drugoga kuta, kolike si veličine tih kutova?</vt:lpstr>
      <vt:lpstr>6. Površina trapeza visine duljine 0.6 dm iznosi 60 cm2. Jedna je osnovica za 4 cm dulja od druge osnovice trapeza. Kolike su duljine osnovica toga trapeza?</vt:lpstr>
      <vt:lpstr>7. Omjer dvaju brojeva jest 7 : 3, a njihov je zbroj 50. Koji su to brojevi?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sustava linearnih jednadžbi</dc:title>
  <dc:creator>Marija</dc:creator>
  <cp:lastModifiedBy>Zlatko</cp:lastModifiedBy>
  <cp:revision>23</cp:revision>
  <dcterms:created xsi:type="dcterms:W3CDTF">2014-04-28T06:07:46Z</dcterms:created>
  <dcterms:modified xsi:type="dcterms:W3CDTF">2020-03-15T17:07:09Z</dcterms:modified>
</cp:coreProperties>
</file>