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5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663294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39170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grpSp>
        <p:nvGrpSpPr>
          <p:cNvPr id="2" name="Grupa 8"/>
          <p:cNvGrpSpPr/>
          <p:nvPr/>
        </p:nvGrpSpPr>
        <p:grpSpPr>
          <a:xfrm>
            <a:off x="611560" y="476672"/>
            <a:ext cx="6097751" cy="2412088"/>
            <a:chOff x="611560" y="476672"/>
            <a:chExt cx="6097751" cy="2412088"/>
          </a:xfrm>
        </p:grpSpPr>
        <p:pic>
          <p:nvPicPr>
            <p:cNvPr id="10" name="Picture 4" descr="D:\Alfa udžbenici\razmislite.jpg"/>
            <p:cNvPicPr>
              <a:picLocks noChangeAspect="1" noChangeArrowheads="1"/>
            </p:cNvPicPr>
            <p:nvPr/>
          </p:nvPicPr>
          <p:blipFill>
            <a:blip r:embed="rId3" cstate="print"/>
            <a:srcRect l="17718" t="33306" r="23220" b="27142"/>
            <a:stretch>
              <a:fillRect/>
            </a:stretch>
          </p:blipFill>
          <p:spPr bwMode="auto">
            <a:xfrm>
              <a:off x="5004048" y="1268760"/>
              <a:ext cx="1705263" cy="1620000"/>
            </a:xfrm>
            <a:prstGeom prst="rect">
              <a:avLst/>
            </a:prstGeom>
            <a:noFill/>
          </p:spPr>
        </p:pic>
        <p:sp>
          <p:nvSpPr>
            <p:cNvPr id="11" name="Elipsasti oblačić 10"/>
            <p:cNvSpPr/>
            <p:nvPr/>
          </p:nvSpPr>
          <p:spPr>
            <a:xfrm>
              <a:off x="611560" y="476672"/>
              <a:ext cx="4032448" cy="1296144"/>
            </a:xfrm>
            <a:prstGeom prst="wedgeEllipseCallout">
              <a:avLst>
                <a:gd name="adj1" fmla="val 67355"/>
                <a:gd name="adj2" fmla="val 3357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4600" spc="-100" dirty="0" smtClean="0">
                  <a:solidFill>
                    <a:srgbClr val="1F497D"/>
                  </a:solidFill>
                  <a:latin typeface="Cambria"/>
                  <a:ea typeface="+mj-ea"/>
                  <a:cs typeface="+mj-cs"/>
                </a:rPr>
                <a:t>Razmislite!</a:t>
              </a:r>
              <a:endParaRPr lang="hr-HR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2.8. Funkcije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2. EXCEL – Proračunske tablice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Funkcija IF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Logička funkcija koja provjerava je li postavljeni uvjet ispunjen i ispisuje jednu vrijednost ako jeste a drugu ako nije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6B5A-1502-464D-B1F8-C54C20C77944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1" t="17692" r="58266" b="61731"/>
          <a:stretch/>
        </p:blipFill>
        <p:spPr bwMode="auto">
          <a:xfrm>
            <a:off x="1691680" y="2852936"/>
            <a:ext cx="59961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3690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Još neke funkcije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TODAY () - Funkcija koja nema argumenata i ispisuje današnji datum</a:t>
            </a:r>
          </a:p>
          <a:p>
            <a:r>
              <a:rPr lang="hr-HR" smtClean="0"/>
              <a:t>ROUND - Zaokružuje broj na zadani broj decimalnih mjesta</a:t>
            </a:r>
          </a:p>
          <a:p>
            <a:r>
              <a:rPr lang="hr-HR" smtClean="0"/>
              <a:t>COUNT - Broji ćelije u rasponu koje sadrži brojeve</a:t>
            </a:r>
          </a:p>
          <a:p>
            <a:r>
              <a:rPr lang="hr-HR" smtClean="0"/>
              <a:t>COUNTIF - Broji ćelije unutar raspona koje zadovoljavaju zadani kriterij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6B88-8732-4111-85DC-DBBB1E016300}" type="datetime1">
              <a:rPr lang="hr-HR" smtClean="0"/>
              <a:pPr/>
              <a:t>12.11.2013.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4736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5184576"/>
          </a:xfrm>
        </p:spPr>
        <p:txBody>
          <a:bodyPr>
            <a:normAutofit/>
          </a:bodyPr>
          <a:lstStyle/>
          <a:p>
            <a:r>
              <a:rPr lang="hr-HR" sz="2800" dirty="0"/>
              <a:t>Funkcije su unaprijed definirane formule koje izvode izračune pomoću određenih vrijednosti koje se zovu argumenti.</a:t>
            </a:r>
          </a:p>
          <a:p>
            <a:r>
              <a:rPr lang="hr-HR" sz="2800" dirty="0"/>
              <a:t>Svaka funkcija sastoji  se od naziva i argumenata funkcije.</a:t>
            </a:r>
          </a:p>
          <a:p>
            <a:r>
              <a:rPr lang="hr-HR" sz="2800" dirty="0"/>
              <a:t>Excel sadrži više od tristo funkcija koje su razvrstane u kategorije.</a:t>
            </a:r>
          </a:p>
          <a:p>
            <a:r>
              <a:rPr lang="hr-HR" sz="2800" dirty="0"/>
              <a:t>Neke od najčešće korištenih funkcija se: SUM, MAX, MIN, AVERAGE, ROUND, COUNT, COUNTIF, TODAY(),  IF</a:t>
            </a:r>
          </a:p>
          <a:p>
            <a:pPr marL="114300" indent="0">
              <a:buNone/>
            </a:pPr>
            <a:endParaRPr lang="hr-HR" sz="2800" dirty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12.11.2013.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203848" y="692696"/>
            <a:ext cx="2110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Funkcije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Slika 5" descr="ALFIC sjedi na grani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517232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Što su funkcije?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Od čega se sastoji svaka funkcija?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Kojim znakom se razdvajaju argumenti funkcija?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Što može biti argument funkcije?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Čemu služi funkcija COUNT?</a:t>
            </a:r>
          </a:p>
          <a:p>
            <a:pPr marL="628650" lvl="0" indent="-514350">
              <a:buFont typeface="+mj-lt"/>
              <a:buAutoNum type="arabicPeriod"/>
            </a:pPr>
            <a:r>
              <a:rPr lang="hr-HR" sz="2800" dirty="0"/>
              <a:t>Kako se zove funkcija za izračun prosjeka (aritmetičke sredine)?</a:t>
            </a:r>
          </a:p>
          <a:p>
            <a:pPr marL="114300" lvl="0" indent="0">
              <a:buNone/>
            </a:pP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D654-95FA-4641-97A4-7E4C5F867318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6" name="Picture 2" descr="D:\Alfa udžbenici\Ponovimo robotic.jpg"/>
          <p:cNvPicPr>
            <a:picLocks noChangeAspect="1" noChangeArrowheads="1"/>
          </p:cNvPicPr>
          <p:nvPr/>
        </p:nvPicPr>
        <p:blipFill>
          <a:blip r:embed="rId2" cstate="print"/>
          <a:srcRect l="19740" t="24003" r="23861" b="19991"/>
          <a:stretch>
            <a:fillRect/>
          </a:stretch>
        </p:blipFill>
        <p:spPr bwMode="auto">
          <a:xfrm>
            <a:off x="2843808" y="0"/>
            <a:ext cx="2880320" cy="2016224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 rot="178294">
            <a:off x="4572000" y="5040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Ponovimo!</a:t>
            </a:r>
            <a:endParaRPr lang="hr-HR" sz="1200" b="1" dirty="0"/>
          </a:p>
        </p:txBody>
      </p:sp>
      <p:pic>
        <p:nvPicPr>
          <p:cNvPr id="8" name="Slika 7" descr="ALFIC sjedi na grani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373216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8353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Funkcije su unaprijed definirane formule koje izvode izračune pomoću određenih vrijednosti, koje se zovu argumenti</a:t>
            </a:r>
          </a:p>
          <a:p>
            <a:pPr>
              <a:buNone/>
            </a:pPr>
            <a:endParaRPr lang="hr-HR" smtClean="0"/>
          </a:p>
          <a:p>
            <a:r>
              <a:rPr lang="hr-HR" dirty="0" smtClean="0"/>
              <a:t>Oblik funkcije:</a:t>
            </a:r>
          </a:p>
          <a:p>
            <a:endParaRPr lang="hr-HR" dirty="0" smtClean="0"/>
          </a:p>
          <a:p>
            <a:r>
              <a:rPr lang="hr-HR" dirty="0" smtClean="0"/>
              <a:t>=NAZIV FUNKCIJE (argument1;argument2;…)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4B41-692D-459C-98FA-61265EB5BA44}" type="datetime1">
              <a:rPr lang="hr-HR" smtClean="0"/>
              <a:pPr/>
              <a:t>12.11.2013.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69802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Naziv funkcije određuje što je potrebno izračunati</a:t>
            </a:r>
          </a:p>
          <a:p>
            <a:r>
              <a:rPr lang="hr-HR" smtClean="0"/>
              <a:t>Argumenti predstavljaju podatke nad kojima se izračun vrši. </a:t>
            </a:r>
          </a:p>
          <a:p>
            <a:r>
              <a:rPr lang="hr-HR" smtClean="0"/>
              <a:t>Argumenti funkcije su međusobno odvojeni znakom razdvajanja, a to su najčešće točka sa zarezom (;) ili zarez (,).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BBF0-D68B-440B-8242-2E56A30783AA}" type="datetime1">
              <a:rPr lang="hr-HR" smtClean="0"/>
              <a:pPr/>
              <a:t>12.11.2013.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17732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funkcija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Označimo ćeliju u kojoj želimo ispisati rezultat funkcije,</a:t>
            </a:r>
          </a:p>
          <a:p>
            <a:pPr lvl="0"/>
            <a:r>
              <a:rPr lang="hr-HR" dirty="0"/>
              <a:t>Aktiviramo alat za funkcije,</a:t>
            </a:r>
          </a:p>
          <a:p>
            <a:pPr lvl="0"/>
            <a:r>
              <a:rPr lang="hr-HR" dirty="0"/>
              <a:t>Odaberemo funkciju,</a:t>
            </a:r>
          </a:p>
          <a:p>
            <a:pPr lvl="0"/>
            <a:r>
              <a:rPr lang="hr-HR" dirty="0"/>
              <a:t>Odaberemo argumente,</a:t>
            </a:r>
          </a:p>
          <a:p>
            <a:pPr lvl="0"/>
            <a:r>
              <a:rPr lang="hr-HR" dirty="0"/>
              <a:t>Potvrdimo unos pomoću gumba </a:t>
            </a:r>
            <a:r>
              <a:rPr lang="hr-HR" b="1" dirty="0"/>
              <a:t>U redu </a:t>
            </a:r>
            <a:r>
              <a:rPr lang="hr-HR" i="1" dirty="0"/>
              <a:t>(OK).</a:t>
            </a:r>
            <a:endParaRPr lang="hr-HR" dirty="0"/>
          </a:p>
          <a:p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B277-94AB-4CB3-9D2D-9F4D9D38177F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3925850" cy="2276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549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funkcije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Excel sadrži više od tristo različitih </a:t>
            </a:r>
            <a:r>
              <a:rPr lang="hr-HR" dirty="0" smtClean="0"/>
              <a:t>funkcija</a:t>
            </a:r>
          </a:p>
          <a:p>
            <a:r>
              <a:rPr lang="hr-HR" dirty="0"/>
              <a:t>R</a:t>
            </a:r>
            <a:r>
              <a:rPr lang="hr-HR" dirty="0" smtClean="0"/>
              <a:t>adi </a:t>
            </a:r>
            <a:r>
              <a:rPr lang="hr-HR" dirty="0"/>
              <a:t>bržeg pronalaženja razvrstane </a:t>
            </a:r>
            <a:r>
              <a:rPr lang="hr-HR" dirty="0" smtClean="0"/>
              <a:t>su u </a:t>
            </a:r>
            <a:r>
              <a:rPr lang="hr-HR" dirty="0"/>
              <a:t>kategorije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3BCA-1BCB-4AF6-BDFF-DE76BC6FD011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4752528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07810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funkcije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Funkciju je moguće izabrati </a:t>
            </a:r>
            <a:r>
              <a:rPr lang="hr-HR" dirty="0"/>
              <a:t>i na kartici </a:t>
            </a:r>
            <a:r>
              <a:rPr lang="hr-HR" b="1" dirty="0"/>
              <a:t>Formule </a:t>
            </a:r>
            <a:r>
              <a:rPr lang="hr-HR" dirty="0" smtClean="0"/>
              <a:t>u </a:t>
            </a:r>
            <a:r>
              <a:rPr lang="hr-HR" dirty="0"/>
              <a:t>grupi </a:t>
            </a:r>
            <a:r>
              <a:rPr lang="hr-HR" b="1" dirty="0"/>
              <a:t>Biblioteka Funkcija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B20B-AF58-486E-B65C-F7D15C333F36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7992968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243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Funkcija SUM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Zbraja sve brojeve u rasponu ćelija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E29B-4EA7-4773-AD3F-672BFA4C08C1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66" t="16731" r="72862" b="60769"/>
          <a:stretch/>
        </p:blipFill>
        <p:spPr bwMode="auto">
          <a:xfrm>
            <a:off x="2267744" y="2564904"/>
            <a:ext cx="3481733" cy="30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86135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Funkcija AVERAGE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Izračunava prosjek (aritmetički sredinu) argumenata koji mogu biti brojevi, polja ili reference koje sadrže brojeve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0F09-F639-4BA5-8082-2D66B02E306E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44" t="16744" r="69930" b="62547"/>
          <a:stretch/>
        </p:blipFill>
        <p:spPr bwMode="auto">
          <a:xfrm>
            <a:off x="2699792" y="2852936"/>
            <a:ext cx="3818640" cy="25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512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Funkcije MIN i MAX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MIN - Traži najmanji broj iz skupa zadanih brojeva</a:t>
            </a:r>
          </a:p>
          <a:p>
            <a:r>
              <a:rPr lang="hr-HR" smtClean="0"/>
              <a:t>MAX - Traži najveći broj iz skupa zadanih brojeva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2D14-6C0F-4B2E-A733-E0A8DF0109CD}" type="datetime1">
              <a:rPr lang="hr-HR" smtClean="0"/>
              <a:pPr/>
              <a:t>12.11.2013.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10" t="17308" r="73402" b="63654"/>
          <a:stretch/>
        </p:blipFill>
        <p:spPr bwMode="auto">
          <a:xfrm>
            <a:off x="1187624" y="3140968"/>
            <a:ext cx="263156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3" t="17678" r="72813" b="63479"/>
          <a:stretch/>
        </p:blipFill>
        <p:spPr bwMode="auto">
          <a:xfrm>
            <a:off x="4788024" y="3140968"/>
            <a:ext cx="264697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22419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excel">
  <a:themeElements>
    <a:clrScheme name="Prilagođeno 1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67B12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Alfa_excel</Template>
  <TotalTime>65</TotalTime>
  <Words>363</Words>
  <Application>Microsoft Office PowerPoint</Application>
  <PresentationFormat>Prikaz na zaslonu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Alfa_excel</vt:lpstr>
      <vt:lpstr>2.8. Funkcije  </vt:lpstr>
      <vt:lpstr>Funkcija</vt:lpstr>
      <vt:lpstr>Funkcije</vt:lpstr>
      <vt:lpstr>Umetanje funkcija</vt:lpstr>
      <vt:lpstr>Odabir funkcije</vt:lpstr>
      <vt:lpstr>Odabir funkcije</vt:lpstr>
      <vt:lpstr>Funkcija SUM </vt:lpstr>
      <vt:lpstr>Funkcija AVERAGE</vt:lpstr>
      <vt:lpstr>Funkcije MIN i MAX</vt:lpstr>
      <vt:lpstr>Funkcija IF</vt:lpstr>
      <vt:lpstr>Još neke funkcije</vt:lpstr>
      <vt:lpstr>Sažetak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Vesna Majdandžić</cp:lastModifiedBy>
  <cp:revision>21</cp:revision>
  <dcterms:created xsi:type="dcterms:W3CDTF">2013-04-15T10:22:21Z</dcterms:created>
  <dcterms:modified xsi:type="dcterms:W3CDTF">2013-11-12T19:51:53Z</dcterms:modified>
</cp:coreProperties>
</file>