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366" r:id="rId3"/>
    <p:sldId id="379" r:id="rId4"/>
    <p:sldId id="386" r:id="rId5"/>
    <p:sldId id="387" r:id="rId6"/>
    <p:sldId id="388" r:id="rId7"/>
    <p:sldId id="383" r:id="rId8"/>
    <p:sldId id="390" r:id="rId9"/>
    <p:sldId id="391" r:id="rId10"/>
    <p:sldId id="392" r:id="rId11"/>
    <p:sldId id="393" r:id="rId12"/>
    <p:sldId id="394" r:id="rId13"/>
    <p:sldId id="257" r:id="rId14"/>
    <p:sldId id="389" r:id="rId15"/>
    <p:sldId id="269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9060"/>
    <a:srgbClr val="339966"/>
    <a:srgbClr val="666633"/>
    <a:srgbClr val="0C156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26" autoAdjust="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B8A88-C2D0-48B1-A5AD-9AE24226A66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50939950-2D7E-488F-8507-B8D0EBD09DDA}">
      <dgm:prSet/>
      <dgm:spPr/>
      <dgm:t>
        <a:bodyPr/>
        <a:lstStyle/>
        <a:p>
          <a:pPr rtl="0"/>
          <a:r>
            <a:rPr lang="hr-HR" dirty="0" smtClean="0"/>
            <a:t>Internet je međunarodna računalna mreža koja se sastoji od međusobno povezanih pojedinačnih računala i računalnih mreža. </a:t>
          </a:r>
          <a:endParaRPr lang="hr-HR" dirty="0"/>
        </a:p>
      </dgm:t>
    </dgm:pt>
    <dgm:pt modelId="{76BC4AD7-6E0D-46D5-9724-B0A96D6D7C72}" type="parTrans" cxnId="{F4A584C2-5E20-4DFB-9BBF-754176C68BE5}">
      <dgm:prSet/>
      <dgm:spPr/>
      <dgm:t>
        <a:bodyPr/>
        <a:lstStyle/>
        <a:p>
          <a:endParaRPr lang="hr-HR"/>
        </a:p>
      </dgm:t>
    </dgm:pt>
    <dgm:pt modelId="{D2029502-A890-4A14-87FB-085D276EA0DB}" type="sibTrans" cxnId="{F4A584C2-5E20-4DFB-9BBF-754176C68BE5}">
      <dgm:prSet/>
      <dgm:spPr/>
      <dgm:t>
        <a:bodyPr/>
        <a:lstStyle/>
        <a:p>
          <a:endParaRPr lang="hr-HR"/>
        </a:p>
      </dgm:t>
    </dgm:pt>
    <dgm:pt modelId="{BC11D7EA-65F6-44BF-A70D-C77A1EB94637}">
      <dgm:prSet/>
      <dgm:spPr/>
      <dgm:t>
        <a:bodyPr/>
        <a:lstStyle/>
        <a:p>
          <a:pPr rtl="0"/>
          <a:r>
            <a:rPr lang="hr-HR" dirty="0" smtClean="0"/>
            <a:t>Internet sačinjavaju milijuni računala širom svijeta koji su povezani u jedinstvenu računalnu mrežu.</a:t>
          </a:r>
          <a:endParaRPr lang="hr-HR" dirty="0"/>
        </a:p>
      </dgm:t>
    </dgm:pt>
    <dgm:pt modelId="{B1E2D35C-920C-408C-8DCF-0F0C5D2B7CD7}" type="parTrans" cxnId="{6068D58D-EFC0-41C8-938E-EED0EE28EEAB}">
      <dgm:prSet/>
      <dgm:spPr/>
      <dgm:t>
        <a:bodyPr/>
        <a:lstStyle/>
        <a:p>
          <a:endParaRPr lang="hr-HR"/>
        </a:p>
      </dgm:t>
    </dgm:pt>
    <dgm:pt modelId="{74991222-A918-4AC1-ACBE-3DCA721479D6}" type="sibTrans" cxnId="{6068D58D-EFC0-41C8-938E-EED0EE28EEAB}">
      <dgm:prSet/>
      <dgm:spPr/>
      <dgm:t>
        <a:bodyPr/>
        <a:lstStyle/>
        <a:p>
          <a:endParaRPr lang="hr-HR"/>
        </a:p>
      </dgm:t>
    </dgm:pt>
    <dgm:pt modelId="{656C7271-9994-41A7-98D7-A50FC35050E7}">
      <dgm:prSet/>
      <dgm:spPr/>
      <dgm:t>
        <a:bodyPr/>
        <a:lstStyle/>
        <a:p>
          <a:pPr rtl="0"/>
          <a:r>
            <a:rPr lang="hr-HR" dirty="0" smtClean="0"/>
            <a:t>Internet nazivamo </a:t>
          </a:r>
          <a:r>
            <a:rPr lang="hr-HR" b="1" dirty="0" smtClean="0"/>
            <a:t>globalnom mrežom</a:t>
          </a:r>
          <a:r>
            <a:rPr lang="hr-HR" dirty="0" smtClean="0"/>
            <a:t>, </a:t>
          </a:r>
          <a:r>
            <a:rPr lang="hr-HR" b="1" dirty="0" smtClean="0"/>
            <a:t>svjetskom mrežom</a:t>
          </a:r>
          <a:r>
            <a:rPr lang="hr-HR" dirty="0" smtClean="0"/>
            <a:t> </a:t>
          </a:r>
          <a:r>
            <a:rPr lang="hr-HR" b="1" dirty="0" smtClean="0"/>
            <a:t>ili mrežom svih mreža</a:t>
          </a:r>
          <a:r>
            <a:rPr lang="hr-HR" dirty="0" smtClean="0"/>
            <a:t>. </a:t>
          </a:r>
          <a:endParaRPr lang="hr-HR" dirty="0"/>
        </a:p>
      </dgm:t>
    </dgm:pt>
    <dgm:pt modelId="{592957B7-4449-4697-A130-63719DE5BAA7}" type="parTrans" cxnId="{2CD554D5-9EC2-4A72-BA7E-86AA958FA87C}">
      <dgm:prSet/>
      <dgm:spPr/>
      <dgm:t>
        <a:bodyPr/>
        <a:lstStyle/>
        <a:p>
          <a:endParaRPr lang="hr-HR"/>
        </a:p>
      </dgm:t>
    </dgm:pt>
    <dgm:pt modelId="{B0D55D92-F427-48DE-8AAC-FEFF7598DFCD}" type="sibTrans" cxnId="{2CD554D5-9EC2-4A72-BA7E-86AA958FA87C}">
      <dgm:prSet/>
      <dgm:spPr/>
      <dgm:t>
        <a:bodyPr/>
        <a:lstStyle/>
        <a:p>
          <a:endParaRPr lang="hr-HR"/>
        </a:p>
      </dgm:t>
    </dgm:pt>
    <dgm:pt modelId="{AFB745BB-A4A5-4C03-ABAE-5D3BBE71DBC0}">
      <dgm:prSet/>
      <dgm:spPr/>
      <dgm:t>
        <a:bodyPr/>
        <a:lstStyle/>
        <a:p>
          <a:pPr rtl="0"/>
          <a:r>
            <a:rPr lang="hr-HR" dirty="0" smtClean="0"/>
            <a:t>Spajanjem  računala na </a:t>
          </a:r>
          <a:r>
            <a:rPr lang="hr-HR" dirty="0" smtClean="0"/>
            <a:t>internet </a:t>
          </a:r>
          <a:r>
            <a:rPr lang="hr-HR" dirty="0" smtClean="0"/>
            <a:t>i naše računalo postaje dio </a:t>
          </a:r>
          <a:r>
            <a:rPr lang="hr-HR" dirty="0" smtClean="0"/>
            <a:t>interneta</a:t>
          </a:r>
          <a:endParaRPr lang="hr-HR" dirty="0"/>
        </a:p>
      </dgm:t>
    </dgm:pt>
    <dgm:pt modelId="{0AA34E44-A716-462D-9E27-D6B0C3319DC5}" type="parTrans" cxnId="{05E20053-8536-4434-8242-9EF0D2E54459}">
      <dgm:prSet/>
      <dgm:spPr/>
      <dgm:t>
        <a:bodyPr/>
        <a:lstStyle/>
        <a:p>
          <a:endParaRPr lang="hr-HR"/>
        </a:p>
      </dgm:t>
    </dgm:pt>
    <dgm:pt modelId="{47BB8315-A6E6-4048-A03D-501824AEB6C4}" type="sibTrans" cxnId="{05E20053-8536-4434-8242-9EF0D2E54459}">
      <dgm:prSet/>
      <dgm:spPr/>
      <dgm:t>
        <a:bodyPr/>
        <a:lstStyle/>
        <a:p>
          <a:endParaRPr lang="hr-HR"/>
        </a:p>
      </dgm:t>
    </dgm:pt>
    <dgm:pt modelId="{E7CC8667-C81E-4BD2-AF36-02C4B54BDE90}" type="pres">
      <dgm:prSet presAssocID="{146B8A88-C2D0-48B1-A5AD-9AE24226A6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02E1B2DD-8CFF-403C-B8E4-2EAD45BD02A8}" type="pres">
      <dgm:prSet presAssocID="{50939950-2D7E-488F-8507-B8D0EBD09DD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02E2AC0-4AB9-43AA-96AD-13484E522FAD}" type="pres">
      <dgm:prSet presAssocID="{D2029502-A890-4A14-87FB-085D276EA0DB}" presName="spacer" presStyleCnt="0"/>
      <dgm:spPr/>
    </dgm:pt>
    <dgm:pt modelId="{C1FEED9B-151B-4AB7-981C-5E6308EC27E4}" type="pres">
      <dgm:prSet presAssocID="{BC11D7EA-65F6-44BF-A70D-C77A1EB9463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0BDAB1C-E5D8-43CD-9880-7D9A7AE3A768}" type="pres">
      <dgm:prSet presAssocID="{74991222-A918-4AC1-ACBE-3DCA721479D6}" presName="spacer" presStyleCnt="0"/>
      <dgm:spPr/>
    </dgm:pt>
    <dgm:pt modelId="{5746A7DA-F477-4049-A04B-F9BE144C4C00}" type="pres">
      <dgm:prSet presAssocID="{656C7271-9994-41A7-98D7-A50FC35050E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81395E1-6300-41BC-A615-F205C46CEF43}" type="pres">
      <dgm:prSet presAssocID="{B0D55D92-F427-48DE-8AAC-FEFF7598DFCD}" presName="spacer" presStyleCnt="0"/>
      <dgm:spPr/>
    </dgm:pt>
    <dgm:pt modelId="{9E330BB8-1AD7-4B8D-84EC-81A6ABFDE8C0}" type="pres">
      <dgm:prSet presAssocID="{AFB745BB-A4A5-4C03-ABAE-5D3BBE71DBC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B1C3BD5-B5D0-4A77-AD99-F96C2A8E01B8}" type="presOf" srcId="{656C7271-9994-41A7-98D7-A50FC35050E7}" destId="{5746A7DA-F477-4049-A04B-F9BE144C4C00}" srcOrd="0" destOrd="0" presId="urn:microsoft.com/office/officeart/2005/8/layout/vList2"/>
    <dgm:cxn modelId="{2CD554D5-9EC2-4A72-BA7E-86AA958FA87C}" srcId="{146B8A88-C2D0-48B1-A5AD-9AE24226A66C}" destId="{656C7271-9994-41A7-98D7-A50FC35050E7}" srcOrd="2" destOrd="0" parTransId="{592957B7-4449-4697-A130-63719DE5BAA7}" sibTransId="{B0D55D92-F427-48DE-8AAC-FEFF7598DFCD}"/>
    <dgm:cxn modelId="{6068D58D-EFC0-41C8-938E-EED0EE28EEAB}" srcId="{146B8A88-C2D0-48B1-A5AD-9AE24226A66C}" destId="{BC11D7EA-65F6-44BF-A70D-C77A1EB94637}" srcOrd="1" destOrd="0" parTransId="{B1E2D35C-920C-408C-8DCF-0F0C5D2B7CD7}" sibTransId="{74991222-A918-4AC1-ACBE-3DCA721479D6}"/>
    <dgm:cxn modelId="{A829BBDE-6ADD-491D-A3FC-FB081DDB931D}" type="presOf" srcId="{50939950-2D7E-488F-8507-B8D0EBD09DDA}" destId="{02E1B2DD-8CFF-403C-B8E4-2EAD45BD02A8}" srcOrd="0" destOrd="0" presId="urn:microsoft.com/office/officeart/2005/8/layout/vList2"/>
    <dgm:cxn modelId="{EB995A01-4B0B-4D57-8AC7-172E82935094}" type="presOf" srcId="{146B8A88-C2D0-48B1-A5AD-9AE24226A66C}" destId="{E7CC8667-C81E-4BD2-AF36-02C4B54BDE90}" srcOrd="0" destOrd="0" presId="urn:microsoft.com/office/officeart/2005/8/layout/vList2"/>
    <dgm:cxn modelId="{CA9BC952-099A-4A24-834F-FF349FEAF5B6}" type="presOf" srcId="{AFB745BB-A4A5-4C03-ABAE-5D3BBE71DBC0}" destId="{9E330BB8-1AD7-4B8D-84EC-81A6ABFDE8C0}" srcOrd="0" destOrd="0" presId="urn:microsoft.com/office/officeart/2005/8/layout/vList2"/>
    <dgm:cxn modelId="{F4A584C2-5E20-4DFB-9BBF-754176C68BE5}" srcId="{146B8A88-C2D0-48B1-A5AD-9AE24226A66C}" destId="{50939950-2D7E-488F-8507-B8D0EBD09DDA}" srcOrd="0" destOrd="0" parTransId="{76BC4AD7-6E0D-46D5-9724-B0A96D6D7C72}" sibTransId="{D2029502-A890-4A14-87FB-085D276EA0DB}"/>
    <dgm:cxn modelId="{38E8C4C9-3BC6-49DE-A407-C1BEC085737E}" type="presOf" srcId="{BC11D7EA-65F6-44BF-A70D-C77A1EB94637}" destId="{C1FEED9B-151B-4AB7-981C-5E6308EC27E4}" srcOrd="0" destOrd="0" presId="urn:microsoft.com/office/officeart/2005/8/layout/vList2"/>
    <dgm:cxn modelId="{05E20053-8536-4434-8242-9EF0D2E54459}" srcId="{146B8A88-C2D0-48B1-A5AD-9AE24226A66C}" destId="{AFB745BB-A4A5-4C03-ABAE-5D3BBE71DBC0}" srcOrd="3" destOrd="0" parTransId="{0AA34E44-A716-462D-9E27-D6B0C3319DC5}" sibTransId="{47BB8315-A6E6-4048-A03D-501824AEB6C4}"/>
    <dgm:cxn modelId="{9BE3D783-6A12-4E16-8C0E-08A8D89130A7}" type="presParOf" srcId="{E7CC8667-C81E-4BD2-AF36-02C4B54BDE90}" destId="{02E1B2DD-8CFF-403C-B8E4-2EAD45BD02A8}" srcOrd="0" destOrd="0" presId="urn:microsoft.com/office/officeart/2005/8/layout/vList2"/>
    <dgm:cxn modelId="{349657AC-827D-473D-82D7-5D174699AB5B}" type="presParOf" srcId="{E7CC8667-C81E-4BD2-AF36-02C4B54BDE90}" destId="{002E2AC0-4AB9-43AA-96AD-13484E522FAD}" srcOrd="1" destOrd="0" presId="urn:microsoft.com/office/officeart/2005/8/layout/vList2"/>
    <dgm:cxn modelId="{91C25E3E-56DC-4C4E-A110-CB629E704AA5}" type="presParOf" srcId="{E7CC8667-C81E-4BD2-AF36-02C4B54BDE90}" destId="{C1FEED9B-151B-4AB7-981C-5E6308EC27E4}" srcOrd="2" destOrd="0" presId="urn:microsoft.com/office/officeart/2005/8/layout/vList2"/>
    <dgm:cxn modelId="{475F4CAE-81EB-482A-A92A-45B0F1C6D237}" type="presParOf" srcId="{E7CC8667-C81E-4BD2-AF36-02C4B54BDE90}" destId="{10BDAB1C-E5D8-43CD-9880-7D9A7AE3A768}" srcOrd="3" destOrd="0" presId="urn:microsoft.com/office/officeart/2005/8/layout/vList2"/>
    <dgm:cxn modelId="{D092E62B-132A-4C76-BC16-3A21248B0C91}" type="presParOf" srcId="{E7CC8667-C81E-4BD2-AF36-02C4B54BDE90}" destId="{5746A7DA-F477-4049-A04B-F9BE144C4C00}" srcOrd="4" destOrd="0" presId="urn:microsoft.com/office/officeart/2005/8/layout/vList2"/>
    <dgm:cxn modelId="{B267AAE7-40C8-4275-AE06-9D207F9DC56A}" type="presParOf" srcId="{E7CC8667-C81E-4BD2-AF36-02C4B54BDE90}" destId="{381395E1-6300-41BC-A615-F205C46CEF43}" srcOrd="5" destOrd="0" presId="urn:microsoft.com/office/officeart/2005/8/layout/vList2"/>
    <dgm:cxn modelId="{8238B9C3-3474-4FDC-8295-B9F0400C6C4F}" type="presParOf" srcId="{E7CC8667-C81E-4BD2-AF36-02C4B54BDE90}" destId="{9E330BB8-1AD7-4B8D-84EC-81A6ABFDE8C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FD6763-8FE3-489C-B050-F1ECE2D7684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59F9E2F-69E6-4612-89E5-4D76AF0AA79C}">
      <dgm:prSet custT="1"/>
      <dgm:spPr/>
      <dgm:t>
        <a:bodyPr/>
        <a:lstStyle/>
        <a:p>
          <a:pPr rtl="0"/>
          <a:r>
            <a:rPr lang="hr-HR" sz="2000" dirty="0" smtClean="0"/>
            <a:t>računalo – pošiljatelj</a:t>
          </a:r>
          <a:endParaRPr lang="hr-HR" sz="2000" dirty="0"/>
        </a:p>
      </dgm:t>
    </dgm:pt>
    <dgm:pt modelId="{A0BADB88-30AC-4904-87C2-D44F9129B636}" type="parTrans" cxnId="{08EC04A7-BF2D-4D48-AB2A-9EB8A9790C1F}">
      <dgm:prSet/>
      <dgm:spPr/>
      <dgm:t>
        <a:bodyPr/>
        <a:lstStyle/>
        <a:p>
          <a:endParaRPr lang="hr-HR"/>
        </a:p>
      </dgm:t>
    </dgm:pt>
    <dgm:pt modelId="{B8612418-8D9C-4402-BF4B-7764DB8C8D6D}" type="sibTrans" cxnId="{08EC04A7-BF2D-4D48-AB2A-9EB8A9790C1F}">
      <dgm:prSet/>
      <dgm:spPr/>
      <dgm:t>
        <a:bodyPr/>
        <a:lstStyle/>
        <a:p>
          <a:endParaRPr lang="hr-HR"/>
        </a:p>
      </dgm:t>
    </dgm:pt>
    <dgm:pt modelId="{FBC3A349-4AA7-4775-9B33-68FE0BB86ECB}">
      <dgm:prSet custT="1"/>
      <dgm:spPr/>
      <dgm:t>
        <a:bodyPr/>
        <a:lstStyle/>
        <a:p>
          <a:pPr rtl="0"/>
          <a:r>
            <a:rPr lang="hr-HR" sz="2200" dirty="0" smtClean="0"/>
            <a:t>računalo – primatelj</a:t>
          </a:r>
          <a:endParaRPr lang="hr-HR" sz="2200" dirty="0"/>
        </a:p>
      </dgm:t>
    </dgm:pt>
    <dgm:pt modelId="{B16E5C30-0818-4C29-9AED-D52C6BEE4F4B}" type="parTrans" cxnId="{867D44DE-B74D-4064-8852-7EAB90E728DF}">
      <dgm:prSet/>
      <dgm:spPr/>
      <dgm:t>
        <a:bodyPr/>
        <a:lstStyle/>
        <a:p>
          <a:endParaRPr lang="hr-HR"/>
        </a:p>
      </dgm:t>
    </dgm:pt>
    <dgm:pt modelId="{71CABCE8-6D8E-4F55-A29A-48C75EF21418}" type="sibTrans" cxnId="{867D44DE-B74D-4064-8852-7EAB90E728DF}">
      <dgm:prSet/>
      <dgm:spPr/>
      <dgm:t>
        <a:bodyPr/>
        <a:lstStyle/>
        <a:p>
          <a:endParaRPr lang="hr-HR"/>
        </a:p>
      </dgm:t>
    </dgm:pt>
    <dgm:pt modelId="{1A52F575-7BF0-4470-9D7D-D09674831C43}">
      <dgm:prSet/>
      <dgm:spPr/>
      <dgm:t>
        <a:bodyPr/>
        <a:lstStyle/>
        <a:p>
          <a:pPr rtl="0"/>
          <a:r>
            <a:rPr lang="hr-HR" dirty="0" smtClean="0"/>
            <a:t>mediji za prijenos podataka (žičane, bežične i optičke mreže)</a:t>
          </a:r>
          <a:endParaRPr lang="hr-HR" dirty="0"/>
        </a:p>
      </dgm:t>
    </dgm:pt>
    <dgm:pt modelId="{146269D2-0079-46E4-87D9-27DFA6FC1526}" type="parTrans" cxnId="{3B3ECEED-BEAA-4B80-848A-92F71A4FC970}">
      <dgm:prSet/>
      <dgm:spPr/>
      <dgm:t>
        <a:bodyPr/>
        <a:lstStyle/>
        <a:p>
          <a:endParaRPr lang="hr-HR"/>
        </a:p>
      </dgm:t>
    </dgm:pt>
    <dgm:pt modelId="{14AF12BC-D02C-4810-B62D-B797B5B135F7}" type="sibTrans" cxnId="{3B3ECEED-BEAA-4B80-848A-92F71A4FC970}">
      <dgm:prSet/>
      <dgm:spPr/>
      <dgm:t>
        <a:bodyPr/>
        <a:lstStyle/>
        <a:p>
          <a:endParaRPr lang="hr-HR"/>
        </a:p>
      </dgm:t>
    </dgm:pt>
    <dgm:pt modelId="{FC35CFE2-D9D9-4E68-9D85-D25CFA2C64D4}">
      <dgm:prSet/>
      <dgm:spPr/>
      <dgm:t>
        <a:bodyPr/>
        <a:lstStyle/>
        <a:p>
          <a:pPr rtl="0"/>
          <a:r>
            <a:rPr lang="hr-HR" dirty="0" smtClean="0"/>
            <a:t>norme, odnosno pravila za prijenos podataka (protokoli)</a:t>
          </a:r>
          <a:endParaRPr lang="hr-HR" dirty="0"/>
        </a:p>
      </dgm:t>
    </dgm:pt>
    <dgm:pt modelId="{4E2D7128-C551-4FC4-9917-9CCD7A1C07FF}" type="parTrans" cxnId="{83C7F6A9-E95C-44FE-A2D0-3876C0EE78BD}">
      <dgm:prSet/>
      <dgm:spPr/>
      <dgm:t>
        <a:bodyPr/>
        <a:lstStyle/>
        <a:p>
          <a:endParaRPr lang="hr-HR"/>
        </a:p>
      </dgm:t>
    </dgm:pt>
    <dgm:pt modelId="{35CA8AEE-2B67-4F09-A1C6-0C5BF28DAE27}" type="sibTrans" cxnId="{83C7F6A9-E95C-44FE-A2D0-3876C0EE78BD}">
      <dgm:prSet/>
      <dgm:spPr/>
      <dgm:t>
        <a:bodyPr/>
        <a:lstStyle/>
        <a:p>
          <a:endParaRPr lang="hr-HR"/>
        </a:p>
      </dgm:t>
    </dgm:pt>
    <dgm:pt modelId="{B605362B-4D0B-45EB-9E87-C4AF49667B40}">
      <dgm:prSet custT="1"/>
      <dgm:spPr/>
      <dgm:t>
        <a:bodyPr/>
        <a:lstStyle/>
        <a:p>
          <a:pPr rtl="0"/>
          <a:r>
            <a:rPr lang="hr-HR" sz="1800" dirty="0" smtClean="0"/>
            <a:t>uređaji za povezivanje i upravljanje komunikacijom između računala</a:t>
          </a:r>
          <a:endParaRPr lang="hr-HR" sz="1800" dirty="0"/>
        </a:p>
      </dgm:t>
    </dgm:pt>
    <dgm:pt modelId="{322F7EB3-2147-4E2B-A835-0F5E1EDC73DE}" type="parTrans" cxnId="{D13644CA-BEC5-4FF9-AAE4-F618B6717B75}">
      <dgm:prSet/>
      <dgm:spPr/>
      <dgm:t>
        <a:bodyPr/>
        <a:lstStyle/>
        <a:p>
          <a:endParaRPr lang="hr-HR"/>
        </a:p>
      </dgm:t>
    </dgm:pt>
    <dgm:pt modelId="{09228A74-FE3A-418D-ACAE-0C0897EBDE99}" type="sibTrans" cxnId="{D13644CA-BEC5-4FF9-AAE4-F618B6717B75}">
      <dgm:prSet/>
      <dgm:spPr/>
      <dgm:t>
        <a:bodyPr/>
        <a:lstStyle/>
        <a:p>
          <a:endParaRPr lang="hr-HR"/>
        </a:p>
      </dgm:t>
    </dgm:pt>
    <dgm:pt modelId="{F86996E6-F652-4E85-8D94-CC2C1FF7A92D}" type="pres">
      <dgm:prSet presAssocID="{72FD6763-8FE3-489C-B050-F1ECE2D7684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9E0983D7-92DE-42C8-9627-29593538A705}" type="pres">
      <dgm:prSet presAssocID="{859F9E2F-69E6-4612-89E5-4D76AF0AA79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0C9331C-E90E-4B5F-B0D1-AFD61FD829A6}" type="pres">
      <dgm:prSet presAssocID="{859F9E2F-69E6-4612-89E5-4D76AF0AA79C}" presName="spNode" presStyleCnt="0"/>
      <dgm:spPr/>
    </dgm:pt>
    <dgm:pt modelId="{5904647E-79BA-492B-83DE-A0E4965A8B07}" type="pres">
      <dgm:prSet presAssocID="{B8612418-8D9C-4402-BF4B-7764DB8C8D6D}" presName="sibTrans" presStyleLbl="sibTrans1D1" presStyleIdx="0" presStyleCnt="5"/>
      <dgm:spPr/>
      <dgm:t>
        <a:bodyPr/>
        <a:lstStyle/>
        <a:p>
          <a:endParaRPr lang="hr-HR"/>
        </a:p>
      </dgm:t>
    </dgm:pt>
    <dgm:pt modelId="{504CDAE4-95A5-4CB2-B97C-1FB5FCB16560}" type="pres">
      <dgm:prSet presAssocID="{FBC3A349-4AA7-4775-9B33-68FE0BB86EC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A785319-FED6-4386-9A68-C65EEF3FD231}" type="pres">
      <dgm:prSet presAssocID="{FBC3A349-4AA7-4775-9B33-68FE0BB86ECB}" presName="spNode" presStyleCnt="0"/>
      <dgm:spPr/>
    </dgm:pt>
    <dgm:pt modelId="{1719D0A7-0D8E-4924-B061-54E8098EB039}" type="pres">
      <dgm:prSet presAssocID="{71CABCE8-6D8E-4F55-A29A-48C75EF21418}" presName="sibTrans" presStyleLbl="sibTrans1D1" presStyleIdx="1" presStyleCnt="5"/>
      <dgm:spPr/>
      <dgm:t>
        <a:bodyPr/>
        <a:lstStyle/>
        <a:p>
          <a:endParaRPr lang="hr-HR"/>
        </a:p>
      </dgm:t>
    </dgm:pt>
    <dgm:pt modelId="{C90EB50E-AC42-4A86-8D0A-764B3DD3B804}" type="pres">
      <dgm:prSet presAssocID="{1A52F575-7BF0-4470-9D7D-D09674831C43}" presName="node" presStyleLbl="node1" presStyleIdx="2" presStyleCnt="5" custScaleX="160979" custScaleY="157162" custRadScaleRad="100196" custRadScaleInc="-3242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2106909-CAB7-485A-80EC-991229D36CB4}" type="pres">
      <dgm:prSet presAssocID="{1A52F575-7BF0-4470-9D7D-D09674831C43}" presName="spNode" presStyleCnt="0"/>
      <dgm:spPr/>
    </dgm:pt>
    <dgm:pt modelId="{EF8C9EE9-538C-44E9-B70F-71E4E8668A64}" type="pres">
      <dgm:prSet presAssocID="{14AF12BC-D02C-4810-B62D-B797B5B135F7}" presName="sibTrans" presStyleLbl="sibTrans1D1" presStyleIdx="2" presStyleCnt="5"/>
      <dgm:spPr/>
      <dgm:t>
        <a:bodyPr/>
        <a:lstStyle/>
        <a:p>
          <a:endParaRPr lang="hr-HR"/>
        </a:p>
      </dgm:t>
    </dgm:pt>
    <dgm:pt modelId="{6ADAA117-438A-4E32-A46E-58366ABD498D}" type="pres">
      <dgm:prSet presAssocID="{FC35CFE2-D9D9-4E68-9D85-D25CFA2C64D4}" presName="node" presStyleLbl="node1" presStyleIdx="3" presStyleCnt="5" custScaleX="145455" custScaleY="149228" custRadScaleRad="101306" custRadScaleInc="2993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C4184AD-9225-4BC7-8AC8-FC0446CB58A1}" type="pres">
      <dgm:prSet presAssocID="{FC35CFE2-D9D9-4E68-9D85-D25CFA2C64D4}" presName="spNode" presStyleCnt="0"/>
      <dgm:spPr/>
    </dgm:pt>
    <dgm:pt modelId="{16D21DB3-0E7C-4E5E-AAA4-73EF203B5632}" type="pres">
      <dgm:prSet presAssocID="{35CA8AEE-2B67-4F09-A1C6-0C5BF28DAE27}" presName="sibTrans" presStyleLbl="sibTrans1D1" presStyleIdx="3" presStyleCnt="5"/>
      <dgm:spPr/>
      <dgm:t>
        <a:bodyPr/>
        <a:lstStyle/>
        <a:p>
          <a:endParaRPr lang="hr-HR"/>
        </a:p>
      </dgm:t>
    </dgm:pt>
    <dgm:pt modelId="{43F1FC30-220F-4A10-90F1-E397F6CDA0C6}" type="pres">
      <dgm:prSet presAssocID="{B605362B-4D0B-45EB-9E87-C4AF49667B40}" presName="node" presStyleLbl="node1" presStyleIdx="4" presStyleCnt="5" custScaleX="134373" custScaleY="13193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F6F57B3-347E-4009-BB54-6016152C6E92}" type="pres">
      <dgm:prSet presAssocID="{B605362B-4D0B-45EB-9E87-C4AF49667B40}" presName="spNode" presStyleCnt="0"/>
      <dgm:spPr/>
    </dgm:pt>
    <dgm:pt modelId="{786CE5B0-F081-4726-B540-521198808F5A}" type="pres">
      <dgm:prSet presAssocID="{09228A74-FE3A-418D-ACAE-0C0897EBDE99}" presName="sibTrans" presStyleLbl="sibTrans1D1" presStyleIdx="4" presStyleCnt="5"/>
      <dgm:spPr/>
      <dgm:t>
        <a:bodyPr/>
        <a:lstStyle/>
        <a:p>
          <a:endParaRPr lang="hr-HR"/>
        </a:p>
      </dgm:t>
    </dgm:pt>
  </dgm:ptLst>
  <dgm:cxnLst>
    <dgm:cxn modelId="{6D5D68B1-F308-432D-B657-36F16214053B}" type="presOf" srcId="{859F9E2F-69E6-4612-89E5-4D76AF0AA79C}" destId="{9E0983D7-92DE-42C8-9627-29593538A705}" srcOrd="0" destOrd="0" presId="urn:microsoft.com/office/officeart/2005/8/layout/cycle6"/>
    <dgm:cxn modelId="{5CAFB6F4-83F7-45F2-AB7F-FA47BB5A2999}" type="presOf" srcId="{09228A74-FE3A-418D-ACAE-0C0897EBDE99}" destId="{786CE5B0-F081-4726-B540-521198808F5A}" srcOrd="0" destOrd="0" presId="urn:microsoft.com/office/officeart/2005/8/layout/cycle6"/>
    <dgm:cxn modelId="{9DB80EC1-D9D1-41B8-A297-B4F1BE841B0D}" type="presOf" srcId="{FC35CFE2-D9D9-4E68-9D85-D25CFA2C64D4}" destId="{6ADAA117-438A-4E32-A46E-58366ABD498D}" srcOrd="0" destOrd="0" presId="urn:microsoft.com/office/officeart/2005/8/layout/cycle6"/>
    <dgm:cxn modelId="{867D44DE-B74D-4064-8852-7EAB90E728DF}" srcId="{72FD6763-8FE3-489C-B050-F1ECE2D76846}" destId="{FBC3A349-4AA7-4775-9B33-68FE0BB86ECB}" srcOrd="1" destOrd="0" parTransId="{B16E5C30-0818-4C29-9AED-D52C6BEE4F4B}" sibTransId="{71CABCE8-6D8E-4F55-A29A-48C75EF21418}"/>
    <dgm:cxn modelId="{B31C68C0-8F2E-48AA-959D-78D8A836A55D}" type="presOf" srcId="{14AF12BC-D02C-4810-B62D-B797B5B135F7}" destId="{EF8C9EE9-538C-44E9-B70F-71E4E8668A64}" srcOrd="0" destOrd="0" presId="urn:microsoft.com/office/officeart/2005/8/layout/cycle6"/>
    <dgm:cxn modelId="{3B3ECEED-BEAA-4B80-848A-92F71A4FC970}" srcId="{72FD6763-8FE3-489C-B050-F1ECE2D76846}" destId="{1A52F575-7BF0-4470-9D7D-D09674831C43}" srcOrd="2" destOrd="0" parTransId="{146269D2-0079-46E4-87D9-27DFA6FC1526}" sibTransId="{14AF12BC-D02C-4810-B62D-B797B5B135F7}"/>
    <dgm:cxn modelId="{D1D57479-0A44-4A3A-901D-183BD9D2E001}" type="presOf" srcId="{71CABCE8-6D8E-4F55-A29A-48C75EF21418}" destId="{1719D0A7-0D8E-4924-B061-54E8098EB039}" srcOrd="0" destOrd="0" presId="urn:microsoft.com/office/officeart/2005/8/layout/cycle6"/>
    <dgm:cxn modelId="{445F5443-604D-4A7E-98BB-7350B4380D0A}" type="presOf" srcId="{72FD6763-8FE3-489C-B050-F1ECE2D76846}" destId="{F86996E6-F652-4E85-8D94-CC2C1FF7A92D}" srcOrd="0" destOrd="0" presId="urn:microsoft.com/office/officeart/2005/8/layout/cycle6"/>
    <dgm:cxn modelId="{01E9D760-B08A-4990-BCE4-2F9909A20480}" type="presOf" srcId="{B605362B-4D0B-45EB-9E87-C4AF49667B40}" destId="{43F1FC30-220F-4A10-90F1-E397F6CDA0C6}" srcOrd="0" destOrd="0" presId="urn:microsoft.com/office/officeart/2005/8/layout/cycle6"/>
    <dgm:cxn modelId="{3B06CB62-4A91-4760-8058-296A72278FB2}" type="presOf" srcId="{35CA8AEE-2B67-4F09-A1C6-0C5BF28DAE27}" destId="{16D21DB3-0E7C-4E5E-AAA4-73EF203B5632}" srcOrd="0" destOrd="0" presId="urn:microsoft.com/office/officeart/2005/8/layout/cycle6"/>
    <dgm:cxn modelId="{C48924AB-B943-4084-89C3-911EEDDB444A}" type="presOf" srcId="{FBC3A349-4AA7-4775-9B33-68FE0BB86ECB}" destId="{504CDAE4-95A5-4CB2-B97C-1FB5FCB16560}" srcOrd="0" destOrd="0" presId="urn:microsoft.com/office/officeart/2005/8/layout/cycle6"/>
    <dgm:cxn modelId="{83C7F6A9-E95C-44FE-A2D0-3876C0EE78BD}" srcId="{72FD6763-8FE3-489C-B050-F1ECE2D76846}" destId="{FC35CFE2-D9D9-4E68-9D85-D25CFA2C64D4}" srcOrd="3" destOrd="0" parTransId="{4E2D7128-C551-4FC4-9917-9CCD7A1C07FF}" sibTransId="{35CA8AEE-2B67-4F09-A1C6-0C5BF28DAE27}"/>
    <dgm:cxn modelId="{D13644CA-BEC5-4FF9-AAE4-F618B6717B75}" srcId="{72FD6763-8FE3-489C-B050-F1ECE2D76846}" destId="{B605362B-4D0B-45EB-9E87-C4AF49667B40}" srcOrd="4" destOrd="0" parTransId="{322F7EB3-2147-4E2B-A835-0F5E1EDC73DE}" sibTransId="{09228A74-FE3A-418D-ACAE-0C0897EBDE99}"/>
    <dgm:cxn modelId="{08EC04A7-BF2D-4D48-AB2A-9EB8A9790C1F}" srcId="{72FD6763-8FE3-489C-B050-F1ECE2D76846}" destId="{859F9E2F-69E6-4612-89E5-4D76AF0AA79C}" srcOrd="0" destOrd="0" parTransId="{A0BADB88-30AC-4904-87C2-D44F9129B636}" sibTransId="{B8612418-8D9C-4402-BF4B-7764DB8C8D6D}"/>
    <dgm:cxn modelId="{075091E5-B383-4424-AD2F-441113949245}" type="presOf" srcId="{1A52F575-7BF0-4470-9D7D-D09674831C43}" destId="{C90EB50E-AC42-4A86-8D0A-764B3DD3B804}" srcOrd="0" destOrd="0" presId="urn:microsoft.com/office/officeart/2005/8/layout/cycle6"/>
    <dgm:cxn modelId="{6EB2862F-C4EC-4BCE-9106-961AAB94858B}" type="presOf" srcId="{B8612418-8D9C-4402-BF4B-7764DB8C8D6D}" destId="{5904647E-79BA-492B-83DE-A0E4965A8B07}" srcOrd="0" destOrd="0" presId="urn:microsoft.com/office/officeart/2005/8/layout/cycle6"/>
    <dgm:cxn modelId="{076978B8-922C-43A3-A934-FB3C237DA8FD}" type="presParOf" srcId="{F86996E6-F652-4E85-8D94-CC2C1FF7A92D}" destId="{9E0983D7-92DE-42C8-9627-29593538A705}" srcOrd="0" destOrd="0" presId="urn:microsoft.com/office/officeart/2005/8/layout/cycle6"/>
    <dgm:cxn modelId="{E6619332-C5FA-4AF8-B386-CA05DD581660}" type="presParOf" srcId="{F86996E6-F652-4E85-8D94-CC2C1FF7A92D}" destId="{60C9331C-E90E-4B5F-B0D1-AFD61FD829A6}" srcOrd="1" destOrd="0" presId="urn:microsoft.com/office/officeart/2005/8/layout/cycle6"/>
    <dgm:cxn modelId="{068CCDE6-FC5E-4EC6-BBDB-05E60C67E48C}" type="presParOf" srcId="{F86996E6-F652-4E85-8D94-CC2C1FF7A92D}" destId="{5904647E-79BA-492B-83DE-A0E4965A8B07}" srcOrd="2" destOrd="0" presId="urn:microsoft.com/office/officeart/2005/8/layout/cycle6"/>
    <dgm:cxn modelId="{84E8260C-8589-4CAB-AE58-3C914B6ACD5E}" type="presParOf" srcId="{F86996E6-F652-4E85-8D94-CC2C1FF7A92D}" destId="{504CDAE4-95A5-4CB2-B97C-1FB5FCB16560}" srcOrd="3" destOrd="0" presId="urn:microsoft.com/office/officeart/2005/8/layout/cycle6"/>
    <dgm:cxn modelId="{FADBC053-A025-452C-B251-2FA3C6BDA784}" type="presParOf" srcId="{F86996E6-F652-4E85-8D94-CC2C1FF7A92D}" destId="{0A785319-FED6-4386-9A68-C65EEF3FD231}" srcOrd="4" destOrd="0" presId="urn:microsoft.com/office/officeart/2005/8/layout/cycle6"/>
    <dgm:cxn modelId="{9B73A326-09CA-45FC-8D58-2AF27D3ADB25}" type="presParOf" srcId="{F86996E6-F652-4E85-8D94-CC2C1FF7A92D}" destId="{1719D0A7-0D8E-4924-B061-54E8098EB039}" srcOrd="5" destOrd="0" presId="urn:microsoft.com/office/officeart/2005/8/layout/cycle6"/>
    <dgm:cxn modelId="{DBD47844-9485-40AB-95A8-F71185FDED2B}" type="presParOf" srcId="{F86996E6-F652-4E85-8D94-CC2C1FF7A92D}" destId="{C90EB50E-AC42-4A86-8D0A-764B3DD3B804}" srcOrd="6" destOrd="0" presId="urn:microsoft.com/office/officeart/2005/8/layout/cycle6"/>
    <dgm:cxn modelId="{638C8EE0-F957-44F7-859B-0C4F867210F5}" type="presParOf" srcId="{F86996E6-F652-4E85-8D94-CC2C1FF7A92D}" destId="{E2106909-CAB7-485A-80EC-991229D36CB4}" srcOrd="7" destOrd="0" presId="urn:microsoft.com/office/officeart/2005/8/layout/cycle6"/>
    <dgm:cxn modelId="{ACBB9884-CD87-49A5-AA35-90CB1F0BDDEA}" type="presParOf" srcId="{F86996E6-F652-4E85-8D94-CC2C1FF7A92D}" destId="{EF8C9EE9-538C-44E9-B70F-71E4E8668A64}" srcOrd="8" destOrd="0" presId="urn:microsoft.com/office/officeart/2005/8/layout/cycle6"/>
    <dgm:cxn modelId="{D9D6B74E-C2AB-43FC-BD4A-69220B8F9947}" type="presParOf" srcId="{F86996E6-F652-4E85-8D94-CC2C1FF7A92D}" destId="{6ADAA117-438A-4E32-A46E-58366ABD498D}" srcOrd="9" destOrd="0" presId="urn:microsoft.com/office/officeart/2005/8/layout/cycle6"/>
    <dgm:cxn modelId="{C15F9F69-BC8F-4453-9E9B-05FE4F527E0A}" type="presParOf" srcId="{F86996E6-F652-4E85-8D94-CC2C1FF7A92D}" destId="{6C4184AD-9225-4BC7-8AC8-FC0446CB58A1}" srcOrd="10" destOrd="0" presId="urn:microsoft.com/office/officeart/2005/8/layout/cycle6"/>
    <dgm:cxn modelId="{90F0E4EC-3E55-4D42-9A51-769A1AEBB4C7}" type="presParOf" srcId="{F86996E6-F652-4E85-8D94-CC2C1FF7A92D}" destId="{16D21DB3-0E7C-4E5E-AAA4-73EF203B5632}" srcOrd="11" destOrd="0" presId="urn:microsoft.com/office/officeart/2005/8/layout/cycle6"/>
    <dgm:cxn modelId="{CBFE83D1-C547-491C-B223-1FB8FB991F08}" type="presParOf" srcId="{F86996E6-F652-4E85-8D94-CC2C1FF7A92D}" destId="{43F1FC30-220F-4A10-90F1-E397F6CDA0C6}" srcOrd="12" destOrd="0" presId="urn:microsoft.com/office/officeart/2005/8/layout/cycle6"/>
    <dgm:cxn modelId="{3539D354-ABCF-4CED-BE26-80B88C68F639}" type="presParOf" srcId="{F86996E6-F652-4E85-8D94-CC2C1FF7A92D}" destId="{8F6F57B3-347E-4009-BB54-6016152C6E92}" srcOrd="13" destOrd="0" presId="urn:microsoft.com/office/officeart/2005/8/layout/cycle6"/>
    <dgm:cxn modelId="{E99BAC7E-B9C0-45B9-BBD7-22F12AEE82F3}" type="presParOf" srcId="{F86996E6-F652-4E85-8D94-CC2C1FF7A92D}" destId="{786CE5B0-F081-4726-B540-521198808F5A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E1B2DD-8CFF-403C-B8E4-2EAD45BD02A8}">
      <dsp:nvSpPr>
        <dsp:cNvPr id="0" name=""/>
        <dsp:cNvSpPr/>
      </dsp:nvSpPr>
      <dsp:spPr>
        <a:xfrm>
          <a:off x="0" y="158895"/>
          <a:ext cx="7620000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Internet je međunarodna računalna mreža koja se sastoji od međusobno povezanih pojedinačnih računala i računalnih mreža. </a:t>
          </a:r>
          <a:endParaRPr lang="hr-HR" sz="2200" kern="1200" dirty="0"/>
        </a:p>
      </dsp:txBody>
      <dsp:txXfrm>
        <a:off x="0" y="158895"/>
        <a:ext cx="7620000" cy="875160"/>
      </dsp:txXfrm>
    </dsp:sp>
    <dsp:sp modelId="{C1FEED9B-151B-4AB7-981C-5E6308EC27E4}">
      <dsp:nvSpPr>
        <dsp:cNvPr id="0" name=""/>
        <dsp:cNvSpPr/>
      </dsp:nvSpPr>
      <dsp:spPr>
        <a:xfrm>
          <a:off x="0" y="1097415"/>
          <a:ext cx="7620000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Internet sačinjavaju milijuni računala širom svijeta koji su povezani u jedinstvenu računalnu mrežu.</a:t>
          </a:r>
          <a:endParaRPr lang="hr-HR" sz="2200" kern="1200" dirty="0"/>
        </a:p>
      </dsp:txBody>
      <dsp:txXfrm>
        <a:off x="0" y="1097415"/>
        <a:ext cx="7620000" cy="875160"/>
      </dsp:txXfrm>
    </dsp:sp>
    <dsp:sp modelId="{5746A7DA-F477-4049-A04B-F9BE144C4C00}">
      <dsp:nvSpPr>
        <dsp:cNvPr id="0" name=""/>
        <dsp:cNvSpPr/>
      </dsp:nvSpPr>
      <dsp:spPr>
        <a:xfrm>
          <a:off x="0" y="2035936"/>
          <a:ext cx="7620000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Internet nazivamo </a:t>
          </a:r>
          <a:r>
            <a:rPr lang="hr-HR" sz="2200" b="1" kern="1200" dirty="0" smtClean="0"/>
            <a:t>globalnom mrežom</a:t>
          </a:r>
          <a:r>
            <a:rPr lang="hr-HR" sz="2200" kern="1200" dirty="0" smtClean="0"/>
            <a:t>, </a:t>
          </a:r>
          <a:r>
            <a:rPr lang="hr-HR" sz="2200" b="1" kern="1200" dirty="0" smtClean="0"/>
            <a:t>svjetskom mrežom</a:t>
          </a:r>
          <a:r>
            <a:rPr lang="hr-HR" sz="2200" kern="1200" dirty="0" smtClean="0"/>
            <a:t> </a:t>
          </a:r>
          <a:r>
            <a:rPr lang="hr-HR" sz="2200" b="1" kern="1200" dirty="0" smtClean="0"/>
            <a:t>ili mrežom svih mreža</a:t>
          </a:r>
          <a:r>
            <a:rPr lang="hr-HR" sz="2200" kern="1200" dirty="0" smtClean="0"/>
            <a:t>. </a:t>
          </a:r>
          <a:endParaRPr lang="hr-HR" sz="2200" kern="1200" dirty="0"/>
        </a:p>
      </dsp:txBody>
      <dsp:txXfrm>
        <a:off x="0" y="2035936"/>
        <a:ext cx="7620000" cy="875160"/>
      </dsp:txXfrm>
    </dsp:sp>
    <dsp:sp modelId="{9E330BB8-1AD7-4B8D-84EC-81A6ABFDE8C0}">
      <dsp:nvSpPr>
        <dsp:cNvPr id="0" name=""/>
        <dsp:cNvSpPr/>
      </dsp:nvSpPr>
      <dsp:spPr>
        <a:xfrm>
          <a:off x="0" y="2974456"/>
          <a:ext cx="7620000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Spajanjem  računala na </a:t>
          </a:r>
          <a:r>
            <a:rPr lang="hr-HR" sz="2200" kern="1200" dirty="0" smtClean="0"/>
            <a:t>internet </a:t>
          </a:r>
          <a:r>
            <a:rPr lang="hr-HR" sz="2200" kern="1200" dirty="0" smtClean="0"/>
            <a:t>i naše računalo postaje dio </a:t>
          </a:r>
          <a:r>
            <a:rPr lang="hr-HR" sz="2200" kern="1200" dirty="0" smtClean="0"/>
            <a:t>interneta</a:t>
          </a:r>
          <a:endParaRPr lang="hr-HR" sz="2200" kern="1200" dirty="0"/>
        </a:p>
      </dsp:txBody>
      <dsp:txXfrm>
        <a:off x="0" y="2974456"/>
        <a:ext cx="7620000" cy="8751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0983D7-92DE-42C8-9627-29593538A705}">
      <dsp:nvSpPr>
        <dsp:cNvPr id="0" name=""/>
        <dsp:cNvSpPr/>
      </dsp:nvSpPr>
      <dsp:spPr>
        <a:xfrm>
          <a:off x="3156776" y="-111271"/>
          <a:ext cx="1577578" cy="1025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računalo – pošiljatelj</a:t>
          </a:r>
          <a:endParaRPr lang="hr-HR" sz="2000" kern="1200" dirty="0"/>
        </a:p>
      </dsp:txBody>
      <dsp:txXfrm>
        <a:off x="3156776" y="-111271"/>
        <a:ext cx="1577578" cy="1025425"/>
      </dsp:txXfrm>
    </dsp:sp>
    <dsp:sp modelId="{5904647E-79BA-492B-83DE-A0E4965A8B07}">
      <dsp:nvSpPr>
        <dsp:cNvPr id="0" name=""/>
        <dsp:cNvSpPr/>
      </dsp:nvSpPr>
      <dsp:spPr>
        <a:xfrm>
          <a:off x="1897690" y="401441"/>
          <a:ext cx="4095748" cy="4095748"/>
        </a:xfrm>
        <a:custGeom>
          <a:avLst/>
          <a:gdLst/>
          <a:ahLst/>
          <a:cxnLst/>
          <a:rect l="0" t="0" r="0" b="0"/>
          <a:pathLst>
            <a:path>
              <a:moveTo>
                <a:pt x="2847490" y="162561"/>
              </a:moveTo>
              <a:arcTo wR="2047874" hR="2047874" stAng="17578993" swAng="196051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4CDAE4-95A5-4CB2-B97C-1FB5FCB16560}">
      <dsp:nvSpPr>
        <dsp:cNvPr id="0" name=""/>
        <dsp:cNvSpPr/>
      </dsp:nvSpPr>
      <dsp:spPr>
        <a:xfrm>
          <a:off x="5104420" y="1303775"/>
          <a:ext cx="1577578" cy="1025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računalo – primatelj</a:t>
          </a:r>
          <a:endParaRPr lang="hr-HR" sz="2200" kern="1200" dirty="0"/>
        </a:p>
      </dsp:txBody>
      <dsp:txXfrm>
        <a:off x="5104420" y="1303775"/>
        <a:ext cx="1577578" cy="1025425"/>
      </dsp:txXfrm>
    </dsp:sp>
    <dsp:sp modelId="{1719D0A7-0D8E-4924-B061-54E8098EB039}">
      <dsp:nvSpPr>
        <dsp:cNvPr id="0" name=""/>
        <dsp:cNvSpPr/>
      </dsp:nvSpPr>
      <dsp:spPr>
        <a:xfrm>
          <a:off x="1898330" y="411867"/>
          <a:ext cx="4095748" cy="4095748"/>
        </a:xfrm>
        <a:custGeom>
          <a:avLst/>
          <a:gdLst/>
          <a:ahLst/>
          <a:cxnLst/>
          <a:rect l="0" t="0" r="0" b="0"/>
          <a:pathLst>
            <a:path>
              <a:moveTo>
                <a:pt x="4092079" y="1925346"/>
              </a:moveTo>
              <a:arcTo wR="2047874" hR="2047874" stAng="21394192" swAng="132963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0EB50E-AC42-4A86-8D0A-764B3DD3B804}">
      <dsp:nvSpPr>
        <dsp:cNvPr id="0" name=""/>
        <dsp:cNvSpPr/>
      </dsp:nvSpPr>
      <dsp:spPr>
        <a:xfrm>
          <a:off x="4095515" y="3124943"/>
          <a:ext cx="2539569" cy="1611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mediji za prijenos podataka (žičane, bežične i optičke mreže)</a:t>
          </a:r>
          <a:endParaRPr lang="hr-HR" sz="2100" kern="1200" dirty="0"/>
        </a:p>
      </dsp:txBody>
      <dsp:txXfrm>
        <a:off x="4095515" y="3124943"/>
        <a:ext cx="2539569" cy="1611579"/>
      </dsp:txXfrm>
    </dsp:sp>
    <dsp:sp modelId="{EF8C9EE9-538C-44E9-B70F-71E4E8668A64}">
      <dsp:nvSpPr>
        <dsp:cNvPr id="0" name=""/>
        <dsp:cNvSpPr/>
      </dsp:nvSpPr>
      <dsp:spPr>
        <a:xfrm>
          <a:off x="1787013" y="416621"/>
          <a:ext cx="4095748" cy="4095748"/>
        </a:xfrm>
        <a:custGeom>
          <a:avLst/>
          <a:gdLst/>
          <a:ahLst/>
          <a:cxnLst/>
          <a:rect l="0" t="0" r="0" b="0"/>
          <a:pathLst>
            <a:path>
              <a:moveTo>
                <a:pt x="2304310" y="4079629"/>
              </a:moveTo>
              <a:arcTo wR="2047874" hR="2047874" stAng="4968390" swAng="69629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DAA117-438A-4E32-A46E-58366ABD498D}">
      <dsp:nvSpPr>
        <dsp:cNvPr id="0" name=""/>
        <dsp:cNvSpPr/>
      </dsp:nvSpPr>
      <dsp:spPr>
        <a:xfrm>
          <a:off x="1378494" y="3196947"/>
          <a:ext cx="2294666" cy="15302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norme, odnosno pravila za prijenos podataka (protokoli)</a:t>
          </a:r>
          <a:endParaRPr lang="hr-HR" sz="2100" kern="1200" dirty="0"/>
        </a:p>
      </dsp:txBody>
      <dsp:txXfrm>
        <a:off x="1378494" y="3196947"/>
        <a:ext cx="2294666" cy="1530222"/>
      </dsp:txXfrm>
    </dsp:sp>
    <dsp:sp modelId="{16D21DB3-0E7C-4E5E-AAA4-73EF203B5632}">
      <dsp:nvSpPr>
        <dsp:cNvPr id="0" name=""/>
        <dsp:cNvSpPr/>
      </dsp:nvSpPr>
      <dsp:spPr>
        <a:xfrm>
          <a:off x="1897861" y="479719"/>
          <a:ext cx="4095748" cy="4095748"/>
        </a:xfrm>
        <a:custGeom>
          <a:avLst/>
          <a:gdLst/>
          <a:ahLst/>
          <a:cxnLst/>
          <a:rect l="0" t="0" r="0" b="0"/>
          <a:pathLst>
            <a:path>
              <a:moveTo>
                <a:pt x="110160" y="2710486"/>
              </a:moveTo>
              <a:arcTo wR="2047874" hR="2047874" stAng="9667295" swAng="1178938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F1FC30-220F-4A10-90F1-E397F6CDA0C6}">
      <dsp:nvSpPr>
        <dsp:cNvPr id="0" name=""/>
        <dsp:cNvSpPr/>
      </dsp:nvSpPr>
      <dsp:spPr>
        <a:xfrm>
          <a:off x="938001" y="1140050"/>
          <a:ext cx="2119839" cy="1352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uređaji za povezivanje i upravljanje komunikacijom između računala</a:t>
          </a:r>
          <a:endParaRPr lang="hr-HR" sz="1800" kern="1200" dirty="0"/>
        </a:p>
      </dsp:txBody>
      <dsp:txXfrm>
        <a:off x="938001" y="1140050"/>
        <a:ext cx="2119839" cy="1352874"/>
      </dsp:txXfrm>
    </dsp:sp>
    <dsp:sp modelId="{786CE5B0-F081-4726-B540-521198808F5A}">
      <dsp:nvSpPr>
        <dsp:cNvPr id="0" name=""/>
        <dsp:cNvSpPr/>
      </dsp:nvSpPr>
      <dsp:spPr>
        <a:xfrm>
          <a:off x="1897690" y="401441"/>
          <a:ext cx="4095748" cy="4095748"/>
        </a:xfrm>
        <a:custGeom>
          <a:avLst/>
          <a:gdLst/>
          <a:ahLst/>
          <a:cxnLst/>
          <a:rect l="0" t="0" r="0" b="0"/>
          <a:pathLst>
            <a:path>
              <a:moveTo>
                <a:pt x="479460" y="731110"/>
              </a:moveTo>
              <a:arcTo wR="2047874" hR="2047874" stAng="13200911" swAng="162341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DB0FC-FD3C-47B0-9EC9-50393F4AC3D3}" type="datetimeFigureOut">
              <a:rPr lang="hr-HR" smtClean="0"/>
              <a:pPr/>
              <a:t>13.3.2014.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06476-C876-44F5-A08D-3BB404EB107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20034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6476-C876-44F5-A08D-3BB404EB107D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6476-C876-44F5-A08D-3BB404EB107D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6476-C876-44F5-A08D-3BB404EB107D}" type="slidenum">
              <a:rPr lang="hr-HR" smtClean="0"/>
              <a:pPr/>
              <a:t>14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6476-C876-44F5-A08D-3BB404EB107D}" type="slidenum">
              <a:rPr lang="hr-HR" smtClean="0"/>
              <a:pPr/>
              <a:t>15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PC\Dropbox\Alfa\ilustracije\Naslovnica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5043" t="14563" r="27079" b="26375"/>
          <a:stretch>
            <a:fillRect/>
          </a:stretch>
        </p:blipFill>
        <p:spPr bwMode="auto">
          <a:xfrm rot="1449551">
            <a:off x="4821190" y="2663294"/>
            <a:ext cx="3015459" cy="36224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0000"/>
            <a:ext cx="7543800" cy="2593975"/>
          </a:xfrm>
        </p:spPr>
        <p:txBody>
          <a:bodyPr anchor="b"/>
          <a:lstStyle>
            <a:lvl1pPr>
              <a:defRPr sz="50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836712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5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13.3.2014.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Pritisnite ikonu za dodavanje slike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13.3.2014.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13.3.2014.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13.3.2014.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13.3.2014.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7620000" cy="3917032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13.3.2014.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grpSp>
        <p:nvGrpSpPr>
          <p:cNvPr id="2" name="Grupa 8"/>
          <p:cNvGrpSpPr/>
          <p:nvPr/>
        </p:nvGrpSpPr>
        <p:grpSpPr>
          <a:xfrm>
            <a:off x="611560" y="476672"/>
            <a:ext cx="6097751" cy="2412088"/>
            <a:chOff x="611560" y="476672"/>
            <a:chExt cx="6097751" cy="2412088"/>
          </a:xfrm>
        </p:grpSpPr>
        <p:pic>
          <p:nvPicPr>
            <p:cNvPr id="10" name="Picture 4" descr="D:\Alfa udžbenici\razmislite.jpg"/>
            <p:cNvPicPr>
              <a:picLocks noChangeAspect="1" noChangeArrowheads="1"/>
            </p:cNvPicPr>
            <p:nvPr/>
          </p:nvPicPr>
          <p:blipFill>
            <a:blip r:embed="rId3" cstate="print"/>
            <a:srcRect l="17718" t="33306" r="23220" b="27142"/>
            <a:stretch>
              <a:fillRect/>
            </a:stretch>
          </p:blipFill>
          <p:spPr bwMode="auto">
            <a:xfrm>
              <a:off x="5004048" y="1268760"/>
              <a:ext cx="1705263" cy="1620000"/>
            </a:xfrm>
            <a:prstGeom prst="rect">
              <a:avLst/>
            </a:prstGeom>
            <a:noFill/>
          </p:spPr>
        </p:pic>
        <p:sp>
          <p:nvSpPr>
            <p:cNvPr id="11" name="Elipsasti oblačić 10"/>
            <p:cNvSpPr/>
            <p:nvPr/>
          </p:nvSpPr>
          <p:spPr>
            <a:xfrm>
              <a:off x="611560" y="476672"/>
              <a:ext cx="4032448" cy="1296144"/>
            </a:xfrm>
            <a:prstGeom prst="wedgeEllipseCallout">
              <a:avLst>
                <a:gd name="adj1" fmla="val 67355"/>
                <a:gd name="adj2" fmla="val 3357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sz="4600" spc="-100" dirty="0" smtClean="0">
                  <a:solidFill>
                    <a:srgbClr val="1F497D"/>
                  </a:solidFill>
                  <a:latin typeface="Cambria"/>
                  <a:ea typeface="+mj-ea"/>
                  <a:cs typeface="+mj-cs"/>
                </a:rPr>
                <a:t>Razmislite!</a:t>
              </a:r>
              <a:endParaRPr lang="hr-HR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13.3.2014.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13.3.2014.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13.3.2014.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13.3.2014.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13.3.2014.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13.3.2014.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C38D93F-CE82-4E12-A515-0A3A23BA27B9}" type="datetimeFigureOut">
              <a:rPr lang="hr-HR" smtClean="0"/>
              <a:pPr/>
              <a:t>13.3.2014.</a:t>
            </a:fld>
            <a:endParaRPr lang="hr-HR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53152"/>
            <a:ext cx="952381" cy="1238096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3152"/>
            <a:ext cx="952381" cy="1238096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3152"/>
            <a:ext cx="952381" cy="1238096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53152"/>
            <a:ext cx="952381" cy="1238096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53152"/>
            <a:ext cx="952381" cy="1238096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53152"/>
            <a:ext cx="952381" cy="1238096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53152"/>
            <a:ext cx="952381" cy="12380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ole.h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5.1 Struktura </a:t>
            </a:r>
            <a:r>
              <a:rPr lang="hr-HR" dirty="0" smtClean="0"/>
              <a:t>interneta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6" name="Podnaslov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5. Internet</a:t>
            </a:r>
            <a:endParaRPr lang="hr-HR" dirty="0"/>
          </a:p>
        </p:txBody>
      </p:sp>
      <p:sp>
        <p:nvSpPr>
          <p:cNvPr id="3" name="Naslov 1"/>
          <p:cNvSpPr txBox="1">
            <a:spLocks/>
          </p:cNvSpPr>
          <p:nvPr/>
        </p:nvSpPr>
        <p:spPr>
          <a:xfrm>
            <a:off x="539552" y="918865"/>
            <a:ext cx="7416824" cy="20780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kumimoji="0" lang="hr-HR" sz="44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758073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Internet - kakva je to mreža?</a:t>
            </a:r>
            <a:endParaRPr lang="hr-HR" dirty="0"/>
          </a:p>
        </p:txBody>
      </p:sp>
      <p:grpSp>
        <p:nvGrpSpPr>
          <p:cNvPr id="32770" name="Group 71"/>
          <p:cNvGrpSpPr>
            <a:grpSpLocks/>
          </p:cNvGrpSpPr>
          <p:nvPr/>
        </p:nvGrpSpPr>
        <p:grpSpPr bwMode="auto">
          <a:xfrm>
            <a:off x="276068" y="1440160"/>
            <a:ext cx="7536467" cy="4941168"/>
            <a:chOff x="1125" y="3407"/>
            <a:chExt cx="9010" cy="5519"/>
          </a:xfrm>
        </p:grpSpPr>
        <p:grpSp>
          <p:nvGrpSpPr>
            <p:cNvPr id="96" name="Group 69"/>
            <p:cNvGrpSpPr>
              <a:grpSpLocks/>
            </p:cNvGrpSpPr>
            <p:nvPr/>
          </p:nvGrpSpPr>
          <p:grpSpPr bwMode="auto">
            <a:xfrm>
              <a:off x="1125" y="4583"/>
              <a:ext cx="3485" cy="2989"/>
              <a:chOff x="1125" y="4583"/>
              <a:chExt cx="3485" cy="2989"/>
            </a:xfrm>
          </p:grpSpPr>
          <p:sp>
            <p:nvSpPr>
              <p:cNvPr id="97" name="Oval 41"/>
              <p:cNvSpPr>
                <a:spLocks noChangeArrowheads="1"/>
              </p:cNvSpPr>
              <p:nvPr/>
            </p:nvSpPr>
            <p:spPr bwMode="auto">
              <a:xfrm>
                <a:off x="2980" y="5673"/>
                <a:ext cx="1630" cy="1102"/>
              </a:xfrm>
              <a:prstGeom prst="ellipse">
                <a:avLst/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r-HR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Prema načinu prijenosa podataka </a:t>
                </a:r>
                <a:endParaRPr kumimoji="0" lang="sr-Latn-C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" name="Oval 44"/>
              <p:cNvSpPr>
                <a:spLocks noChangeArrowheads="1"/>
              </p:cNvSpPr>
              <p:nvPr/>
            </p:nvSpPr>
            <p:spPr bwMode="auto">
              <a:xfrm>
                <a:off x="1125" y="5562"/>
                <a:ext cx="1544" cy="90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r-HR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žične mreže</a:t>
                </a:r>
                <a:endParaRPr kumimoji="0" lang="sr-Latn-C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Oval 45"/>
              <p:cNvSpPr>
                <a:spLocks noChangeArrowheads="1"/>
              </p:cNvSpPr>
              <p:nvPr/>
            </p:nvSpPr>
            <p:spPr bwMode="auto">
              <a:xfrm>
                <a:off x="2043" y="4583"/>
                <a:ext cx="1471" cy="86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r-HR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Optičke mreže</a:t>
                </a:r>
                <a:endParaRPr kumimoji="0" lang="sr-Latn-C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" name="Oval 46"/>
              <p:cNvSpPr>
                <a:spLocks noChangeArrowheads="1"/>
              </p:cNvSpPr>
              <p:nvPr/>
            </p:nvSpPr>
            <p:spPr bwMode="auto">
              <a:xfrm>
                <a:off x="1861" y="6757"/>
                <a:ext cx="1567" cy="81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r-HR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Bežične mreže</a:t>
                </a:r>
                <a:endParaRPr kumimoji="0" lang="sr-Latn-C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1" name="AutoShape 57"/>
              <p:cNvCxnSpPr>
                <a:cxnSpLocks noChangeShapeType="1"/>
              </p:cNvCxnSpPr>
              <p:nvPr/>
            </p:nvCxnSpPr>
            <p:spPr bwMode="auto">
              <a:xfrm flipH="1" flipV="1">
                <a:off x="3256" y="5376"/>
                <a:ext cx="258" cy="3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2" name="AutoShape 58"/>
              <p:cNvCxnSpPr>
                <a:cxnSpLocks noChangeShapeType="1"/>
              </p:cNvCxnSpPr>
              <p:nvPr/>
            </p:nvCxnSpPr>
            <p:spPr bwMode="auto">
              <a:xfrm flipH="1" flipV="1">
                <a:off x="2669" y="6107"/>
                <a:ext cx="311" cy="12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3" name="AutoShape 59"/>
              <p:cNvCxnSpPr>
                <a:cxnSpLocks noChangeShapeType="1"/>
              </p:cNvCxnSpPr>
              <p:nvPr/>
            </p:nvCxnSpPr>
            <p:spPr bwMode="auto">
              <a:xfrm flipH="1">
                <a:off x="3181" y="6709"/>
                <a:ext cx="193" cy="2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104" name="Group 68"/>
            <p:cNvGrpSpPr>
              <a:grpSpLocks/>
            </p:cNvGrpSpPr>
            <p:nvPr/>
          </p:nvGrpSpPr>
          <p:grpSpPr bwMode="auto">
            <a:xfrm>
              <a:off x="4358" y="6886"/>
              <a:ext cx="5777" cy="2040"/>
              <a:chOff x="4358" y="6886"/>
              <a:chExt cx="5777" cy="2040"/>
            </a:xfrm>
          </p:grpSpPr>
          <p:sp>
            <p:nvSpPr>
              <p:cNvPr id="105" name="Oval 43"/>
              <p:cNvSpPr>
                <a:spLocks noChangeArrowheads="1"/>
              </p:cNvSpPr>
              <p:nvPr/>
            </p:nvSpPr>
            <p:spPr bwMode="auto">
              <a:xfrm>
                <a:off x="5820" y="6886"/>
                <a:ext cx="1824" cy="1118"/>
              </a:xfrm>
              <a:prstGeom prst="ellipse">
                <a:avLst/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r-HR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Prema odnosu računala u mreži</a:t>
                </a:r>
                <a:endParaRPr kumimoji="0" lang="sr-Latn-C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Oval 47"/>
              <p:cNvSpPr>
                <a:spLocks noChangeArrowheads="1"/>
              </p:cNvSpPr>
              <p:nvPr/>
            </p:nvSpPr>
            <p:spPr bwMode="auto">
              <a:xfrm>
                <a:off x="7819" y="7531"/>
                <a:ext cx="2316" cy="139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r-HR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Neravnopravne (Korisničko-poslužiteljske) mreže</a:t>
                </a:r>
                <a:endParaRPr kumimoji="0" lang="sr-Latn-C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" name="Oval 48"/>
              <p:cNvSpPr>
                <a:spLocks noChangeArrowheads="1"/>
              </p:cNvSpPr>
              <p:nvPr/>
            </p:nvSpPr>
            <p:spPr bwMode="auto">
              <a:xfrm>
                <a:off x="4358" y="7858"/>
                <a:ext cx="1656" cy="104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r-HR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ravnopravne (peer-to-peer) mreže</a:t>
                </a:r>
                <a:endParaRPr kumimoji="0" lang="sr-Latn-C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8" name="AutoShape 60"/>
              <p:cNvCxnSpPr>
                <a:cxnSpLocks noChangeShapeType="1"/>
              </p:cNvCxnSpPr>
              <p:nvPr/>
            </p:nvCxnSpPr>
            <p:spPr bwMode="auto">
              <a:xfrm flipH="1">
                <a:off x="5635" y="7792"/>
                <a:ext cx="379" cy="16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9" name="AutoShape 61"/>
              <p:cNvCxnSpPr>
                <a:cxnSpLocks noChangeShapeType="1"/>
              </p:cNvCxnSpPr>
              <p:nvPr/>
            </p:nvCxnSpPr>
            <p:spPr bwMode="auto">
              <a:xfrm>
                <a:off x="7426" y="7792"/>
                <a:ext cx="470" cy="28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110" name="Group 67"/>
            <p:cNvGrpSpPr>
              <a:grpSpLocks/>
            </p:cNvGrpSpPr>
            <p:nvPr/>
          </p:nvGrpSpPr>
          <p:grpSpPr bwMode="auto">
            <a:xfrm>
              <a:off x="5072" y="3407"/>
              <a:ext cx="4959" cy="3140"/>
              <a:chOff x="4412" y="3660"/>
              <a:chExt cx="4959" cy="3140"/>
            </a:xfrm>
          </p:grpSpPr>
          <p:sp>
            <p:nvSpPr>
              <p:cNvPr id="111" name="Oval 42"/>
              <p:cNvSpPr>
                <a:spLocks noChangeArrowheads="1"/>
              </p:cNvSpPr>
              <p:nvPr/>
            </p:nvSpPr>
            <p:spPr bwMode="auto">
              <a:xfrm>
                <a:off x="5964" y="4425"/>
                <a:ext cx="1756" cy="1107"/>
              </a:xfrm>
              <a:prstGeom prst="ellipse">
                <a:avLst/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r-HR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Prema lokaciji i broju računala u mreži</a:t>
                </a:r>
                <a:endParaRPr kumimoji="0" lang="sr-Latn-C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Oval 49"/>
              <p:cNvSpPr>
                <a:spLocks noChangeArrowheads="1"/>
              </p:cNvSpPr>
              <p:nvPr/>
            </p:nvSpPr>
            <p:spPr bwMode="auto">
              <a:xfrm>
                <a:off x="6534" y="3660"/>
                <a:ext cx="1530" cy="69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r-HR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Kućna mreža (HAN)</a:t>
                </a:r>
                <a:endParaRPr kumimoji="0" lang="sr-Latn-C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" name="Oval 50"/>
              <p:cNvSpPr>
                <a:spLocks noChangeArrowheads="1"/>
              </p:cNvSpPr>
              <p:nvPr/>
            </p:nvSpPr>
            <p:spPr bwMode="auto">
              <a:xfrm>
                <a:off x="8249" y="3748"/>
                <a:ext cx="1122" cy="106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r-HR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Lokalna mreža (LAN)</a:t>
                </a:r>
                <a:endParaRPr kumimoji="0" lang="sr-Latn-C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Oval 51"/>
              <p:cNvSpPr>
                <a:spLocks noChangeArrowheads="1"/>
              </p:cNvSpPr>
              <p:nvPr/>
            </p:nvSpPr>
            <p:spPr bwMode="auto">
              <a:xfrm>
                <a:off x="4412" y="4213"/>
                <a:ext cx="1273" cy="103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r-HR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Osobna mreža (PAN)</a:t>
                </a:r>
                <a:endParaRPr kumimoji="0" lang="sr-Latn-C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" name="Oval 52"/>
              <p:cNvSpPr>
                <a:spLocks noChangeArrowheads="1"/>
              </p:cNvSpPr>
              <p:nvPr/>
            </p:nvSpPr>
            <p:spPr bwMode="auto">
              <a:xfrm>
                <a:off x="8064" y="4873"/>
                <a:ext cx="1199" cy="105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r-HR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Gradska mreža (MAN)</a:t>
                </a:r>
                <a:endParaRPr kumimoji="0" lang="sr-Latn-C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Oval 53"/>
              <p:cNvSpPr>
                <a:spLocks noChangeArrowheads="1"/>
              </p:cNvSpPr>
              <p:nvPr/>
            </p:nvSpPr>
            <p:spPr bwMode="auto">
              <a:xfrm>
                <a:off x="6290" y="5801"/>
                <a:ext cx="2410" cy="999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r-HR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Rasprostranjena mreža (WAN)</a:t>
                </a:r>
                <a:endParaRPr kumimoji="0" lang="sr-Latn-C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17" name="AutoShape 62"/>
              <p:cNvCxnSpPr>
                <a:cxnSpLocks noChangeShapeType="1"/>
              </p:cNvCxnSpPr>
              <p:nvPr/>
            </p:nvCxnSpPr>
            <p:spPr bwMode="auto">
              <a:xfrm flipH="1">
                <a:off x="5655" y="4815"/>
                <a:ext cx="30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18" name="AutoShape 63"/>
              <p:cNvCxnSpPr>
                <a:cxnSpLocks noChangeShapeType="1"/>
              </p:cNvCxnSpPr>
              <p:nvPr/>
            </p:nvCxnSpPr>
            <p:spPr bwMode="auto">
              <a:xfrm flipV="1">
                <a:off x="7093" y="4358"/>
                <a:ext cx="64" cy="22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19" name="AutoShape 64"/>
              <p:cNvCxnSpPr>
                <a:cxnSpLocks noChangeShapeType="1"/>
              </p:cNvCxnSpPr>
              <p:nvPr/>
            </p:nvCxnSpPr>
            <p:spPr bwMode="auto">
              <a:xfrm flipV="1">
                <a:off x="7372" y="4518"/>
                <a:ext cx="956" cy="29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20" name="AutoShape 65"/>
              <p:cNvCxnSpPr>
                <a:cxnSpLocks noChangeShapeType="1"/>
              </p:cNvCxnSpPr>
              <p:nvPr/>
            </p:nvCxnSpPr>
            <p:spPr bwMode="auto">
              <a:xfrm>
                <a:off x="7372" y="5055"/>
                <a:ext cx="774" cy="19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21" name="AutoShape 66"/>
              <p:cNvCxnSpPr>
                <a:cxnSpLocks noChangeShapeType="1"/>
              </p:cNvCxnSpPr>
              <p:nvPr/>
            </p:nvCxnSpPr>
            <p:spPr bwMode="auto">
              <a:xfrm>
                <a:off x="6942" y="5349"/>
                <a:ext cx="294" cy="4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122" name="Group 70"/>
            <p:cNvGrpSpPr>
              <a:grpSpLocks/>
            </p:cNvGrpSpPr>
            <p:nvPr/>
          </p:nvGrpSpPr>
          <p:grpSpPr bwMode="auto">
            <a:xfrm>
              <a:off x="4610" y="5158"/>
              <a:ext cx="2246" cy="1806"/>
              <a:chOff x="4610" y="5158"/>
              <a:chExt cx="2246" cy="1806"/>
            </a:xfrm>
          </p:grpSpPr>
          <p:sp>
            <p:nvSpPr>
              <p:cNvPr id="123" name="Oval 40"/>
              <p:cNvSpPr>
                <a:spLocks noChangeArrowheads="1"/>
              </p:cNvSpPr>
              <p:nvPr/>
            </p:nvSpPr>
            <p:spPr bwMode="auto">
              <a:xfrm>
                <a:off x="5040" y="5384"/>
                <a:ext cx="1408" cy="982"/>
              </a:xfrm>
              <a:prstGeom prst="ellipse">
                <a:avLst/>
              </a:prstGeom>
              <a:solidFill>
                <a:srgbClr val="C0504D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622423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r-HR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Vrste mreža</a:t>
                </a:r>
                <a:endParaRPr kumimoji="0" lang="sr-Latn-C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24" name="AutoShape 55"/>
              <p:cNvCxnSpPr>
                <a:cxnSpLocks noChangeShapeType="1"/>
              </p:cNvCxnSpPr>
              <p:nvPr/>
            </p:nvCxnSpPr>
            <p:spPr bwMode="auto">
              <a:xfrm flipH="1">
                <a:off x="4610" y="5996"/>
                <a:ext cx="430" cy="17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25" name="AutoShape 56"/>
              <p:cNvCxnSpPr>
                <a:cxnSpLocks noChangeShapeType="1"/>
              </p:cNvCxnSpPr>
              <p:nvPr/>
            </p:nvCxnSpPr>
            <p:spPr bwMode="auto">
              <a:xfrm flipV="1">
                <a:off x="6244" y="5158"/>
                <a:ext cx="612" cy="43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26" name="AutoShape 54"/>
              <p:cNvCxnSpPr>
                <a:cxnSpLocks noChangeShapeType="1"/>
              </p:cNvCxnSpPr>
              <p:nvPr/>
            </p:nvCxnSpPr>
            <p:spPr bwMode="auto">
              <a:xfrm>
                <a:off x="5964" y="6309"/>
                <a:ext cx="484" cy="6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38" name="Zaobljeni pravokutnik 37"/>
          <p:cNvSpPr/>
          <p:nvPr/>
        </p:nvSpPr>
        <p:spPr>
          <a:xfrm>
            <a:off x="323528" y="1412776"/>
            <a:ext cx="504056" cy="28803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9" name="TekstniOkvir 38"/>
          <p:cNvSpPr txBox="1"/>
          <p:nvPr/>
        </p:nvSpPr>
        <p:spPr>
          <a:xfrm>
            <a:off x="971600" y="13407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Internet</a:t>
            </a:r>
            <a:endParaRPr lang="hr-HR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Mreža se sastoji od: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3CA7-1698-4A95-AB66-1642345DA908}" type="datetime1">
              <a:rPr lang="hr-HR" smtClean="0"/>
              <a:pPr/>
              <a:t>13.3.2014.</a:t>
            </a:fld>
            <a:endParaRPr lang="hr-H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Norme – pravila za prijenos podataka (protokoli)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TCP protokol</a:t>
            </a:r>
            <a:r>
              <a:rPr lang="hr-HR" dirty="0" smtClean="0"/>
              <a:t>  je protokol zadužen za upravljanje prijenosa i razmjene podataka između računala.</a:t>
            </a:r>
          </a:p>
          <a:p>
            <a:r>
              <a:rPr lang="hr-HR" b="1" dirty="0" smtClean="0"/>
              <a:t>IP protokol</a:t>
            </a:r>
            <a:r>
              <a:rPr lang="hr-HR" dirty="0" smtClean="0"/>
              <a:t> je temeljni </a:t>
            </a:r>
            <a:r>
              <a:rPr lang="hr-HR" dirty="0" smtClean="0"/>
              <a:t>internet </a:t>
            </a:r>
            <a:r>
              <a:rPr lang="hr-HR" dirty="0" smtClean="0"/>
              <a:t>protokol postavljen za adresiranje i usmjeravanje podataka u mreži.</a:t>
            </a:r>
          </a:p>
          <a:p>
            <a:r>
              <a:rPr lang="hr-HR" b="1" dirty="0" smtClean="0"/>
              <a:t>WWW poslužitelj </a:t>
            </a:r>
            <a:r>
              <a:rPr lang="hr-HR" dirty="0" smtClean="0"/>
              <a:t>koristi</a:t>
            </a:r>
            <a:r>
              <a:rPr lang="hr-HR" b="1" dirty="0" smtClean="0"/>
              <a:t> http protokol </a:t>
            </a:r>
            <a:r>
              <a:rPr lang="hr-HR" i="1" dirty="0" smtClean="0"/>
              <a:t>(</a:t>
            </a:r>
            <a:r>
              <a:rPr lang="hr-HR" i="1" dirty="0" err="1" smtClean="0"/>
              <a:t>Hyper</a:t>
            </a:r>
            <a:r>
              <a:rPr lang="hr-HR" i="1" dirty="0" smtClean="0"/>
              <a:t> </a:t>
            </a:r>
            <a:r>
              <a:rPr lang="hr-HR" i="1" dirty="0" err="1" smtClean="0"/>
              <a:t>text</a:t>
            </a:r>
            <a:r>
              <a:rPr lang="hr-HR" i="1" dirty="0" smtClean="0"/>
              <a:t> transfer </a:t>
            </a:r>
            <a:r>
              <a:rPr lang="hr-HR" i="1" dirty="0" err="1" smtClean="0"/>
              <a:t>protocol</a:t>
            </a:r>
            <a:r>
              <a:rPr lang="hr-HR" i="1" dirty="0" smtClean="0"/>
              <a:t>).</a:t>
            </a:r>
            <a:endParaRPr lang="hr-HR" dirty="0" smtClean="0"/>
          </a:p>
          <a:p>
            <a:r>
              <a:rPr lang="hr-HR" b="1" dirty="0" smtClean="0"/>
              <a:t>FTP poslužitelj </a:t>
            </a:r>
            <a:r>
              <a:rPr lang="hr-HR" dirty="0" smtClean="0"/>
              <a:t>koristi </a:t>
            </a:r>
            <a:r>
              <a:rPr lang="hr-HR" b="1" dirty="0" smtClean="0"/>
              <a:t>ftp protokol (</a:t>
            </a:r>
            <a:r>
              <a:rPr lang="hr-HR" i="1" dirty="0" smtClean="0"/>
              <a:t>File Transfer </a:t>
            </a:r>
            <a:r>
              <a:rPr lang="hr-HR" i="1" dirty="0" err="1" smtClean="0"/>
              <a:t>protocol</a:t>
            </a:r>
            <a:r>
              <a:rPr lang="hr-HR" i="1" dirty="0" smtClean="0"/>
              <a:t>) i </a:t>
            </a:r>
            <a:r>
              <a:rPr lang="hr-HR" dirty="0" smtClean="0"/>
              <a:t>služi za prijenos podataka na udaljeno računalo. Prilikom postavljanja web stranica na udaljeni poslužitelj (</a:t>
            </a:r>
            <a:r>
              <a:rPr lang="hr-HR" i="1" dirty="0" smtClean="0"/>
              <a:t>server) </a:t>
            </a:r>
            <a:r>
              <a:rPr lang="hr-HR" dirty="0" smtClean="0"/>
              <a:t>koristimo ftp protokol.</a:t>
            </a:r>
          </a:p>
          <a:p>
            <a:r>
              <a:rPr lang="hr-HR" b="1" dirty="0" err="1" smtClean="0"/>
              <a:t>Mail</a:t>
            </a:r>
            <a:r>
              <a:rPr lang="hr-HR" b="1" dirty="0" smtClean="0"/>
              <a:t> poslužitelj</a:t>
            </a:r>
            <a:r>
              <a:rPr lang="hr-HR" dirty="0" smtClean="0"/>
              <a:t> koristi dva protokola. Jedan za </a:t>
            </a:r>
            <a:r>
              <a:rPr lang="hr-HR" b="1" dirty="0" smtClean="0"/>
              <a:t>slanje (smtp),</a:t>
            </a:r>
            <a:r>
              <a:rPr lang="hr-HR" dirty="0" smtClean="0"/>
              <a:t> a drugi za </a:t>
            </a:r>
            <a:r>
              <a:rPr lang="hr-HR" b="1" dirty="0" smtClean="0"/>
              <a:t>primanje pošte (pop).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E981-196F-4817-B356-B7FD205A0201}" type="datetime1">
              <a:rPr lang="hr-HR" smtClean="0"/>
              <a:pPr/>
              <a:t>13.3.2014.</a:t>
            </a:fld>
            <a:endParaRPr lang="hr-H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95536" y="-171400"/>
            <a:ext cx="7344816" cy="980728"/>
          </a:xfrm>
        </p:spPr>
        <p:txBody>
          <a:bodyPr/>
          <a:lstStyle/>
          <a:p>
            <a:r>
              <a:rPr lang="hr-HR" dirty="0" smtClean="0"/>
              <a:t>Sažetak (1)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539552" y="1196752"/>
            <a:ext cx="7848872" cy="5184576"/>
          </a:xfrm>
        </p:spPr>
        <p:txBody>
          <a:bodyPr>
            <a:noAutofit/>
          </a:bodyPr>
          <a:lstStyle/>
          <a:p>
            <a:r>
              <a:rPr lang="hr-HR" sz="2400" b="1" dirty="0" smtClean="0"/>
              <a:t>Poslužitelj </a:t>
            </a:r>
            <a:r>
              <a:rPr lang="hr-HR" sz="2400" dirty="0" smtClean="0"/>
              <a:t>(</a:t>
            </a:r>
            <a:r>
              <a:rPr lang="hr-HR" sz="2400" i="1" dirty="0" smtClean="0"/>
              <a:t>server)</a:t>
            </a:r>
            <a:r>
              <a:rPr lang="hr-HR" sz="2400" b="1" dirty="0" smtClean="0"/>
              <a:t>– </a:t>
            </a:r>
            <a:r>
              <a:rPr lang="hr-HR" sz="2400" dirty="0" smtClean="0"/>
              <a:t>jako računalo koje pruža informacije i usluge korisnicima 24 sata 7 dana u tjednu</a:t>
            </a:r>
          </a:p>
          <a:p>
            <a:r>
              <a:rPr lang="hr-HR" sz="2400" b="1" dirty="0" smtClean="0"/>
              <a:t>Korisnik </a:t>
            </a:r>
            <a:r>
              <a:rPr lang="hr-HR" sz="2400" i="1" dirty="0" smtClean="0"/>
              <a:t>(</a:t>
            </a:r>
            <a:r>
              <a:rPr lang="hr-HR" sz="2400" i="1" dirty="0" err="1" smtClean="0"/>
              <a:t>client</a:t>
            </a:r>
            <a:r>
              <a:rPr lang="hr-HR" sz="2400" i="1" dirty="0" smtClean="0"/>
              <a:t>) –</a:t>
            </a:r>
            <a:r>
              <a:rPr lang="hr-HR" sz="2400" dirty="0" smtClean="0"/>
              <a:t> računalo koje povremeno koristi usluge poslužitelja</a:t>
            </a:r>
          </a:p>
          <a:p>
            <a:r>
              <a:rPr lang="hr-HR" sz="2400" b="1" dirty="0" smtClean="0"/>
              <a:t>IP adresa</a:t>
            </a:r>
            <a:r>
              <a:rPr lang="hr-HR" sz="2400" dirty="0" smtClean="0"/>
              <a:t> - jedinstvena adresa svakog uređaja povezanog na računalnu mrežu </a:t>
            </a:r>
          </a:p>
          <a:p>
            <a:r>
              <a:rPr lang="hr-HR" sz="2400" b="1" dirty="0" smtClean="0"/>
              <a:t>Statičke (nepromjenjive) IP adrese</a:t>
            </a:r>
            <a:r>
              <a:rPr lang="hr-HR" sz="2400" dirty="0" smtClean="0"/>
              <a:t> najčešće koriste web poslužitelji. Uvijek ista adresa potrebna je zbog nesmetanog pristupanja podataka i uslugama poslužitelja.</a:t>
            </a:r>
          </a:p>
          <a:p>
            <a:r>
              <a:rPr lang="hr-HR" sz="2400" b="1" dirty="0" smtClean="0"/>
              <a:t>Dinamička (promjenjiva) IP adresa</a:t>
            </a:r>
            <a:r>
              <a:rPr lang="hr-HR" sz="2400" dirty="0" smtClean="0"/>
              <a:t> najčešće se dodjeljuje prilikom povezivanja korisnika na </a:t>
            </a:r>
            <a:r>
              <a:rPr lang="hr-HR" sz="2400" dirty="0" smtClean="0"/>
              <a:t>internet</a:t>
            </a:r>
            <a:endParaRPr lang="hr-HR" sz="2400" dirty="0" smtClean="0"/>
          </a:p>
          <a:p>
            <a:r>
              <a:rPr lang="hr-HR" sz="2400" b="1" dirty="0" smtClean="0"/>
              <a:t>Norme za prijenos podataka ili protokoli</a:t>
            </a:r>
            <a:r>
              <a:rPr lang="hr-HR" sz="2400" dirty="0" smtClean="0"/>
              <a:t> su skup dogovorenih pravila na kojim se temelji komunikacija na </a:t>
            </a:r>
            <a:r>
              <a:rPr lang="hr-HR" sz="2400" dirty="0" smtClean="0"/>
              <a:t>internetu</a:t>
            </a:r>
            <a:r>
              <a:rPr lang="hr-HR" sz="2400" dirty="0" smtClean="0"/>
              <a:t>.</a:t>
            </a:r>
          </a:p>
          <a:p>
            <a:pPr>
              <a:buNone/>
            </a:pPr>
            <a:endParaRPr lang="hr-HR" sz="2400" dirty="0" smtClean="0"/>
          </a:p>
          <a:p>
            <a:endParaRPr lang="hr-HR" sz="2400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9A12-0BA6-4057-A888-9EDDCF9E674A}" type="datetime1">
              <a:rPr lang="hr-HR" smtClean="0"/>
              <a:pPr/>
              <a:t>13.3.2014.</a:t>
            </a:fld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2123728" y="548680"/>
            <a:ext cx="46845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Struktura interneta</a:t>
            </a:r>
            <a:endParaRPr lang="hr-HR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Slika 6" descr="ALFIC sjedi na grani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352" y="5373216"/>
            <a:ext cx="100811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1252454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7620000" cy="1143000"/>
          </a:xfrm>
        </p:spPr>
        <p:txBody>
          <a:bodyPr/>
          <a:lstStyle/>
          <a:p>
            <a:r>
              <a:rPr lang="hr-HR" dirty="0" smtClean="0"/>
              <a:t>Sažetak (2)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467544" y="1196752"/>
            <a:ext cx="7620000" cy="4536504"/>
          </a:xfrm>
        </p:spPr>
        <p:txBody>
          <a:bodyPr>
            <a:noAutofit/>
          </a:bodyPr>
          <a:lstStyle/>
          <a:p>
            <a:r>
              <a:rPr lang="hr-HR" sz="2400" b="1" dirty="0" smtClean="0"/>
              <a:t>TCP protokol</a:t>
            </a:r>
            <a:r>
              <a:rPr lang="hr-HR" sz="2400" dirty="0" smtClean="0"/>
              <a:t> – </a:t>
            </a:r>
            <a:r>
              <a:rPr lang="hr-HR" sz="2400" dirty="0" err="1" smtClean="0"/>
              <a:t>protokol</a:t>
            </a:r>
            <a:r>
              <a:rPr lang="hr-HR" sz="2400" dirty="0" smtClean="0"/>
              <a:t> za upravljanje prijenosa i razmjene podataka između računala</a:t>
            </a:r>
          </a:p>
          <a:p>
            <a:r>
              <a:rPr lang="hr-HR" sz="2400" b="1" dirty="0" smtClean="0"/>
              <a:t>IP protokol</a:t>
            </a:r>
            <a:r>
              <a:rPr lang="hr-HR" sz="2400" dirty="0" smtClean="0"/>
              <a:t> – temeljni </a:t>
            </a:r>
            <a:r>
              <a:rPr lang="hr-HR" sz="2400" dirty="0" smtClean="0"/>
              <a:t>internet </a:t>
            </a:r>
            <a:r>
              <a:rPr lang="hr-HR" sz="2400" dirty="0" smtClean="0"/>
              <a:t>protokol postavljen za adresiranje i usmjeravanje podataka u mreži</a:t>
            </a:r>
          </a:p>
          <a:p>
            <a:r>
              <a:rPr lang="hr-HR" sz="2400" b="1" dirty="0" smtClean="0"/>
              <a:t>HTTP protokol </a:t>
            </a:r>
            <a:r>
              <a:rPr lang="hr-HR" sz="2400" dirty="0" smtClean="0"/>
              <a:t>– </a:t>
            </a:r>
            <a:r>
              <a:rPr lang="hr-HR" sz="2400" dirty="0" err="1" smtClean="0"/>
              <a:t>protokol</a:t>
            </a:r>
            <a:r>
              <a:rPr lang="hr-HR" sz="2400" dirty="0" smtClean="0"/>
              <a:t> kojim se služi www poslužitelj</a:t>
            </a:r>
          </a:p>
          <a:p>
            <a:r>
              <a:rPr lang="hr-HR" sz="2400" b="1" dirty="0" smtClean="0"/>
              <a:t>FTP protokol </a:t>
            </a:r>
            <a:r>
              <a:rPr lang="hr-HR" sz="2400" dirty="0" smtClean="0"/>
              <a:t>- </a:t>
            </a:r>
            <a:r>
              <a:rPr lang="hr-HR" sz="2400" dirty="0" err="1" smtClean="0"/>
              <a:t>protokol</a:t>
            </a:r>
            <a:r>
              <a:rPr lang="hr-HR" sz="2400" dirty="0" smtClean="0"/>
              <a:t> kojim se služi ftp poslužitelj</a:t>
            </a:r>
          </a:p>
          <a:p>
            <a:r>
              <a:rPr lang="hr-HR" sz="2400" b="1" dirty="0" smtClean="0"/>
              <a:t>POP protokol </a:t>
            </a:r>
            <a:r>
              <a:rPr lang="hr-HR" sz="2400" dirty="0" smtClean="0"/>
              <a:t>– </a:t>
            </a:r>
            <a:r>
              <a:rPr lang="hr-HR" sz="2400" dirty="0" err="1" smtClean="0"/>
              <a:t>protokol</a:t>
            </a:r>
            <a:r>
              <a:rPr lang="hr-HR" sz="2400" dirty="0" smtClean="0"/>
              <a:t> dolaznog e- mail poslužitelja</a:t>
            </a:r>
          </a:p>
          <a:p>
            <a:r>
              <a:rPr lang="hr-HR" sz="2400" b="1" dirty="0" smtClean="0"/>
              <a:t>SMTP protokol </a:t>
            </a:r>
            <a:r>
              <a:rPr lang="hr-HR" sz="2400" dirty="0" smtClean="0"/>
              <a:t>– </a:t>
            </a:r>
            <a:r>
              <a:rPr lang="hr-HR" sz="2400" dirty="0" err="1" smtClean="0"/>
              <a:t>protokol</a:t>
            </a:r>
            <a:r>
              <a:rPr lang="hr-HR" sz="2400" dirty="0" smtClean="0"/>
              <a:t> odlaznog e-mail </a:t>
            </a:r>
            <a:r>
              <a:rPr lang="hr-HR" sz="2400" dirty="0" err="1" smtClean="0"/>
              <a:t>polužitelja</a:t>
            </a:r>
            <a:endParaRPr lang="hr-HR" sz="2400" dirty="0" smtClean="0"/>
          </a:p>
          <a:p>
            <a:r>
              <a:rPr lang="hr-HR" sz="2400" b="1" dirty="0" smtClean="0"/>
              <a:t>DNS poslužitelj </a:t>
            </a:r>
            <a:r>
              <a:rPr lang="hr-HR" sz="2400" dirty="0" smtClean="0"/>
              <a:t>bilježi povezanost brojčanih </a:t>
            </a:r>
            <a:r>
              <a:rPr lang="hr-HR" sz="2400" b="1" dirty="0" smtClean="0"/>
              <a:t>IP adresa</a:t>
            </a:r>
            <a:r>
              <a:rPr lang="hr-HR" sz="2400" dirty="0" smtClean="0"/>
              <a:t> poslužitelja i njihovih </a:t>
            </a:r>
            <a:r>
              <a:rPr lang="hr-HR" sz="2400" b="1" dirty="0" smtClean="0"/>
              <a:t>simboličkih</a:t>
            </a:r>
            <a:r>
              <a:rPr lang="hr-HR" sz="2400" dirty="0" smtClean="0"/>
              <a:t>, nama razumljivih  i lako pamtljivih, </a:t>
            </a:r>
            <a:r>
              <a:rPr lang="hr-HR" sz="2400" b="1" dirty="0" smtClean="0"/>
              <a:t>adresa</a:t>
            </a:r>
            <a:endParaRPr lang="hr-HR" sz="2400" dirty="0" smtClean="0"/>
          </a:p>
          <a:p>
            <a:endParaRPr lang="hr-HR" sz="2400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9A12-0BA6-4057-A888-9EDDCF9E674A}" type="datetime1">
              <a:rPr lang="hr-HR" smtClean="0"/>
              <a:pPr/>
              <a:t>13.3.2014.</a:t>
            </a:fld>
            <a:endParaRPr lang="hr-HR"/>
          </a:p>
        </p:txBody>
      </p:sp>
      <p:pic>
        <p:nvPicPr>
          <p:cNvPr id="5" name="Slika 4" descr="ALFIC sjedi na grani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5373216"/>
            <a:ext cx="100811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1252454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467544" y="1700808"/>
            <a:ext cx="7620000" cy="4248472"/>
          </a:xfrm>
        </p:spPr>
        <p:txBody>
          <a:bodyPr>
            <a:normAutofit fontScale="85000" lnSpcReduction="20000"/>
          </a:bodyPr>
          <a:lstStyle/>
          <a:p>
            <a:pPr marL="571500" lvl="0" indent="-457200">
              <a:buFont typeface="+mj-lt"/>
              <a:buAutoNum type="arabicPeriod"/>
            </a:pPr>
            <a:r>
              <a:rPr lang="hr-HR" sz="2400" dirty="0" smtClean="0"/>
              <a:t>Što je </a:t>
            </a:r>
            <a:r>
              <a:rPr lang="hr-HR" sz="2400" dirty="0" smtClean="0"/>
              <a:t>internet</a:t>
            </a:r>
            <a:r>
              <a:rPr lang="hr-HR" sz="2400" dirty="0" smtClean="0"/>
              <a:t>?</a:t>
            </a:r>
          </a:p>
          <a:p>
            <a:pPr marL="571500" lvl="0" indent="-457200">
              <a:buFont typeface="+mj-lt"/>
              <a:buAutoNum type="arabicPeriod"/>
            </a:pPr>
            <a:r>
              <a:rPr lang="hr-HR" sz="2400" dirty="0" smtClean="0"/>
              <a:t>Kako nazivamo preteču </a:t>
            </a:r>
            <a:r>
              <a:rPr lang="hr-HR" sz="2400" dirty="0" smtClean="0"/>
              <a:t>interneta</a:t>
            </a:r>
            <a:r>
              <a:rPr lang="hr-HR" sz="2400" dirty="0" smtClean="0"/>
              <a:t>?</a:t>
            </a:r>
          </a:p>
          <a:p>
            <a:pPr marL="571500" lvl="0" indent="-457200">
              <a:buFont typeface="+mj-lt"/>
              <a:buAutoNum type="arabicPeriod"/>
            </a:pPr>
            <a:r>
              <a:rPr lang="hr-HR" sz="2400" dirty="0" smtClean="0"/>
              <a:t>Koje su godine važne u razvoju </a:t>
            </a:r>
            <a:r>
              <a:rPr lang="hr-HR" sz="2400" dirty="0" smtClean="0"/>
              <a:t>interneta</a:t>
            </a:r>
            <a:r>
              <a:rPr lang="hr-HR" sz="2400" dirty="0" smtClean="0"/>
              <a:t>?</a:t>
            </a:r>
          </a:p>
          <a:p>
            <a:pPr marL="571500" lvl="0" indent="-457200">
              <a:buFont typeface="+mj-lt"/>
              <a:buAutoNum type="arabicPeriod"/>
            </a:pPr>
            <a:r>
              <a:rPr lang="hr-HR" sz="2400" dirty="0" smtClean="0"/>
              <a:t>Zbog čega je </a:t>
            </a:r>
            <a:r>
              <a:rPr lang="hr-HR" sz="2400" dirty="0" smtClean="0"/>
              <a:t>internet </a:t>
            </a:r>
            <a:r>
              <a:rPr lang="hr-HR" sz="2400" dirty="0" smtClean="0"/>
              <a:t>tako popularan?</a:t>
            </a:r>
          </a:p>
          <a:p>
            <a:pPr marL="571500" lvl="0" indent="-457200">
              <a:buFont typeface="+mj-lt"/>
              <a:buAutoNum type="arabicPeriod"/>
            </a:pPr>
            <a:r>
              <a:rPr lang="hr-HR" sz="2400" dirty="0" smtClean="0"/>
              <a:t>Kako funkcionira </a:t>
            </a:r>
            <a:r>
              <a:rPr lang="hr-HR" sz="2400" dirty="0" smtClean="0"/>
              <a:t>internet</a:t>
            </a:r>
            <a:r>
              <a:rPr lang="hr-HR" sz="2400" dirty="0" smtClean="0"/>
              <a:t>?</a:t>
            </a:r>
          </a:p>
          <a:p>
            <a:pPr marL="571500" lvl="0" indent="-457200">
              <a:buFont typeface="+mj-lt"/>
              <a:buAutoNum type="arabicPeriod"/>
            </a:pPr>
            <a:r>
              <a:rPr lang="hr-HR" sz="2400" dirty="0" smtClean="0"/>
              <a:t>Kako nazivamo odnos računala na </a:t>
            </a:r>
            <a:r>
              <a:rPr lang="hr-HR" sz="2400" dirty="0" smtClean="0"/>
              <a:t>internetu</a:t>
            </a:r>
            <a:r>
              <a:rPr lang="hr-HR" sz="2400" dirty="0" smtClean="0"/>
              <a:t>?</a:t>
            </a:r>
          </a:p>
          <a:p>
            <a:pPr marL="571500" lvl="0" indent="-457200">
              <a:buFont typeface="+mj-lt"/>
              <a:buAutoNum type="arabicPeriod"/>
            </a:pPr>
            <a:r>
              <a:rPr lang="hr-HR" sz="2400" dirty="0" smtClean="0"/>
              <a:t>Što je poslužitelj?</a:t>
            </a:r>
          </a:p>
          <a:p>
            <a:pPr marL="571500" lvl="0" indent="-457200">
              <a:buFont typeface="+mj-lt"/>
              <a:buAutoNum type="arabicPeriod"/>
            </a:pPr>
            <a:r>
              <a:rPr lang="hr-HR" sz="2400" dirty="0" smtClean="0"/>
              <a:t>Nabroji vrste poslužitelja koje smo učili!</a:t>
            </a:r>
          </a:p>
          <a:p>
            <a:pPr marL="571500" lvl="0" indent="-457200">
              <a:buFont typeface="+mj-lt"/>
              <a:buAutoNum type="arabicPeriod"/>
            </a:pPr>
            <a:r>
              <a:rPr lang="hr-HR" sz="2400" dirty="0" smtClean="0"/>
              <a:t>Što je korisnik?</a:t>
            </a:r>
          </a:p>
          <a:p>
            <a:pPr marL="571500" lvl="0" indent="-457200">
              <a:buFont typeface="+mj-lt"/>
              <a:buAutoNum type="arabicPeriod"/>
            </a:pPr>
            <a:r>
              <a:rPr lang="hr-HR" sz="2400" dirty="0" smtClean="0"/>
              <a:t>Što je IP adresa?</a:t>
            </a:r>
          </a:p>
          <a:p>
            <a:pPr marL="571500" lvl="0" indent="-457200">
              <a:buFont typeface="+mj-lt"/>
              <a:buAutoNum type="arabicPeriod"/>
            </a:pPr>
            <a:r>
              <a:rPr lang="hr-HR" sz="2400" dirty="0" smtClean="0"/>
              <a:t>Kakve sve IP adrese postoje?</a:t>
            </a:r>
          </a:p>
          <a:p>
            <a:pPr marL="571500" lvl="0" indent="-457200">
              <a:buFont typeface="+mj-lt"/>
              <a:buAutoNum type="arabicPeriod"/>
            </a:pPr>
            <a:r>
              <a:rPr lang="hr-HR" sz="2400" dirty="0" smtClean="0"/>
              <a:t>Što su to protokoli?</a:t>
            </a:r>
          </a:p>
          <a:p>
            <a:pPr marL="571500" indent="-457200">
              <a:buFont typeface="+mj-lt"/>
              <a:buAutoNum type="arabicPeriod"/>
            </a:pPr>
            <a:r>
              <a:rPr lang="hr-HR" sz="2400" dirty="0" smtClean="0"/>
              <a:t>Koje protokole poznaješ? Opiši!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1936-1850-4190-8840-3A7DFC3997FF}" type="datetime1">
              <a:rPr lang="hr-HR" smtClean="0"/>
              <a:pPr/>
              <a:t>13.3.2014.</a:t>
            </a:fld>
            <a:endParaRPr lang="hr-HR"/>
          </a:p>
        </p:txBody>
      </p:sp>
      <p:pic>
        <p:nvPicPr>
          <p:cNvPr id="5" name="Slika 4" descr="ALFIC mirise tulipa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32656"/>
            <a:ext cx="1584176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D:\Alfa udžbenici\Ponovimo robotic.jpg"/>
          <p:cNvPicPr>
            <a:picLocks noChangeAspect="1" noChangeArrowheads="1"/>
          </p:cNvPicPr>
          <p:nvPr/>
        </p:nvPicPr>
        <p:blipFill>
          <a:blip r:embed="rId4" cstate="print"/>
          <a:srcRect l="19740" t="24003" r="23861" b="19991"/>
          <a:stretch>
            <a:fillRect/>
          </a:stretch>
        </p:blipFill>
        <p:spPr bwMode="auto">
          <a:xfrm>
            <a:off x="2843808" y="0"/>
            <a:ext cx="2880320" cy="2016224"/>
          </a:xfrm>
          <a:prstGeom prst="rect">
            <a:avLst/>
          </a:prstGeom>
          <a:noFill/>
        </p:spPr>
      </p:pic>
      <p:sp>
        <p:nvSpPr>
          <p:cNvPr id="9" name="TekstniOkvir 8"/>
          <p:cNvSpPr txBox="1"/>
          <p:nvPr/>
        </p:nvSpPr>
        <p:spPr>
          <a:xfrm rot="178294">
            <a:off x="4572000" y="50405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 dirty="0" smtClean="0"/>
              <a:t>Ponovimo!</a:t>
            </a:r>
            <a:endParaRPr lang="hr-HR" sz="1200" b="1" dirty="0"/>
          </a:p>
        </p:txBody>
      </p:sp>
      <p:pic>
        <p:nvPicPr>
          <p:cNvPr id="10" name="Slika 9" descr="ALFIC sjedi na grani.jpg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5373216"/>
            <a:ext cx="100811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7631567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</a:t>
            </a:r>
            <a:r>
              <a:rPr lang="hr-HR" dirty="0" smtClean="0"/>
              <a:t>internet</a:t>
            </a:r>
            <a:r>
              <a:rPr lang="hr-HR" dirty="0" smtClean="0"/>
              <a:t>?</a:t>
            </a: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457200" y="2372816"/>
          <a:ext cx="7620000" cy="40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D7AF-6E63-4F2F-A1B5-30B66C3A50E8}" type="datetime1">
              <a:rPr lang="hr-HR" smtClean="0"/>
              <a:pPr/>
              <a:t>13.3.2014.</a:t>
            </a:fld>
            <a:endParaRPr lang="hr-HR"/>
          </a:p>
        </p:txBody>
      </p:sp>
      <p:pic>
        <p:nvPicPr>
          <p:cNvPr id="9" name="Slika 8" descr="Internet 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44008" y="0"/>
            <a:ext cx="3773424" cy="2438400"/>
          </a:xfrm>
          <a:prstGeom prst="rect">
            <a:avLst/>
          </a:prstGeom>
        </p:spPr>
      </p:pic>
      <p:pic>
        <p:nvPicPr>
          <p:cNvPr id="10" name="Slika 9" descr="E-mail.jpg"/>
          <p:cNvPicPr>
            <a:picLocks noChangeAspect="1"/>
          </p:cNvPicPr>
          <p:nvPr/>
        </p:nvPicPr>
        <p:blipFill>
          <a:blip r:embed="rId8" cstate="print"/>
          <a:srcRect l="23000" t="30967" r="23000" b="35725"/>
          <a:stretch>
            <a:fillRect/>
          </a:stretch>
        </p:blipFill>
        <p:spPr>
          <a:xfrm>
            <a:off x="2987824" y="1124744"/>
            <a:ext cx="1512168" cy="1323147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Povijest </a:t>
            </a:r>
            <a:r>
              <a:rPr lang="hr-HR" dirty="0" smtClean="0"/>
              <a:t>interneta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1969. god.</a:t>
            </a:r>
            <a:r>
              <a:rPr lang="hr-HR" dirty="0" smtClean="0"/>
              <a:t> skupina američkih informatičara počinje istraživati umrežavanje računala na velikim udaljenostima.</a:t>
            </a:r>
          </a:p>
          <a:p>
            <a:r>
              <a:rPr lang="hr-HR" dirty="0" smtClean="0"/>
              <a:t>Ideja je bila podatke razbiti na manje cjeline i kao takve ih slati do odredišta nezavisno.</a:t>
            </a:r>
          </a:p>
          <a:p>
            <a:r>
              <a:rPr lang="hr-HR" dirty="0" smtClean="0"/>
              <a:t>Američko Ministarstvo obrane potaklo je stvaranje takve mreže koja je prvenstveno imala vojnu namjenu.  Nazvana je </a:t>
            </a:r>
            <a:r>
              <a:rPr lang="hr-HR" b="1" dirty="0" smtClean="0"/>
              <a:t>ARPANET</a:t>
            </a:r>
            <a:r>
              <a:rPr lang="hr-HR" dirty="0" smtClean="0"/>
              <a:t>. </a:t>
            </a:r>
          </a:p>
          <a:p>
            <a:r>
              <a:rPr lang="hr-HR" b="1" dirty="0" smtClean="0"/>
              <a:t>ARPANET</a:t>
            </a:r>
            <a:r>
              <a:rPr lang="hr-HR" dirty="0" smtClean="0"/>
              <a:t> je preteča </a:t>
            </a:r>
            <a:r>
              <a:rPr lang="hr-HR" dirty="0" smtClean="0"/>
              <a:t>interneta</a:t>
            </a:r>
            <a:endParaRPr lang="hr-HR" dirty="0" smtClean="0"/>
          </a:p>
          <a:p>
            <a:r>
              <a:rPr lang="hr-HR" b="1" dirty="0" smtClean="0"/>
              <a:t>1983. god</a:t>
            </a:r>
            <a:r>
              <a:rPr lang="hr-HR" dirty="0" smtClean="0"/>
              <a:t>. ARPANET se počinje koristiti i u civilne svrhe i dobiva naziv</a:t>
            </a:r>
            <a:r>
              <a:rPr lang="hr-HR" b="1" dirty="0" smtClean="0"/>
              <a:t> </a:t>
            </a:r>
            <a:r>
              <a:rPr lang="hr-HR" b="1" dirty="0" smtClean="0"/>
              <a:t>internet</a:t>
            </a:r>
            <a:endParaRPr lang="hr-HR" dirty="0" smtClean="0"/>
          </a:p>
          <a:p>
            <a:r>
              <a:rPr lang="hr-HR" b="1" dirty="0" smtClean="0"/>
              <a:t>90-tih</a:t>
            </a:r>
            <a:r>
              <a:rPr lang="hr-HR" dirty="0" smtClean="0"/>
              <a:t> godina ulazi u širu upotrebu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E7D8-885E-476C-91AF-536902655751}" type="datetime1">
              <a:rPr lang="hr-HR" smtClean="0"/>
              <a:pPr/>
              <a:t>13.3.2014.</a:t>
            </a:fld>
            <a:endParaRPr lang="hr-H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Zbog čega je </a:t>
            </a:r>
            <a:r>
              <a:rPr lang="hr-HR" dirty="0" smtClean="0"/>
              <a:t>internet </a:t>
            </a:r>
            <a:r>
              <a:rPr lang="hr-HR" dirty="0" smtClean="0"/>
              <a:t>toliko uspješan?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dirty="0" smtClean="0"/>
              <a:t>Neprekidan rast raznolikih usluga</a:t>
            </a:r>
          </a:p>
          <a:p>
            <a:pPr lvl="0"/>
            <a:r>
              <a:rPr lang="hr-HR" dirty="0" smtClean="0"/>
              <a:t>Svakodnevno sve veća raspoloživa količina korisnih i (nekorisnih) informacija</a:t>
            </a:r>
          </a:p>
          <a:p>
            <a:pPr lvl="0"/>
            <a:r>
              <a:rPr lang="hr-HR" dirty="0" smtClean="0"/>
              <a:t>Stalno smanjivanje troškova pristupa </a:t>
            </a:r>
            <a:r>
              <a:rPr lang="hr-HR" dirty="0" smtClean="0"/>
              <a:t>internetu </a:t>
            </a:r>
            <a:endParaRPr lang="hr-HR" dirty="0" smtClean="0"/>
          </a:p>
          <a:p>
            <a:pPr lvl="0"/>
            <a:r>
              <a:rPr lang="hr-HR" dirty="0" smtClean="0"/>
              <a:t>Neprekidan razvoj tehnologije koja omogućuje i ostalim uređajima da se spoje na </a:t>
            </a:r>
            <a:r>
              <a:rPr lang="hr-HR" dirty="0" smtClean="0"/>
              <a:t>internet </a:t>
            </a:r>
            <a:r>
              <a:rPr lang="hr-HR" dirty="0" smtClean="0"/>
              <a:t>(pametni telefoni, tableti…)</a:t>
            </a:r>
          </a:p>
          <a:p>
            <a:pPr lvl="0"/>
            <a:r>
              <a:rPr lang="hr-HR" dirty="0" smtClean="0"/>
              <a:t>Korisnički naklonjena (</a:t>
            </a:r>
            <a:r>
              <a:rPr lang="hr-HR" dirty="0" err="1" smtClean="0"/>
              <a:t>user</a:t>
            </a:r>
            <a:r>
              <a:rPr lang="hr-HR" dirty="0" smtClean="0"/>
              <a:t> </a:t>
            </a:r>
            <a:r>
              <a:rPr lang="hr-HR" dirty="0" err="1" smtClean="0"/>
              <a:t>friendly</a:t>
            </a:r>
            <a:r>
              <a:rPr lang="hr-HR" dirty="0" smtClean="0"/>
              <a:t>)  programska potpora za korištenje </a:t>
            </a:r>
            <a:r>
              <a:rPr lang="hr-HR" dirty="0" smtClean="0"/>
              <a:t>interneta </a:t>
            </a:r>
            <a:endParaRPr lang="hr-HR" dirty="0" smtClean="0"/>
          </a:p>
          <a:p>
            <a:pPr lvl="0"/>
            <a:r>
              <a:rPr lang="hr-HR" dirty="0" smtClean="0"/>
              <a:t>Jednostavan pristup omogućen preko bilo koje lokacije gdje postoji telefonska linija ili uređena bežična mreža</a:t>
            </a:r>
          </a:p>
          <a:p>
            <a:pPr lvl="0"/>
            <a:r>
              <a:rPr lang="hr-HR" dirty="0" smtClean="0"/>
              <a:t>Smanjeni troškovi tvrtkama za obavljanje poslovanja zbog brzine razmjene podataka</a:t>
            </a:r>
          </a:p>
          <a:p>
            <a:r>
              <a:rPr lang="hr-HR" dirty="0" smtClean="0"/>
              <a:t>Strah tvrtki od tehnološkog zaostajanja u odnosu na ostale tvrtke ukoliko se ne pojavljuju na </a:t>
            </a:r>
            <a:r>
              <a:rPr lang="hr-HR" dirty="0" smtClean="0"/>
              <a:t>internetu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F441-E9A2-4A35-9095-6138895485B7}" type="datetime1">
              <a:rPr lang="hr-HR" smtClean="0"/>
              <a:pPr/>
              <a:t>13.3.2014.</a:t>
            </a:fld>
            <a:endParaRPr lang="hr-H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funkcionira </a:t>
            </a:r>
            <a:r>
              <a:rPr lang="hr-HR" dirty="0" smtClean="0"/>
              <a:t>internet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Internet se sastoji od tisuća računala </a:t>
            </a:r>
            <a:r>
              <a:rPr lang="hr-HR" b="1" dirty="0" smtClean="0"/>
              <a:t>poslužitelja</a:t>
            </a:r>
            <a:r>
              <a:rPr lang="hr-HR" dirty="0" smtClean="0"/>
              <a:t> (Servera) koji su 24 sata 7 dana u tjednu  na „usluzi“ malim računalima </a:t>
            </a:r>
            <a:r>
              <a:rPr lang="hr-HR" b="1" dirty="0" smtClean="0"/>
              <a:t>korisnicima</a:t>
            </a:r>
            <a:r>
              <a:rPr lang="hr-HR" dirty="0" smtClean="0"/>
              <a:t> (</a:t>
            </a:r>
            <a:r>
              <a:rPr lang="hr-HR" dirty="0" err="1" smtClean="0"/>
              <a:t>clientima</a:t>
            </a:r>
            <a:r>
              <a:rPr lang="hr-HR" dirty="0" smtClean="0"/>
              <a:t>). </a:t>
            </a:r>
          </a:p>
          <a:p>
            <a:r>
              <a:rPr lang="hr-HR" dirty="0" smtClean="0"/>
              <a:t>Spajajući se na </a:t>
            </a:r>
            <a:r>
              <a:rPr lang="hr-HR" dirty="0" smtClean="0"/>
              <a:t>internet </a:t>
            </a:r>
            <a:r>
              <a:rPr lang="hr-HR" dirty="0" smtClean="0"/>
              <a:t>ta mala računala se ustvari spajaju na neki od poslužitelja i uz njegovo posredništvo šalju podatke dalje na druge poslužitelje ili uzimaju podatke s nekih drugih poslužitelja. </a:t>
            </a:r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35DB-ECCF-44B8-8EF2-549263706093}" type="datetime1">
              <a:rPr lang="hr-HR" smtClean="0"/>
              <a:pPr/>
              <a:t>13.3.2014.</a:t>
            </a:fld>
            <a:endParaRPr lang="hr-HR"/>
          </a:p>
        </p:txBody>
      </p:sp>
      <p:pic>
        <p:nvPicPr>
          <p:cNvPr id="5" name="Slika 4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4077072"/>
            <a:ext cx="3459480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poslužitelja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www poslužitelj – </a:t>
            </a:r>
            <a:r>
              <a:rPr lang="hr-HR" dirty="0" err="1" smtClean="0"/>
              <a:t>poslužitelj</a:t>
            </a:r>
            <a:r>
              <a:rPr lang="hr-HR" dirty="0" smtClean="0"/>
              <a:t> na kojem su udomljene web stranice</a:t>
            </a:r>
          </a:p>
          <a:p>
            <a:pPr lvl="0"/>
            <a:r>
              <a:rPr lang="hr-HR" dirty="0" smtClean="0"/>
              <a:t>ftp poslužitelj – </a:t>
            </a:r>
            <a:r>
              <a:rPr lang="hr-HR" dirty="0" err="1" smtClean="0"/>
              <a:t>poslužitelj</a:t>
            </a:r>
            <a:r>
              <a:rPr lang="hr-HR" dirty="0" smtClean="0"/>
              <a:t>  putem kojeg šaljemo i primamo datoteke s udaljenog računala </a:t>
            </a:r>
          </a:p>
          <a:p>
            <a:pPr lvl="0"/>
            <a:r>
              <a:rPr lang="hr-HR" dirty="0" smtClean="0"/>
              <a:t>mail poslužitelj – </a:t>
            </a:r>
            <a:r>
              <a:rPr lang="hr-HR" dirty="0" err="1" smtClean="0"/>
              <a:t>poslužitelj</a:t>
            </a:r>
            <a:r>
              <a:rPr lang="hr-HR" dirty="0" smtClean="0"/>
              <a:t> za slanje i primanje elektroničke pošte</a:t>
            </a:r>
          </a:p>
          <a:p>
            <a:r>
              <a:rPr lang="hr-HR" dirty="0" smtClean="0"/>
              <a:t>DNS poslužitelj – </a:t>
            </a:r>
            <a:r>
              <a:rPr lang="hr-HR" dirty="0" err="1" smtClean="0"/>
              <a:t>poslužitelj</a:t>
            </a:r>
            <a:r>
              <a:rPr lang="hr-HR" dirty="0" smtClean="0"/>
              <a:t> koji ima informaciju o povezanosti  IP adresa i njihovih simboličkih imena koje lakše pamtimo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F495-9588-4E0A-9944-599229636AE6}" type="datetime1">
              <a:rPr lang="hr-HR" smtClean="0"/>
              <a:pPr/>
              <a:t>13.3.2014.</a:t>
            </a:fld>
            <a:endParaRPr lang="hr-HR"/>
          </a:p>
        </p:txBody>
      </p:sp>
      <p:pic>
        <p:nvPicPr>
          <p:cNvPr id="5" name="Slika 4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4725144"/>
            <a:ext cx="2667392" cy="1880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Adrese računala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Kako bi korisnička računala znala pronaći poslužitelj na koji se žele spojiti, potrebno je da poslužitelj ima adresu i to </a:t>
            </a:r>
            <a:r>
              <a:rPr lang="hr-HR" b="1" dirty="0" smtClean="0"/>
              <a:t>statičku</a:t>
            </a:r>
            <a:r>
              <a:rPr lang="hr-HR" dirty="0" smtClean="0"/>
              <a:t>, uvijek istu. </a:t>
            </a:r>
          </a:p>
          <a:p>
            <a:r>
              <a:rPr lang="hr-HR" dirty="0" smtClean="0"/>
              <a:t>Za korisnička računala to nije toliko važno pa ona dobivaju novu adresu prilikom svakog spajanja na </a:t>
            </a:r>
            <a:r>
              <a:rPr lang="hr-HR" dirty="0" smtClean="0"/>
              <a:t>internet</a:t>
            </a:r>
            <a:r>
              <a:rPr lang="hr-HR" dirty="0" smtClean="0"/>
              <a:t>. </a:t>
            </a:r>
          </a:p>
          <a:p>
            <a:r>
              <a:rPr lang="hr-HR" dirty="0" smtClean="0"/>
              <a:t>Ovakvu vrstu adrese nazivamo </a:t>
            </a:r>
            <a:r>
              <a:rPr lang="hr-HR" b="1" dirty="0" smtClean="0"/>
              <a:t>dinamička adresa. </a:t>
            </a:r>
          </a:p>
          <a:p>
            <a:r>
              <a:rPr lang="hr-HR" dirty="0" smtClean="0"/>
              <a:t>Svako računalo u mreži pa tako i na </a:t>
            </a:r>
            <a:r>
              <a:rPr lang="hr-HR" dirty="0" smtClean="0"/>
              <a:t>internetu </a:t>
            </a:r>
            <a:r>
              <a:rPr lang="hr-HR" dirty="0" smtClean="0"/>
              <a:t>mora imati svoju </a:t>
            </a:r>
            <a:r>
              <a:rPr lang="hr-HR" b="1" dirty="0" smtClean="0"/>
              <a:t>IP </a:t>
            </a:r>
            <a:r>
              <a:rPr lang="hr-HR" b="1" i="1" dirty="0" smtClean="0"/>
              <a:t>(Internet </a:t>
            </a:r>
            <a:r>
              <a:rPr lang="hr-HR" b="1" i="1" dirty="0" err="1" smtClean="0"/>
              <a:t>Protocol</a:t>
            </a:r>
            <a:r>
              <a:rPr lang="hr-HR" b="1" i="1" dirty="0" smtClean="0"/>
              <a:t>) </a:t>
            </a:r>
            <a:r>
              <a:rPr lang="hr-HR" b="1" dirty="0" smtClean="0"/>
              <a:t>  adresu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BFB6-499E-4F49-8C48-3BB228A55C3E}" type="datetime1">
              <a:rPr lang="hr-HR" smtClean="0"/>
              <a:pPr/>
              <a:t>13.3.2014.</a:t>
            </a:fld>
            <a:endParaRPr lang="hr-H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Adresa računala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Adresu računala čine četiri grupe binarnih brojeva odvojenih točkom koje radi lakšeg pamćenja zapisujemo dekadski.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AA97-C204-45FF-96C2-8D35C31E1409}" type="datetime1">
              <a:rPr lang="hr-HR" smtClean="0"/>
              <a:pPr/>
              <a:t>13.3.2014.</a:t>
            </a:fld>
            <a:endParaRPr lang="hr-HR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7498" y="2636912"/>
            <a:ext cx="57166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11000001.11000110.10111000.10111000</a:t>
            </a:r>
            <a:endParaRPr kumimoji="0" lang="hr-H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547664" y="4522277"/>
            <a:ext cx="238238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193.198.184.184</a:t>
            </a:r>
            <a:endParaRPr kumimoji="0" lang="hr-H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Ravni poveznik sa strelicom 18"/>
          <p:cNvCxnSpPr/>
          <p:nvPr/>
        </p:nvCxnSpPr>
        <p:spPr>
          <a:xfrm>
            <a:off x="755576" y="3212976"/>
            <a:ext cx="115212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sa strelicom 19"/>
          <p:cNvCxnSpPr/>
          <p:nvPr/>
        </p:nvCxnSpPr>
        <p:spPr>
          <a:xfrm>
            <a:off x="2267744" y="3212976"/>
            <a:ext cx="21602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ni poveznik sa strelicom 21"/>
          <p:cNvCxnSpPr/>
          <p:nvPr/>
        </p:nvCxnSpPr>
        <p:spPr>
          <a:xfrm flipH="1">
            <a:off x="3707904" y="3140968"/>
            <a:ext cx="1224136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ni poveznik sa strelicom 23"/>
          <p:cNvCxnSpPr/>
          <p:nvPr/>
        </p:nvCxnSpPr>
        <p:spPr>
          <a:xfrm flipH="1">
            <a:off x="3131840" y="3212976"/>
            <a:ext cx="432048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ravokutnik 26"/>
          <p:cNvSpPr/>
          <p:nvPr/>
        </p:nvSpPr>
        <p:spPr>
          <a:xfrm>
            <a:off x="2195736" y="5805264"/>
            <a:ext cx="411337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200" dirty="0" smtClean="0"/>
              <a:t>adresa web sjedišta </a:t>
            </a:r>
            <a:r>
              <a:rPr lang="hr-HR" sz="2200" b="1" u="sng" dirty="0" smtClean="0">
                <a:hlinkClick r:id="rId2"/>
              </a:rPr>
              <a:t>www.skole.hr</a:t>
            </a:r>
            <a:endParaRPr lang="hr-HR" sz="2200" dirty="0"/>
          </a:p>
        </p:txBody>
      </p:sp>
      <p:sp>
        <p:nvSpPr>
          <p:cNvPr id="28" name="Pravokutnik 27"/>
          <p:cNvSpPr/>
          <p:nvPr/>
        </p:nvSpPr>
        <p:spPr>
          <a:xfrm>
            <a:off x="6156176" y="2636912"/>
            <a:ext cx="20496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200" b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Binarni sustav</a:t>
            </a:r>
            <a:endParaRPr lang="hr-HR" sz="2200" dirty="0"/>
          </a:p>
        </p:txBody>
      </p:sp>
      <p:sp>
        <p:nvSpPr>
          <p:cNvPr id="29" name="Pravokutnik 28"/>
          <p:cNvSpPr/>
          <p:nvPr/>
        </p:nvSpPr>
        <p:spPr>
          <a:xfrm>
            <a:off x="6228184" y="4522277"/>
            <a:ext cx="22868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200" b="1" dirty="0" smtClean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Dekadski sustav</a:t>
            </a:r>
            <a:endParaRPr lang="hr-HR" sz="22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22032" y="2057752"/>
            <a:ext cx="2438400" cy="345948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Paketni prijenos podataka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5770984" cy="4590288"/>
          </a:xfrm>
        </p:spPr>
        <p:txBody>
          <a:bodyPr>
            <a:normAutofit/>
          </a:bodyPr>
          <a:lstStyle/>
          <a:p>
            <a:pPr algn="just"/>
            <a:r>
              <a:rPr lang="hr-HR" sz="2200" dirty="0" smtClean="0"/>
              <a:t>Fizički se </a:t>
            </a:r>
            <a:r>
              <a:rPr lang="hr-HR" sz="2200" dirty="0" smtClean="0"/>
              <a:t>internet </a:t>
            </a:r>
            <a:r>
              <a:rPr lang="hr-HR" sz="2200" dirty="0" smtClean="0"/>
              <a:t>sastoji od velike mreže linija za prijenos od kojih svaka može prenijeti određenu količinu podataka. </a:t>
            </a:r>
          </a:p>
          <a:p>
            <a:pPr algn="just"/>
            <a:r>
              <a:rPr lang="hr-HR" sz="2200" b="1" dirty="0" smtClean="0"/>
              <a:t>Podaci se prenose kao paketi koji se prilikom stizanja na odredište objedinjavaju u izvornu informaciju.</a:t>
            </a:r>
            <a:r>
              <a:rPr lang="hr-HR" sz="2200" dirty="0" smtClean="0"/>
              <a:t> </a:t>
            </a:r>
          </a:p>
          <a:p>
            <a:pPr algn="just"/>
            <a:r>
              <a:rPr lang="hr-HR" sz="2200" dirty="0" smtClean="0"/>
              <a:t>Upravo je zbog toga i važno da svako računalo u mreži ima svoju adresu kako bi paketi podataka znali kamo „putovati“ i znali stići na pravo odredište.</a:t>
            </a:r>
          </a:p>
          <a:p>
            <a:pPr algn="just"/>
            <a:endParaRPr lang="hr-HR" sz="220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CA8D-6711-4896-B380-888EA093A43C}" type="datetime1">
              <a:rPr lang="hr-HR" smtClean="0"/>
              <a:pPr/>
              <a:t>13.3.2014.</a:t>
            </a:fld>
            <a:endParaRPr lang="hr-H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fa_internet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sjednost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Alfa_internet</Template>
  <TotalTime>4720</TotalTime>
  <Words>1001</Words>
  <Application>Microsoft Office PowerPoint</Application>
  <PresentationFormat>Prikaz na zaslonu (4:3)</PresentationFormat>
  <Paragraphs>128</Paragraphs>
  <Slides>15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Alfa_internet</vt:lpstr>
      <vt:lpstr>5.1 Struktura interneta  </vt:lpstr>
      <vt:lpstr>Što je internet?</vt:lpstr>
      <vt:lpstr>Povijest interneta</vt:lpstr>
      <vt:lpstr>Zbog čega je internet toliko uspješan?</vt:lpstr>
      <vt:lpstr>Kako funkcionira internet?</vt:lpstr>
      <vt:lpstr>Vrste poslužitelja</vt:lpstr>
      <vt:lpstr>Adrese računala</vt:lpstr>
      <vt:lpstr>Adresa računala</vt:lpstr>
      <vt:lpstr>Paketni prijenos podataka</vt:lpstr>
      <vt:lpstr>Internet - kakva je to mreža?</vt:lpstr>
      <vt:lpstr>Mreža se sastoji od:</vt:lpstr>
      <vt:lpstr>Norme – pravila za prijenos podataka (protokoli)</vt:lpstr>
      <vt:lpstr>Sažetak (1)</vt:lpstr>
      <vt:lpstr>Sažetak (2)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Tipovi_podataka</dc:title>
  <dc:creator>Blaženka</dc:creator>
  <cp:lastModifiedBy>Vesna Majdandžić</cp:lastModifiedBy>
  <cp:revision>506</cp:revision>
  <dcterms:created xsi:type="dcterms:W3CDTF">2013-04-15T10:22:21Z</dcterms:created>
  <dcterms:modified xsi:type="dcterms:W3CDTF">2014-03-13T10:40:38Z</dcterms:modified>
</cp:coreProperties>
</file>