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5" r:id="rId5"/>
    <p:sldId id="266" r:id="rId6"/>
    <p:sldId id="267" r:id="rId7"/>
    <p:sldId id="276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7" r:id="rId16"/>
    <p:sldId id="278" r:id="rId17"/>
    <p:sldId id="280" r:id="rId18"/>
    <p:sldId id="281" r:id="rId19"/>
    <p:sldId id="282" r:id="rId20"/>
    <p:sldId id="279" r:id="rId21"/>
    <p:sldId id="283" r:id="rId22"/>
  </p:sldIdLst>
  <p:sldSz cx="12188825" cy="6858000"/>
  <p:notesSz cx="6858000" cy="9144000"/>
  <p:custDataLst>
    <p:tags r:id="rId25"/>
  </p:custDataLst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29" autoAdjust="0"/>
  </p:normalViewPr>
  <p:slideViewPr>
    <p:cSldViewPr showGuides="1">
      <p:cViewPr varScale="1">
        <p:scale>
          <a:sx n="91" d="100"/>
          <a:sy n="91" d="100"/>
        </p:scale>
        <p:origin x="-300" y="-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53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8DF616C-8A39-419D-A24B-AFBE76027525}" type="datetime1">
              <a:rPr lang="hr-HR" smtClean="0"/>
              <a:pPr algn="r" rtl="0"/>
              <a:t>30.3.2020.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186A0EC-D819-4850-B25A-834936D7615D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 smtClean="0"/>
              <a:t>Uredite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5708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445D1-9311-4E41-8D02-09EF0BDCE5E4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D2DF58-BC30-4844-884B-D016751A80EE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6DB1AD-EEF7-4133-934F-54CB94AEDE8C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343579-C2CD-46BB-A37D-7CD31AEDA0BD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CBFDAF-4B4F-4A66-AE87-2ED89D712B9D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442168-08E2-43A6-8663-080B51BAF0F5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07633E-5F1F-453C-BA1D-3F5EC2314E5C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E4CCE1-F043-402C-A2D7-61FDECA3C1F4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5F350A-EBF2-4C92-BF33-E7245E9296DA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liku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6A70DC-462E-4083-A041-665F77C7C3C9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 smtClean="0"/>
              <a:t>Uredite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85AD-ED64-4063-BA28-A54B1996ED56}" type="datetime1">
              <a:rPr lang="hr-HR" smtClean="0"/>
              <a:pPr/>
              <a:t>30.3.2020.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149797" y="332656"/>
            <a:ext cx="9145016" cy="3600400"/>
          </a:xfrm>
        </p:spPr>
        <p:txBody>
          <a:bodyPr rtlCol="0">
            <a:normAutofit/>
          </a:bodyPr>
          <a:lstStyle/>
          <a:p>
            <a:pPr algn="ctr" rtl="0"/>
            <a:r>
              <a:rPr lang="hr-HR" dirty="0" smtClean="0">
                <a:latin typeface="Baskerville Old Face" panose="02020602080505020303" pitchFamily="18" charset="0"/>
              </a:rPr>
              <a:t>HRVATSKI JEZIK u </a:t>
            </a:r>
            <a:r>
              <a:rPr lang="hr-HR" sz="8000" dirty="0" smtClean="0">
                <a:latin typeface="Chiller" panose="04020404031007020602" pitchFamily="82" charset="0"/>
              </a:rPr>
              <a:t>BiH</a:t>
            </a:r>
            <a:r>
              <a:rPr lang="hr-HR" dirty="0" smtClean="0">
                <a:latin typeface="Baskerville Old Face" panose="02020602080505020303" pitchFamily="18" charset="0"/>
              </a:rPr>
              <a:t> u 19. i 20. stoljeću</a:t>
            </a:r>
            <a:endParaRPr lang="hr-HR" dirty="0">
              <a:latin typeface="Baskerville Old Face" panose="02020602080505020303" pitchFamily="18" charset="0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19756" y="4869160"/>
            <a:ext cx="8229600" cy="1219200"/>
          </a:xfrm>
        </p:spPr>
        <p:txBody>
          <a:bodyPr rtlCol="0">
            <a:normAutofit/>
          </a:bodyPr>
          <a:lstStyle/>
          <a:p>
            <a:pPr rtl="0"/>
            <a:r>
              <a:rPr lang="hr-HR" sz="3600" dirty="0" smtClean="0">
                <a:latin typeface="Constantia" panose="02030602050306030303" pitchFamily="18" charset="0"/>
              </a:rPr>
              <a:t>Tea </a:t>
            </a:r>
            <a:r>
              <a:rPr lang="hr-HR" sz="3600" dirty="0" err="1" smtClean="0">
                <a:latin typeface="Constantia" panose="02030602050306030303" pitchFamily="18" charset="0"/>
              </a:rPr>
              <a:t>ćavar</a:t>
            </a:r>
            <a:r>
              <a:rPr lang="hr-HR" sz="3600" dirty="0" smtClean="0">
                <a:latin typeface="Constantia" panose="02030602050306030303" pitchFamily="18" charset="0"/>
              </a:rPr>
              <a:t> , </a:t>
            </a:r>
            <a:r>
              <a:rPr lang="hr-HR" sz="3600" dirty="0" err="1" smtClean="0">
                <a:latin typeface="Constantia" panose="02030602050306030303" pitchFamily="18" charset="0"/>
              </a:rPr>
              <a:t>ix.A</a:t>
            </a:r>
            <a:endParaRPr lang="hr-HR" sz="3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49796" y="116632"/>
            <a:ext cx="8902461" cy="5400600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hr-HR" sz="5300" spc="0" dirty="0" smtClean="0">
                <a:solidFill>
                  <a:prstClr val="white"/>
                </a:solidFill>
                <a:ea typeface="+mn-ea"/>
                <a:cs typeface="+mn-cs"/>
              </a:rPr>
              <a:t>                   </a:t>
            </a:r>
            <a:r>
              <a:rPr lang="hr-HR" sz="5300" spc="0" dirty="0" smtClean="0">
                <a:solidFill>
                  <a:prstClr val="white"/>
                </a:solidFill>
                <a:latin typeface="Algerian" panose="04020705040A02060702" pitchFamily="82" charset="0"/>
                <a:ea typeface="+mn-ea"/>
                <a:cs typeface="+mn-cs"/>
              </a:rPr>
              <a:t>PREPORODITELJI</a:t>
            </a:r>
            <a:r>
              <a:rPr lang="hr-HR" sz="4000" spc="0" dirty="0" smtClean="0">
                <a:solidFill>
                  <a:prstClr val="white"/>
                </a:solidFill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lang="hr-HR" sz="3600" spc="0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hr-HR" sz="3600" spc="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hr-HR" sz="3600" spc="0" dirty="0" smtClean="0">
                <a:solidFill>
                  <a:prstClr val="white"/>
                </a:solidFill>
                <a:ea typeface="+mn-ea"/>
                <a:cs typeface="+mn-cs"/>
              </a:rPr>
              <a:t>Najpoznatiji </a:t>
            </a:r>
            <a: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  <a:t>su preporoditelji u Mostaru bili</a:t>
            </a:r>
            <a:r>
              <a:rPr lang="hr-HR" sz="3600" spc="0" dirty="0" smtClean="0">
                <a:solidFill>
                  <a:prstClr val="white"/>
                </a:solidFill>
                <a:ea typeface="+mn-ea"/>
                <a:cs typeface="+mn-cs"/>
              </a:rPr>
              <a:t>:</a:t>
            </a:r>
            <a:br>
              <a:rPr lang="hr-HR" sz="3600" spc="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hr-HR" sz="3600" spc="0" dirty="0" smtClean="0">
                <a:solidFill>
                  <a:prstClr val="white"/>
                </a:solidFill>
                <a:ea typeface="+mn-ea"/>
                <a:cs typeface="+mn-cs"/>
              </a:rPr>
              <a:t>-Fra </a:t>
            </a:r>
            <a: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  <a:t>Anđeo Kraljević</a:t>
            </a:r>
            <a:b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hr-HR" sz="3600" spc="0" dirty="0" smtClean="0">
                <a:solidFill>
                  <a:prstClr val="white"/>
                </a:solidFill>
                <a:ea typeface="+mn-ea"/>
                <a:cs typeface="+mn-cs"/>
              </a:rPr>
              <a:t>-Radoslav </a:t>
            </a:r>
            <a: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  <a:t>Glavaš                </a:t>
            </a:r>
            <a:b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hr-HR" sz="3600" spc="0" dirty="0" smtClean="0">
                <a:solidFill>
                  <a:prstClr val="white"/>
                </a:solidFill>
                <a:ea typeface="+mn-ea"/>
                <a:cs typeface="+mn-cs"/>
              </a:rPr>
              <a:t>-Anđeo </a:t>
            </a:r>
            <a:r>
              <a:rPr lang="hr-HR" sz="3600" spc="0" dirty="0" err="1">
                <a:solidFill>
                  <a:prstClr val="white"/>
                </a:solidFill>
                <a:ea typeface="+mn-ea"/>
                <a:cs typeface="+mn-cs"/>
              </a:rPr>
              <a:t>Nuić</a:t>
            </a:r>
            <a: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  <a:t>                                                           </a:t>
            </a:r>
            <a:b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hr-HR" sz="3600" spc="0" dirty="0" smtClean="0">
                <a:solidFill>
                  <a:prstClr val="white"/>
                </a:solidFill>
                <a:ea typeface="+mn-ea"/>
                <a:cs typeface="+mn-cs"/>
              </a:rPr>
              <a:t>-Nikola </a:t>
            </a:r>
            <a:r>
              <a:rPr lang="hr-HR" sz="3600" spc="0" dirty="0" err="1">
                <a:solidFill>
                  <a:prstClr val="white"/>
                </a:solidFill>
                <a:ea typeface="+mn-ea"/>
                <a:cs typeface="+mn-cs"/>
              </a:rPr>
              <a:t>Šimović</a:t>
            </a:r>
            <a: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hr-HR" sz="3600" spc="0" dirty="0" smtClean="0">
                <a:solidFill>
                  <a:prstClr val="white"/>
                </a:solidFill>
                <a:ea typeface="+mn-ea"/>
                <a:cs typeface="+mn-cs"/>
              </a:rPr>
              <a:t>-Augustin </a:t>
            </a:r>
            <a: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  <a:t>Zubac</a:t>
            </a:r>
            <a:b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hr-HR" sz="3600" spc="0" dirty="0" smtClean="0">
                <a:solidFill>
                  <a:prstClr val="white"/>
                </a:solidFill>
                <a:ea typeface="+mn-ea"/>
                <a:cs typeface="+mn-cs"/>
              </a:rPr>
              <a:t>-Fra </a:t>
            </a:r>
            <a: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  <a:t>Petar </a:t>
            </a:r>
            <a:r>
              <a:rPr lang="hr-HR" sz="3600" spc="0" dirty="0" err="1">
                <a:solidFill>
                  <a:prstClr val="white"/>
                </a:solidFill>
                <a:ea typeface="+mn-ea"/>
                <a:cs typeface="+mn-cs"/>
              </a:rPr>
              <a:t>Bakula</a:t>
            </a:r>
            <a: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hr-HR" sz="3600" spc="0" dirty="0" smtClean="0">
                <a:solidFill>
                  <a:prstClr val="white"/>
                </a:solidFill>
                <a:ea typeface="+mn-ea"/>
                <a:cs typeface="+mn-cs"/>
              </a:rPr>
              <a:t>-Don </a:t>
            </a:r>
            <a: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  <a:t>Franjo </a:t>
            </a:r>
            <a:r>
              <a:rPr lang="hr-HR" sz="3600" spc="0" dirty="0" err="1" smtClean="0">
                <a:solidFill>
                  <a:prstClr val="white"/>
                </a:solidFill>
                <a:ea typeface="+mn-ea"/>
                <a:cs typeface="+mn-cs"/>
              </a:rPr>
              <a:t>Milićević</a:t>
            </a:r>
            <a: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hr-HR" sz="3600" spc="0" dirty="0">
                <a:solidFill>
                  <a:prstClr val="white"/>
                </a:solidFill>
                <a:ea typeface="+mn-ea"/>
                <a:cs typeface="+mn-cs"/>
              </a:rPr>
            </a:br>
            <a:endParaRPr lang="hr-HR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1764" y="5229200"/>
            <a:ext cx="9046295" cy="1512168"/>
          </a:xfrm>
        </p:spPr>
        <p:txBody>
          <a:bodyPr>
            <a:normAutofit fontScale="92500" lnSpcReduction="20000"/>
          </a:bodyPr>
          <a:lstStyle/>
          <a:p>
            <a:pPr marL="223838" lvl="0" indent="-223838">
              <a:spcBef>
                <a:spcPts val="1800"/>
              </a:spcBef>
              <a:buClr>
                <a:srgbClr val="56C5FF"/>
              </a:buClr>
              <a:buFont typeface="Arial" pitchFamily="34" charset="0"/>
              <a:buChar char="•"/>
            </a:pPr>
            <a:r>
              <a:rPr lang="hr-HR" sz="3200" cap="none" spc="0" dirty="0">
                <a:solidFill>
                  <a:prstClr val="white"/>
                </a:solidFill>
              </a:rPr>
              <a:t>Središte preporoda bilo je </a:t>
            </a:r>
            <a:r>
              <a:rPr lang="hr-HR" sz="3200" u="sng" cap="none" spc="0" dirty="0">
                <a:solidFill>
                  <a:prstClr val="white"/>
                </a:solidFill>
              </a:rPr>
              <a:t>u Mostaru </a:t>
            </a:r>
            <a:r>
              <a:rPr lang="hr-HR" sz="3200" cap="none" spc="0" dirty="0">
                <a:solidFill>
                  <a:prstClr val="white"/>
                </a:solidFill>
              </a:rPr>
              <a:t>jer je imao bolje nacionalne i druge društveno-političke prilike .Također  </a:t>
            </a:r>
            <a:r>
              <a:rPr lang="hr-HR" sz="3200" cap="none" spc="0" dirty="0" smtClean="0">
                <a:solidFill>
                  <a:prstClr val="white"/>
                </a:solidFill>
              </a:rPr>
              <a:t>Mostar je </a:t>
            </a:r>
            <a:r>
              <a:rPr lang="hr-HR" sz="3200" cap="none" spc="0" dirty="0">
                <a:solidFill>
                  <a:prstClr val="white"/>
                </a:solidFill>
              </a:rPr>
              <a:t>jako kulturno središte sa snažnim izdavaštvom.</a:t>
            </a:r>
          </a:p>
          <a:p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1813023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3812" y="188640"/>
            <a:ext cx="763284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sz="6700" dirty="0" smtClean="0">
                <a:latin typeface="Algerian" panose="04020705040A02060702" pitchFamily="82" charset="0"/>
              </a:rPr>
              <a:t>,,NAPREDAK”</a:t>
            </a:r>
            <a:r>
              <a:rPr lang="hr-HR" sz="6000" dirty="0" smtClean="0"/>
              <a:t>                                       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                                                 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916832"/>
            <a:ext cx="11665295" cy="4680520"/>
          </a:xfrm>
        </p:spPr>
        <p:txBody>
          <a:bodyPr>
            <a:normAutofit lnSpcReduction="10000"/>
          </a:bodyPr>
          <a:lstStyle/>
          <a:p>
            <a:r>
              <a:rPr lang="hr-HR" sz="3600" dirty="0" smtClean="0"/>
              <a:t>U doba Austrougarske uprave</a:t>
            </a:r>
          </a:p>
          <a:p>
            <a:r>
              <a:rPr lang="hr-HR" sz="3600" dirty="0" smtClean="0"/>
              <a:t> značajnu ulogu su imala nacionalna</a:t>
            </a:r>
          </a:p>
          <a:p>
            <a:r>
              <a:rPr lang="hr-HR" sz="3600" dirty="0" smtClean="0"/>
              <a:t> društva. ,,Napredak” hrvatsko </a:t>
            </a:r>
          </a:p>
          <a:p>
            <a:r>
              <a:rPr lang="hr-HR" sz="3600" dirty="0" smtClean="0"/>
              <a:t>kulturno nacionalno društvo </a:t>
            </a:r>
          </a:p>
          <a:p>
            <a:r>
              <a:rPr lang="hr-HR" sz="3600" dirty="0" smtClean="0"/>
              <a:t>osnovano je 1902. godine , a </a:t>
            </a:r>
          </a:p>
          <a:p>
            <a:r>
              <a:rPr lang="hr-HR" sz="3600" dirty="0" smtClean="0"/>
              <a:t>desetak listova i časopisa </a:t>
            </a:r>
          </a:p>
          <a:p>
            <a:r>
              <a:rPr lang="hr-HR" sz="3600" dirty="0"/>
              <a:t>o</a:t>
            </a:r>
            <a:r>
              <a:rPr lang="hr-HR" sz="3600" dirty="0" smtClean="0"/>
              <a:t>rganizirano je na nacionalnoj osnovi.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8750" y="2996952"/>
            <a:ext cx="501429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330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772" y="188640"/>
            <a:ext cx="11340900" cy="108012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Bahnschrift Condensed" panose="020B0502040204020203" pitchFamily="34" charset="0"/>
              </a:rPr>
              <a:t>     Kalendar HKD Napredak                               Zgrada Napretka </a:t>
            </a:r>
            <a:br>
              <a:rPr lang="hr-HR" dirty="0" smtClean="0">
                <a:latin typeface="Bahnschrift Condensed" panose="020B0502040204020203" pitchFamily="34" charset="0"/>
              </a:rPr>
            </a:br>
            <a:r>
              <a:rPr lang="hr-HR" dirty="0">
                <a:latin typeface="Bahnschrift Condensed" panose="020B0502040204020203" pitchFamily="34" charset="0"/>
              </a:rPr>
              <a:t> </a:t>
            </a:r>
            <a:r>
              <a:rPr lang="hr-HR" dirty="0" smtClean="0">
                <a:latin typeface="Bahnschrift Condensed" panose="020B0502040204020203" pitchFamily="34" charset="0"/>
              </a:rPr>
              <a:t>       za 1929.godinu                                               u Sarajevu</a:t>
            </a:r>
            <a:endParaRPr lang="hr-HR" dirty="0">
              <a:latin typeface="Bahnschrift Condensed" panose="020B0502040204020203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729" y="1268760"/>
            <a:ext cx="4050451" cy="54006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761" y="1367206"/>
            <a:ext cx="4253065" cy="53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701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821" y="188640"/>
            <a:ext cx="9900594" cy="936104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>
                <a:latin typeface="Arial Black" panose="020B0A04020102020204" pitchFamily="34" charset="0"/>
              </a:rPr>
              <a:t>20.stoljeće</a:t>
            </a:r>
            <a:endParaRPr lang="hr-HR" sz="4800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1804" y="1904999"/>
            <a:ext cx="10585175" cy="4620345"/>
          </a:xfrm>
        </p:spPr>
        <p:txBody>
          <a:bodyPr>
            <a:normAutofit/>
          </a:bodyPr>
          <a:lstStyle/>
          <a:p>
            <a:r>
              <a:rPr lang="hr-HR" sz="3200" dirty="0" smtClean="0"/>
              <a:t>Nakon prvog svjetskog rata BiH je u sastavu Kraljevine:</a:t>
            </a:r>
          </a:p>
          <a:p>
            <a:endParaRPr lang="hr-HR" sz="3200" dirty="0"/>
          </a:p>
          <a:p>
            <a:endParaRPr lang="hr-HR" sz="3200" dirty="0" smtClean="0"/>
          </a:p>
          <a:p>
            <a:pPr algn="ctr"/>
            <a:r>
              <a:rPr lang="hr-HR" sz="4400" dirty="0" smtClean="0">
                <a:latin typeface="Bernard MT Condensed" panose="02050806060905020404" pitchFamily="18" charset="0"/>
              </a:rPr>
              <a:t>         SRBA          HRVATA         SLOVENACA</a:t>
            </a:r>
            <a:endParaRPr lang="hr-HR" sz="4400" dirty="0">
              <a:latin typeface="Bernard MT Condensed" panose="02050806060905020404" pitchFamily="18" charset="0"/>
            </a:endParaRPr>
          </a:p>
        </p:txBody>
      </p:sp>
      <p:sp>
        <p:nvSpPr>
          <p:cNvPr id="10" name="Strelica dolje 9"/>
          <p:cNvSpPr/>
          <p:nvPr/>
        </p:nvSpPr>
        <p:spPr>
          <a:xfrm rot="3531149">
            <a:off x="4265277" y="2519853"/>
            <a:ext cx="504056" cy="1294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dolje 10"/>
          <p:cNvSpPr/>
          <p:nvPr/>
        </p:nvSpPr>
        <p:spPr>
          <a:xfrm rot="18765735">
            <a:off x="7485193" y="2547263"/>
            <a:ext cx="504056" cy="1288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dolje 11"/>
          <p:cNvSpPr/>
          <p:nvPr/>
        </p:nvSpPr>
        <p:spPr>
          <a:xfrm>
            <a:off x="5986880" y="2852936"/>
            <a:ext cx="432048" cy="961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79826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7869" y="381000"/>
            <a:ext cx="9468546" cy="45571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3812" y="1340768"/>
            <a:ext cx="10441160" cy="504056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Hrvatska jezična tradicija je ugrožena tj. </a:t>
            </a:r>
            <a:r>
              <a:rPr lang="hr-HR" sz="3200" dirty="0" smtClean="0"/>
              <a:t>nameće </a:t>
            </a:r>
            <a:r>
              <a:rPr lang="hr-HR" sz="3200" dirty="0" smtClean="0"/>
              <a:t>se srpski jezik i ćirilica. Kad je stvorena Banovina Hrvatska ( </a:t>
            </a:r>
            <a:r>
              <a:rPr lang="hr-HR" sz="3200" dirty="0" smtClean="0">
                <a:latin typeface="Arial Black" panose="020B0A04020102020204" pitchFamily="34" charset="0"/>
              </a:rPr>
              <a:t>1939</a:t>
            </a:r>
            <a:r>
              <a:rPr lang="hr-HR" sz="3200" dirty="0" smtClean="0"/>
              <a:t>. ) u njen sustav je ušao i </a:t>
            </a:r>
            <a:r>
              <a:rPr lang="hr-HR" sz="3200" u="sng" dirty="0" smtClean="0"/>
              <a:t>teritorij BiH </a:t>
            </a:r>
            <a:r>
              <a:rPr lang="hr-HR" sz="3200" dirty="0" smtClean="0"/>
              <a:t>kada je pokazana posebna briga za jezik.</a:t>
            </a:r>
          </a:p>
          <a:p>
            <a:r>
              <a:rPr lang="hr-HR" sz="3200" dirty="0" smtClean="0"/>
              <a:t>U novoj Jugoslaviji ( </a:t>
            </a:r>
            <a:r>
              <a:rPr lang="hr-HR" sz="3200" dirty="0" smtClean="0">
                <a:latin typeface="Arial Black" panose="020B0A04020102020204" pitchFamily="34" charset="0"/>
              </a:rPr>
              <a:t>1945.</a:t>
            </a:r>
            <a:r>
              <a:rPr lang="hr-HR" sz="3200" dirty="0" smtClean="0"/>
              <a:t> ) BiH nije definirana kao nacionalna država . Jezik je hrvatskosrpski štokavskog narječja , a u upotrebi dva pisma : </a:t>
            </a:r>
            <a:r>
              <a:rPr lang="hr-HR" sz="3200" dirty="0" smtClean="0">
                <a:latin typeface="Arial Black" panose="020B0A04020102020204" pitchFamily="34" charset="0"/>
              </a:rPr>
              <a:t>ćirilica i latinica </a:t>
            </a:r>
            <a:r>
              <a:rPr lang="hr-HR" sz="3200" dirty="0" smtClean="0"/>
              <a:t>.</a:t>
            </a:r>
          </a:p>
          <a:p>
            <a:r>
              <a:rPr lang="hr-HR" sz="3200" dirty="0" smtClean="0"/>
              <a:t>Hrvatski jezik se i dalje pokušava izjednačiti sa srpskim govoreći da je to isti jezik s dva govora </a:t>
            </a:r>
            <a:r>
              <a:rPr lang="hr-HR" sz="3200" dirty="0" smtClean="0">
                <a:latin typeface="Arial Black" panose="020B0A04020102020204" pitchFamily="34" charset="0"/>
              </a:rPr>
              <a:t>: ekavskim i ijekavskim .</a:t>
            </a:r>
            <a:endParaRPr lang="hr-HR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649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7748" y="404664"/>
            <a:ext cx="10801200" cy="6060505"/>
          </a:xfrm>
        </p:spPr>
        <p:txBody>
          <a:bodyPr>
            <a:normAutofit/>
          </a:bodyPr>
          <a:lstStyle/>
          <a:p>
            <a:r>
              <a:rPr lang="hr-HR" sz="3600" dirty="0" smtClean="0"/>
              <a:t>Unatoč  političkim pritiscima na</a:t>
            </a:r>
          </a:p>
          <a:p>
            <a:r>
              <a:rPr lang="hr-HR" sz="3600" dirty="0" smtClean="0"/>
              <a:t> hrvatski narod i odbacivanje</a:t>
            </a:r>
          </a:p>
          <a:p>
            <a:r>
              <a:rPr lang="hr-HR" sz="3600" dirty="0" smtClean="0"/>
              <a:t>hrvatskoga jezika , nastala je bogata</a:t>
            </a:r>
          </a:p>
          <a:p>
            <a:r>
              <a:rPr lang="hr-HR" sz="3600" dirty="0" smtClean="0"/>
              <a:t> književnost , a danas je hrvatski jezik</a:t>
            </a:r>
          </a:p>
          <a:p>
            <a:r>
              <a:rPr lang="hr-HR" sz="3600" dirty="0" smtClean="0"/>
              <a:t> jedan od triju službenih jezika u BiH ,</a:t>
            </a:r>
          </a:p>
          <a:p>
            <a:r>
              <a:rPr lang="hr-HR" sz="3600" dirty="0" smtClean="0"/>
              <a:t> a na nama je da ga njegujemo i </a:t>
            </a:r>
          </a:p>
          <a:p>
            <a:r>
              <a:rPr lang="hr-HR" sz="3600" dirty="0" smtClean="0"/>
              <a:t>održavamo njegov </a:t>
            </a:r>
            <a:r>
              <a:rPr lang="hr-HR" sz="3600" dirty="0" err="1" smtClean="0"/>
              <a:t>daljni</a:t>
            </a:r>
            <a:r>
              <a:rPr lang="hr-HR" sz="3600" dirty="0" smtClean="0"/>
              <a:t> razvoj .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561" y="260647"/>
            <a:ext cx="4459499" cy="620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202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latin typeface="Algerian" panose="04020705040A02060702" pitchFamily="82" charset="0"/>
              </a:rPr>
              <a:t>ZA KRAJ</a:t>
            </a:r>
            <a:endParaRPr lang="hr-HR" sz="7200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trelica dolje 3"/>
          <p:cNvSpPr/>
          <p:nvPr/>
        </p:nvSpPr>
        <p:spPr>
          <a:xfrm rot="19003921">
            <a:off x="5801576" y="1598361"/>
            <a:ext cx="576064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7174532" y="3000400"/>
            <a:ext cx="2448272" cy="27328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64137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7908" y="116632"/>
            <a:ext cx="9108506" cy="792088"/>
          </a:xfrm>
        </p:spPr>
        <p:txBody>
          <a:bodyPr>
            <a:normAutofit/>
          </a:bodyPr>
          <a:lstStyle/>
          <a:p>
            <a:pPr algn="ctr"/>
            <a:r>
              <a:rPr lang="hr-HR" sz="4400" dirty="0">
                <a:latin typeface="Bodoni MT Condensed" panose="02070606080606020203" pitchFamily="18" charset="0"/>
              </a:rPr>
              <a:t>P</a:t>
            </a:r>
            <a:r>
              <a:rPr lang="hr-HR" sz="4400" dirty="0" smtClean="0">
                <a:latin typeface="Bodoni MT Condensed" panose="02070606080606020203" pitchFamily="18" charset="0"/>
              </a:rPr>
              <a:t>ovijest je učiteljica života..</a:t>
            </a:r>
            <a:endParaRPr lang="hr-HR" dirty="0">
              <a:latin typeface="Bodoni MT Condensed" panose="020706060806060202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89757" y="1196752"/>
            <a:ext cx="5616624" cy="5256584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latin typeface="Bradley Hand ITC" panose="03070402050302030203" pitchFamily="66" charset="0"/>
              </a:rPr>
              <a:t>Vidio sam Te u dijademu duge.</a:t>
            </a:r>
          </a:p>
          <a:p>
            <a:pPr algn="ctr"/>
            <a:r>
              <a:rPr lang="hr-HR" sz="2800" dirty="0">
                <a:latin typeface="Bradley Hand ITC" panose="03070402050302030203" pitchFamily="66" charset="0"/>
              </a:rPr>
              <a:t>u razgovoru sa slapovima</a:t>
            </a:r>
          </a:p>
          <a:p>
            <a:pPr algn="ctr"/>
            <a:r>
              <a:rPr lang="hr-HR" sz="2800" dirty="0">
                <a:latin typeface="Bradley Hand ITC" panose="03070402050302030203" pitchFamily="66" charset="0"/>
              </a:rPr>
              <a:t>hrvatskih potoka, rijeka, jezera i mora.</a:t>
            </a:r>
          </a:p>
          <a:p>
            <a:pPr algn="ctr"/>
            <a:r>
              <a:rPr lang="hr-HR" sz="2800" dirty="0">
                <a:latin typeface="Bradley Hand ITC" panose="03070402050302030203" pitchFamily="66" charset="0"/>
              </a:rPr>
              <a:t>Slušao sam Tvoje riječi</a:t>
            </a:r>
          </a:p>
          <a:p>
            <a:pPr algn="ctr"/>
            <a:r>
              <a:rPr lang="hr-HR" sz="2800" dirty="0">
                <a:latin typeface="Bradley Hand ITC" panose="03070402050302030203" pitchFamily="66" charset="0"/>
              </a:rPr>
              <a:t>Od milijuna hrvatskih pokojnika.</a:t>
            </a:r>
          </a:p>
          <a:p>
            <a:pPr algn="ctr"/>
            <a:r>
              <a:rPr lang="hr-HR" sz="2800" dirty="0">
                <a:latin typeface="Bradley Hand ITC" panose="03070402050302030203" pitchFamily="66" charset="0"/>
              </a:rPr>
              <a:t>Jeziče hrvatski, jedino si Ti </a:t>
            </a:r>
            <a:endParaRPr lang="hr-HR" sz="2800" dirty="0" smtClean="0">
              <a:latin typeface="Bradley Hand ITC" panose="03070402050302030203" pitchFamily="66" charset="0"/>
            </a:endParaRPr>
          </a:p>
          <a:p>
            <a:pPr algn="ctr"/>
            <a:r>
              <a:rPr lang="hr-HR" sz="2800" dirty="0" smtClean="0">
                <a:latin typeface="Bradley Hand ITC" panose="03070402050302030203" pitchFamily="66" charset="0"/>
              </a:rPr>
              <a:t>neumrli!</a:t>
            </a:r>
            <a:endParaRPr lang="hr-HR" sz="2800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endParaRPr lang="hr-HR" sz="2800" dirty="0">
              <a:solidFill>
                <a:srgbClr val="404040"/>
              </a:solidFill>
              <a:latin typeface="Muli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71785" y="1196752"/>
            <a:ext cx="5783267" cy="5256584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Bradley Hand ITC" panose="03070402050302030203" pitchFamily="66" charset="0"/>
              </a:rPr>
              <a:t>Zatreš li narodni jezik ,</a:t>
            </a:r>
          </a:p>
          <a:p>
            <a:pPr algn="ctr"/>
            <a:r>
              <a:rPr lang="hr-HR" sz="3200" dirty="0" smtClean="0">
                <a:latin typeface="Bradley Hand ITC" panose="03070402050302030203" pitchFamily="66" charset="0"/>
              </a:rPr>
              <a:t> zatro si narod</a:t>
            </a:r>
          </a:p>
          <a:p>
            <a:pPr algn="ctr"/>
            <a:r>
              <a:rPr lang="hr-HR" sz="3200" dirty="0" smtClean="0">
                <a:latin typeface="Bradley Hand ITC" panose="03070402050302030203" pitchFamily="66" charset="0"/>
              </a:rPr>
              <a:t>Po jeziku narodi vjekuju i gospoduju</a:t>
            </a:r>
          </a:p>
          <a:p>
            <a:pPr algn="ctr"/>
            <a:r>
              <a:rPr lang="hr-HR" sz="3200" dirty="0" smtClean="0">
                <a:latin typeface="Bradley Hand ITC" panose="03070402050302030203" pitchFamily="66" charset="0"/>
              </a:rPr>
              <a:t>Kako im ga otmeš –  </a:t>
            </a:r>
            <a:r>
              <a:rPr lang="hr-HR" sz="3200" dirty="0" err="1" smtClean="0">
                <a:latin typeface="Bradley Hand ITC" panose="03070402050302030203" pitchFamily="66" charset="0"/>
              </a:rPr>
              <a:t>sluguju</a:t>
            </a:r>
            <a:r>
              <a:rPr lang="hr-HR" sz="3200" dirty="0" smtClean="0">
                <a:latin typeface="Bradley Hand ITC" panose="03070402050302030203" pitchFamily="66" charset="0"/>
              </a:rPr>
              <a:t> .</a:t>
            </a:r>
            <a:endParaRPr lang="hr-HR" sz="3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821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276" y="1"/>
            <a:ext cx="12287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494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3087" y="83344"/>
            <a:ext cx="11354204" cy="1041399"/>
          </a:xfrm>
        </p:spPr>
        <p:txBody>
          <a:bodyPr>
            <a:noAutofit/>
          </a:bodyPr>
          <a:lstStyle/>
          <a:p>
            <a:r>
              <a:rPr lang="hr-HR" dirty="0" smtClean="0"/>
              <a:t>PRISJETIMO SE NAJZNAČAJNIJIH DOGAĐAJA U POVIJESTI BiH 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10036" y="1108596"/>
            <a:ext cx="9304642" cy="5589240"/>
          </a:xfrm>
        </p:spPr>
        <p:txBody>
          <a:bodyPr>
            <a:noAutofit/>
          </a:bodyPr>
          <a:lstStyle/>
          <a:p>
            <a:r>
              <a:rPr lang="hr-HR" sz="3200" u="sng" dirty="0" smtClean="0">
                <a:latin typeface="Algerian" panose="04020705040A02060702" pitchFamily="82" charset="0"/>
              </a:rPr>
              <a:t>1463</a:t>
            </a:r>
            <a:r>
              <a:rPr lang="hr-HR" sz="3200" u="sng" dirty="0" smtClean="0"/>
              <a:t>.godine</a:t>
            </a:r>
            <a:r>
              <a:rPr lang="hr-HR" sz="3200" dirty="0" smtClean="0"/>
              <a:t> počinju turski pohodi i osvajanja </a:t>
            </a:r>
          </a:p>
          <a:p>
            <a:r>
              <a:rPr lang="hr-HR" sz="3200" u="sng" dirty="0" smtClean="0">
                <a:latin typeface="Algerian" panose="04020705040A02060702" pitchFamily="82" charset="0"/>
              </a:rPr>
              <a:t>15</a:t>
            </a:r>
            <a:r>
              <a:rPr lang="hr-HR" sz="3200" u="sng" dirty="0" smtClean="0"/>
              <a:t>. i </a:t>
            </a:r>
            <a:r>
              <a:rPr lang="hr-HR" sz="3200" u="sng" dirty="0" smtClean="0">
                <a:latin typeface="Algerian" panose="04020705040A02060702" pitchFamily="82" charset="0"/>
              </a:rPr>
              <a:t>16</a:t>
            </a:r>
            <a:r>
              <a:rPr lang="hr-HR" sz="3200" u="sng" dirty="0" smtClean="0"/>
              <a:t>. stoljeće </a:t>
            </a:r>
            <a:r>
              <a:rPr lang="hr-HR" sz="3200" dirty="0" smtClean="0"/>
              <a:t>koje je proteklo u teškim borbama i seobama</a:t>
            </a:r>
          </a:p>
          <a:p>
            <a:r>
              <a:rPr lang="hr-HR" sz="3200" u="sng" dirty="0" smtClean="0">
                <a:latin typeface="Algerian" panose="04020705040A02060702" pitchFamily="82" charset="0"/>
              </a:rPr>
              <a:t>17.</a:t>
            </a:r>
            <a:r>
              <a:rPr lang="hr-HR" sz="3200" u="sng" dirty="0" smtClean="0"/>
              <a:t> i </a:t>
            </a:r>
            <a:r>
              <a:rPr lang="hr-HR" sz="3200" u="sng" dirty="0" smtClean="0">
                <a:latin typeface="Algerian" panose="04020705040A02060702" pitchFamily="82" charset="0"/>
              </a:rPr>
              <a:t>18</a:t>
            </a:r>
            <a:r>
              <a:rPr lang="hr-HR" sz="3200" u="sng" dirty="0" smtClean="0"/>
              <a:t>. stoljeće </a:t>
            </a:r>
            <a:r>
              <a:rPr lang="hr-HR" sz="3200" dirty="0" smtClean="0"/>
              <a:t>vrijeme u kojem franjevci pišu latinskim i hrvatskim jezikom , bosančicom i latinicom.. </a:t>
            </a:r>
            <a:r>
              <a:rPr lang="hr-HR" sz="3200" dirty="0"/>
              <a:t>P</a:t>
            </a:r>
            <a:r>
              <a:rPr lang="hr-HR" sz="3200" dirty="0" smtClean="0"/>
              <a:t>isali su kronike , ljetopise , zbornike i razne druge natpise…</a:t>
            </a:r>
            <a:endParaRPr lang="hr-HR" sz="3200" dirty="0"/>
          </a:p>
          <a:p>
            <a:r>
              <a:rPr lang="hr-HR" sz="3200" u="sng" dirty="0" smtClean="0">
                <a:latin typeface="Algerian" panose="04020705040A02060702" pitchFamily="82" charset="0"/>
              </a:rPr>
              <a:t>19</a:t>
            </a:r>
            <a:r>
              <a:rPr lang="hr-HR" sz="3200" u="sng" dirty="0" smtClean="0"/>
              <a:t>.stoljeće</a:t>
            </a:r>
            <a:r>
              <a:rPr lang="hr-HR" sz="3200" dirty="0" smtClean="0"/>
              <a:t> obilježeno je buđenjem nacionalne svijesti i jakim utjecajem hrvatskog narodnog preporoda</a:t>
            </a:r>
            <a:endParaRPr lang="hr-HR" sz="3200" dirty="0"/>
          </a:p>
        </p:txBody>
      </p:sp>
      <p:sp>
        <p:nvSpPr>
          <p:cNvPr id="4" name="Strelica dolje 3"/>
          <p:cNvSpPr/>
          <p:nvPr/>
        </p:nvSpPr>
        <p:spPr>
          <a:xfrm rot="18111481">
            <a:off x="1336774" y="1030976"/>
            <a:ext cx="952670" cy="119582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05529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757" y="381000"/>
            <a:ext cx="10476658" cy="671736"/>
          </a:xfrm>
        </p:spPr>
        <p:txBody>
          <a:bodyPr/>
          <a:lstStyle/>
          <a:p>
            <a:r>
              <a:rPr lang="hr-HR" dirty="0" smtClean="0"/>
              <a:t>Značajni su bili: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7788" y="1556792"/>
            <a:ext cx="11521280" cy="43924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sz="3600" dirty="0" smtClean="0"/>
              <a:t>Matija </a:t>
            </a:r>
            <a:r>
              <a:rPr lang="hr-HR" sz="3600" dirty="0" err="1" smtClean="0"/>
              <a:t>Divković</a:t>
            </a:r>
            <a:r>
              <a:rPr lang="hr-HR" sz="3600" dirty="0" smtClean="0"/>
              <a:t>       </a:t>
            </a:r>
            <a:r>
              <a:rPr lang="hr-HR" sz="3200" dirty="0" smtClean="0">
                <a:latin typeface="Cooper Black" panose="0208090404030B020404" pitchFamily="18" charset="0"/>
              </a:rPr>
              <a:t>Nauk </a:t>
            </a:r>
            <a:r>
              <a:rPr lang="hr-HR" sz="3200" dirty="0" err="1" smtClean="0">
                <a:latin typeface="Cooper Black" panose="0208090404030B020404" pitchFamily="18" charset="0"/>
              </a:rPr>
              <a:t>krstjanski</a:t>
            </a:r>
            <a:r>
              <a:rPr lang="hr-HR" sz="3600" dirty="0" smtClean="0">
                <a:latin typeface="Cooper Black" panose="0208090404030B020404" pitchFamily="18" charset="0"/>
              </a:rPr>
              <a:t>  </a:t>
            </a:r>
            <a:r>
              <a:rPr lang="hr-HR" sz="3600" dirty="0" smtClean="0"/>
              <a:t>                                            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3600" dirty="0" smtClean="0"/>
              <a:t>Ivan Ančić                                                                        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3600" dirty="0" smtClean="0"/>
              <a:t>Stjepan Margetić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3600" dirty="0" smtClean="0"/>
              <a:t>Lovro </a:t>
            </a:r>
            <a:r>
              <a:rPr lang="hr-HR" sz="3600" dirty="0" err="1" smtClean="0"/>
              <a:t>Šitović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9271" y="188640"/>
            <a:ext cx="3614718" cy="6408712"/>
          </a:xfrm>
          <a:prstGeom prst="rect">
            <a:avLst/>
          </a:prstGeom>
        </p:spPr>
      </p:pic>
      <p:sp>
        <p:nvSpPr>
          <p:cNvPr id="5" name="Strelica udesno 4"/>
          <p:cNvSpPr/>
          <p:nvPr/>
        </p:nvSpPr>
        <p:spPr>
          <a:xfrm>
            <a:off x="4006180" y="177281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17599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820" y="0"/>
            <a:ext cx="9073008" cy="1556792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latin typeface="Algerian" panose="04020705040A02060702" pitchFamily="82" charset="0"/>
              </a:rPr>
              <a:t>Hrvatski nacionalni preporod u BiH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764" y="1772816"/>
            <a:ext cx="11377264" cy="4752528"/>
          </a:xfrm>
        </p:spPr>
        <p:txBody>
          <a:bodyPr>
            <a:normAutofit/>
          </a:bodyPr>
          <a:lstStyle/>
          <a:p>
            <a:r>
              <a:rPr lang="hr-HR" sz="4000" dirty="0" smtClean="0"/>
              <a:t>Pokretači i nositelji hrvatskog nacionalnog preporoda u BiH su surađivali U Novinama </a:t>
            </a:r>
            <a:r>
              <a:rPr lang="hr-HR" sz="4000" dirty="0" err="1" smtClean="0"/>
              <a:t>Horvatzkim</a:t>
            </a:r>
            <a:r>
              <a:rPr lang="hr-HR" sz="4000" dirty="0" smtClean="0"/>
              <a:t> i u prilogu </a:t>
            </a:r>
            <a:r>
              <a:rPr lang="hr-HR" sz="4000" dirty="0" err="1" smtClean="0"/>
              <a:t>Daniza</a:t>
            </a:r>
            <a:r>
              <a:rPr lang="hr-HR" sz="4000" dirty="0" smtClean="0"/>
              <a:t> </a:t>
            </a:r>
            <a:r>
              <a:rPr lang="hr-HR" sz="4000" dirty="0" err="1" smtClean="0"/>
              <a:t>Horvatzka</a:t>
            </a:r>
            <a:r>
              <a:rPr lang="hr-HR" sz="4000" dirty="0" smtClean="0"/>
              <a:t> , </a:t>
            </a:r>
            <a:r>
              <a:rPr lang="hr-HR" sz="4000" dirty="0" err="1" smtClean="0"/>
              <a:t>Slavonzka</a:t>
            </a:r>
            <a:r>
              <a:rPr lang="hr-HR" sz="4000" dirty="0" smtClean="0"/>
              <a:t> y </a:t>
            </a:r>
            <a:r>
              <a:rPr lang="hr-HR" sz="4000" dirty="0" err="1" smtClean="0"/>
              <a:t>Dalmatinzka</a:t>
            </a:r>
            <a:r>
              <a:rPr lang="hr-HR" sz="4000" dirty="0" smtClean="0"/>
              <a:t> . Gaj i vođe hrvatskog narodnog preporoda su podupirali otpor protiv turske vlasti. Pokušaji osnivanja književnog društva i pokretanja časopisa nisu uspijevali sve do </a:t>
            </a:r>
            <a:r>
              <a:rPr lang="hr-HR" sz="4000" dirty="0" smtClean="0">
                <a:latin typeface="Arial Black" panose="020B0A04020102020204" pitchFamily="34" charset="0"/>
              </a:rPr>
              <a:t>1850</a:t>
            </a:r>
            <a:r>
              <a:rPr lang="hr-HR" sz="4000" dirty="0" smtClean="0"/>
              <a:t>.godine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1224146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756" y="381000"/>
            <a:ext cx="10476659" cy="815752"/>
          </a:xfrm>
        </p:spPr>
        <p:txBody>
          <a:bodyPr>
            <a:normAutofit/>
          </a:bodyPr>
          <a:lstStyle/>
          <a:p>
            <a:r>
              <a:rPr lang="hr-HR" sz="4400" dirty="0" smtClean="0">
                <a:latin typeface="Algerian" panose="04020705040A02060702" pitchFamily="82" charset="0"/>
              </a:rPr>
              <a:t>BOSANSKI PRIJATELJ</a:t>
            </a:r>
            <a:endParaRPr lang="hr-HR" sz="4400" dirty="0"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9757" y="1628801"/>
            <a:ext cx="10467048" cy="4391000"/>
          </a:xfrm>
        </p:spPr>
        <p:txBody>
          <a:bodyPr>
            <a:normAutofit/>
          </a:bodyPr>
          <a:lstStyle/>
          <a:p>
            <a:r>
              <a:rPr lang="hr-HR" sz="3200" dirty="0"/>
              <a:t>j</a:t>
            </a:r>
            <a:r>
              <a:rPr lang="hr-HR" sz="3200" dirty="0" smtClean="0"/>
              <a:t>e prvi književni časopis u BiH utemeljen</a:t>
            </a:r>
          </a:p>
          <a:p>
            <a:r>
              <a:rPr lang="hr-HR" sz="3200" dirty="0" smtClean="0"/>
              <a:t> na programu ilirskog pokreta.</a:t>
            </a:r>
          </a:p>
          <a:p>
            <a:r>
              <a:rPr lang="hr-HR" sz="3200" dirty="0" smtClean="0"/>
              <a:t>Pokrenuo ga je </a:t>
            </a:r>
            <a:r>
              <a:rPr lang="hr-HR" sz="3200" dirty="0" smtClean="0">
                <a:latin typeface="Cooper Black" panose="0208090404030B020404" pitchFamily="18" charset="0"/>
              </a:rPr>
              <a:t>Ivan Frano Jukić </a:t>
            </a:r>
            <a:r>
              <a:rPr lang="hr-HR" sz="3200" dirty="0" smtClean="0"/>
              <a:t>, </a:t>
            </a:r>
          </a:p>
          <a:p>
            <a:r>
              <a:rPr lang="hr-HR" sz="3200" dirty="0" smtClean="0"/>
              <a:t>a surađivali su </a:t>
            </a:r>
            <a:r>
              <a:rPr lang="hr-HR" sz="3200" dirty="0" smtClean="0">
                <a:latin typeface="Cooper Black" panose="0208090404030B020404" pitchFamily="18" charset="0"/>
              </a:rPr>
              <a:t>Grga Martić , Marijan </a:t>
            </a:r>
          </a:p>
          <a:p>
            <a:r>
              <a:rPr lang="hr-HR" sz="3200" dirty="0" smtClean="0">
                <a:latin typeface="Cooper Black" panose="0208090404030B020404" pitchFamily="18" charset="0"/>
              </a:rPr>
              <a:t>Šunjić </a:t>
            </a:r>
            <a:r>
              <a:rPr lang="hr-HR" sz="3200" dirty="0" smtClean="0"/>
              <a:t>i drugi .</a:t>
            </a:r>
            <a:r>
              <a:rPr lang="hr-HR" sz="3200" dirty="0" smtClean="0">
                <a:latin typeface="Cooper Black" panose="0208090404030B020404" pitchFamily="18" charset="0"/>
              </a:rPr>
              <a:t> </a:t>
            </a:r>
            <a:endParaRPr lang="hr-HR" sz="3200" dirty="0">
              <a:latin typeface="Cooper Black" panose="0208090404030B0204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4612" y="86409"/>
            <a:ext cx="4104456" cy="663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787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5780" y="332656"/>
            <a:ext cx="10856326" cy="1371600"/>
          </a:xfrm>
        </p:spPr>
        <p:txBody>
          <a:bodyPr/>
          <a:lstStyle/>
          <a:p>
            <a:r>
              <a:rPr lang="hr-HR" dirty="0" smtClean="0">
                <a:latin typeface="Bahnschrift Condensed" panose="020B0502040204020203" pitchFamily="34" charset="0"/>
              </a:rPr>
              <a:t>Ivan Frano Jukić               Grga Martić                 Marijan Šunjić</a:t>
            </a:r>
            <a:endParaRPr lang="hr-HR" dirty="0">
              <a:latin typeface="Bahnschrift Condensed" panose="020B0502040204020203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780" y="1988840"/>
            <a:ext cx="3090489" cy="41148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1960" y="1988840"/>
            <a:ext cx="3269608" cy="40427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7260" y="1916832"/>
            <a:ext cx="3304846" cy="4163363"/>
          </a:xfrm>
          <a:prstGeom prst="rect">
            <a:avLst/>
          </a:prstGeom>
        </p:spPr>
      </p:pic>
      <p:cxnSp>
        <p:nvCxnSpPr>
          <p:cNvPr id="8" name="Ravni poveznik sa strelicom 7"/>
          <p:cNvCxnSpPr>
            <a:stCxn id="2" idx="0"/>
          </p:cNvCxnSpPr>
          <p:nvPr/>
        </p:nvCxnSpPr>
        <p:spPr>
          <a:xfrm>
            <a:off x="5833943" y="332656"/>
            <a:ext cx="2636733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 flipH="1">
            <a:off x="2422004" y="332656"/>
            <a:ext cx="252028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>
            <a:off x="5374332" y="332656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6364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06" y="116632"/>
            <a:ext cx="10666415" cy="743744"/>
          </a:xfrm>
        </p:spPr>
        <p:txBody>
          <a:bodyPr/>
          <a:lstStyle/>
          <a:p>
            <a:r>
              <a:rPr lang="hr-HR" dirty="0" smtClean="0">
                <a:latin typeface="Algerian" panose="04020705040A02060702" pitchFamily="82" charset="0"/>
              </a:rPr>
              <a:t>FRANJEVAČKA TISKARA u MOSTARU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6312" y="1154480"/>
            <a:ext cx="10656805" cy="5116921"/>
          </a:xfrm>
        </p:spPr>
        <p:txBody>
          <a:bodyPr>
            <a:noAutofit/>
          </a:bodyPr>
          <a:lstStyle/>
          <a:p>
            <a:r>
              <a:rPr lang="hr-HR" sz="2800" dirty="0"/>
              <a:t>Franjevci su u Hercegovini  </a:t>
            </a:r>
            <a:r>
              <a:rPr lang="hr-HR" sz="2800" dirty="0" err="1" smtClean="0"/>
              <a:t>uperivali</a:t>
            </a:r>
            <a:r>
              <a:rPr lang="hr-HR" sz="2800" dirty="0" smtClean="0"/>
              <a:t>(usmjeriti)</a:t>
            </a:r>
            <a:endParaRPr lang="hr-HR" sz="2800" dirty="0"/>
          </a:p>
          <a:p>
            <a:r>
              <a:rPr lang="hr-HR" sz="2800" dirty="0" smtClean="0"/>
              <a:t> </a:t>
            </a:r>
            <a:r>
              <a:rPr lang="hr-HR" sz="2800" dirty="0"/>
              <a:t>sve </a:t>
            </a:r>
            <a:r>
              <a:rPr lang="hr-HR" sz="2800" dirty="0" smtClean="0"/>
              <a:t>sile </a:t>
            </a:r>
            <a:r>
              <a:rPr lang="hr-HR" sz="2800" dirty="0"/>
              <a:t>da se </a:t>
            </a:r>
            <a:r>
              <a:rPr lang="hr-HR" sz="2800" dirty="0" smtClean="0"/>
              <a:t>osnuje tiskara u svrhu širenja </a:t>
            </a:r>
          </a:p>
          <a:p>
            <a:r>
              <a:rPr lang="hr-HR" sz="2800" dirty="0" smtClean="0"/>
              <a:t>prosvjete u </a:t>
            </a:r>
            <a:r>
              <a:rPr lang="hr-HR" sz="2800" dirty="0" smtClean="0"/>
              <a:t>narodu.</a:t>
            </a:r>
            <a:endParaRPr lang="hr-HR" sz="2800" dirty="0" smtClean="0"/>
          </a:p>
          <a:p>
            <a:r>
              <a:rPr lang="hr-HR" sz="2800" dirty="0" smtClean="0"/>
              <a:t>Unatoč brojnim poteškoćama </a:t>
            </a:r>
            <a:r>
              <a:rPr lang="hr-HR" sz="2800" dirty="0" smtClean="0"/>
              <a:t>uz </a:t>
            </a:r>
            <a:r>
              <a:rPr lang="hr-HR" sz="2800" dirty="0" smtClean="0"/>
              <a:t>vodstvo </a:t>
            </a:r>
            <a:endParaRPr lang="hr-HR" sz="2800" dirty="0" smtClean="0"/>
          </a:p>
          <a:p>
            <a:r>
              <a:rPr lang="hr-HR" sz="2800" dirty="0" smtClean="0">
                <a:latin typeface="Arial Black" panose="020B0A04020102020204" pitchFamily="34" charset="0"/>
              </a:rPr>
              <a:t>fra Franje </a:t>
            </a:r>
            <a:r>
              <a:rPr lang="hr-HR" sz="2800" dirty="0" err="1" smtClean="0">
                <a:latin typeface="Arial Black" panose="020B0A04020102020204" pitchFamily="34" charset="0"/>
              </a:rPr>
              <a:t>Milićevića</a:t>
            </a:r>
            <a:r>
              <a:rPr lang="hr-HR" sz="2800" dirty="0" smtClean="0"/>
              <a:t> </a:t>
            </a:r>
            <a:r>
              <a:rPr lang="hr-HR" sz="2800" dirty="0" smtClean="0"/>
              <a:t>i uz mnogo rada </a:t>
            </a:r>
            <a:endParaRPr lang="hr-HR" sz="2800" dirty="0" smtClean="0"/>
          </a:p>
          <a:p>
            <a:r>
              <a:rPr lang="hr-HR" sz="2800" dirty="0" smtClean="0"/>
              <a:t>su </a:t>
            </a:r>
            <a:r>
              <a:rPr lang="hr-HR" sz="2800" dirty="0" smtClean="0"/>
              <a:t>uspjeli to </a:t>
            </a:r>
            <a:r>
              <a:rPr lang="hr-HR" sz="2800" dirty="0" smtClean="0"/>
              <a:t>o</a:t>
            </a:r>
            <a:r>
              <a:rPr lang="hr-HR" sz="2800" dirty="0" smtClean="0"/>
              <a:t>stvariti </a:t>
            </a:r>
            <a:r>
              <a:rPr lang="hr-HR" sz="2800" dirty="0" smtClean="0"/>
              <a:t>1872.godine.</a:t>
            </a:r>
          </a:p>
          <a:p>
            <a:endParaRPr lang="hr-HR" sz="2800" dirty="0" smtClean="0"/>
          </a:p>
          <a:p>
            <a:r>
              <a:rPr lang="hr-HR" sz="2800" dirty="0" smtClean="0"/>
              <a:t>»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524" y="1268760"/>
            <a:ext cx="496634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195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756" y="381000"/>
            <a:ext cx="10476659" cy="110378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Veliki je značaj i prvih hrvatskih novina koje je pokrenuo i uređivao </a:t>
            </a:r>
            <a:r>
              <a:rPr lang="hr-HR" dirty="0" smtClean="0">
                <a:latin typeface="Arial Black" panose="020B0A04020102020204" pitchFamily="34" charset="0"/>
              </a:rPr>
              <a:t>fra Franjo </a:t>
            </a:r>
            <a:r>
              <a:rPr lang="hr-HR" dirty="0" err="1" smtClean="0">
                <a:latin typeface="Arial Black" panose="020B0A04020102020204" pitchFamily="34" charset="0"/>
              </a:rPr>
              <a:t>Milićević</a:t>
            </a:r>
            <a:r>
              <a:rPr lang="hr-HR" dirty="0" smtClean="0">
                <a:latin typeface="Arial Black" panose="020B0A04020102020204" pitchFamily="34" charset="0"/>
              </a:rPr>
              <a:t> </a:t>
            </a:r>
            <a:r>
              <a:rPr lang="hr-HR" dirty="0" smtClean="0"/>
              <a:t>sa suradnicima: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3772" y="1988840"/>
            <a:ext cx="10873207" cy="40309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hr-HR" sz="3200" dirty="0" smtClean="0"/>
              <a:t>Hercegovački bosiljak ( </a:t>
            </a:r>
            <a:r>
              <a:rPr lang="hr-HR" sz="3200" dirty="0" smtClean="0">
                <a:latin typeface="Arial Black" panose="020B0A04020102020204" pitchFamily="34" charset="0"/>
              </a:rPr>
              <a:t>1883.</a:t>
            </a:r>
            <a:r>
              <a:rPr lang="hr-HR" sz="3200" dirty="0" smtClean="0"/>
              <a:t> )</a:t>
            </a:r>
          </a:p>
          <a:p>
            <a:pPr marL="514350" indent="-514350">
              <a:buFont typeface="+mj-lt"/>
              <a:buAutoNum type="arabicParenR"/>
            </a:pPr>
            <a:r>
              <a:rPr lang="hr-HR" sz="3200" dirty="0" smtClean="0"/>
              <a:t>Novi hercegovački bosiljak ( </a:t>
            </a:r>
            <a:r>
              <a:rPr lang="hr-HR" sz="3200" dirty="0" smtClean="0">
                <a:latin typeface="Arial Black" panose="020B0A04020102020204" pitchFamily="34" charset="0"/>
              </a:rPr>
              <a:t>1884. </a:t>
            </a:r>
            <a:r>
              <a:rPr lang="hr-HR" sz="3200" dirty="0" smtClean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hr-HR" sz="3200" dirty="0" smtClean="0"/>
              <a:t>Glas Hercegovaca ( </a:t>
            </a:r>
            <a:r>
              <a:rPr lang="hr-HR" sz="3200" dirty="0" smtClean="0">
                <a:latin typeface="Arial Black" panose="020B0A04020102020204" pitchFamily="34" charset="0"/>
              </a:rPr>
              <a:t>1885.</a:t>
            </a:r>
            <a:r>
              <a:rPr lang="hr-HR" sz="3200" dirty="0" smtClean="0"/>
              <a:t> )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6620" y="1520044"/>
            <a:ext cx="36004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301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3812" y="548680"/>
            <a:ext cx="10369151" cy="5904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 smtClean="0"/>
              <a:t>    Austrougarska vlast je nametala</a:t>
            </a:r>
          </a:p>
          <a:p>
            <a:pPr marL="0" indent="0">
              <a:buNone/>
            </a:pPr>
            <a:r>
              <a:rPr lang="hr-HR" sz="3200" dirty="0" smtClean="0"/>
              <a:t>(natjerati , opteretiti</a:t>
            </a:r>
            <a:r>
              <a:rPr lang="hr-HR" sz="3200" dirty="0"/>
              <a:t>)</a:t>
            </a:r>
            <a:r>
              <a:rPr lang="hr-HR" sz="3200" dirty="0" smtClean="0"/>
              <a:t> ,,bosanstvo” </a:t>
            </a:r>
          </a:p>
          <a:p>
            <a:pPr marL="0" indent="0">
              <a:buNone/>
            </a:pPr>
            <a:r>
              <a:rPr lang="hr-HR" sz="3200" dirty="0" smtClean="0"/>
              <a:t>(do </a:t>
            </a:r>
            <a:r>
              <a:rPr lang="hr-HR" sz="3200" dirty="0" smtClean="0">
                <a:latin typeface="Arial Black" panose="020B0A04020102020204" pitchFamily="34" charset="0"/>
              </a:rPr>
              <a:t>1878.</a:t>
            </a:r>
            <a:r>
              <a:rPr lang="hr-HR" sz="3200" dirty="0" smtClean="0"/>
              <a:t> ) koje negira (poricati ,</a:t>
            </a:r>
          </a:p>
          <a:p>
            <a:pPr marL="0" indent="0">
              <a:buNone/>
            </a:pPr>
            <a:r>
              <a:rPr lang="hr-HR" sz="3200" dirty="0" smtClean="0"/>
              <a:t> govoriti da nešto nije bilo ili ne postoji)</a:t>
            </a:r>
          </a:p>
          <a:p>
            <a:pPr marL="0" indent="0">
              <a:buNone/>
            </a:pPr>
            <a:r>
              <a:rPr lang="hr-HR" sz="3200" dirty="0" smtClean="0"/>
              <a:t> nacionalne slobode i pokrenula je</a:t>
            </a:r>
          </a:p>
          <a:p>
            <a:pPr marL="0" indent="0">
              <a:buNone/>
            </a:pPr>
            <a:r>
              <a:rPr lang="hr-HR" sz="3200" dirty="0" smtClean="0"/>
              <a:t> časopis ,,Nada” koji je postao </a:t>
            </a:r>
          </a:p>
          <a:p>
            <a:pPr marL="0" indent="0">
              <a:buNone/>
            </a:pPr>
            <a:r>
              <a:rPr lang="hr-HR" sz="3200" dirty="0" smtClean="0"/>
              <a:t>značajan za cijeli južnoslavenski</a:t>
            </a:r>
          </a:p>
          <a:p>
            <a:pPr marL="0" indent="0">
              <a:buNone/>
            </a:pPr>
            <a:r>
              <a:rPr lang="hr-HR" sz="3200" dirty="0" smtClean="0"/>
              <a:t> prostor.</a:t>
            </a:r>
            <a:endParaRPr lang="hr-HR" sz="3200" dirty="0"/>
          </a:p>
          <a:p>
            <a:endParaRPr lang="hr-HR" sz="3200" dirty="0"/>
          </a:p>
        </p:txBody>
      </p:sp>
      <p:sp>
        <p:nvSpPr>
          <p:cNvPr id="4" name="Strelica udesno 3"/>
          <p:cNvSpPr/>
          <p:nvPr/>
        </p:nvSpPr>
        <p:spPr>
          <a:xfrm>
            <a:off x="98824" y="3213463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6540" y="872715"/>
            <a:ext cx="4752528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104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ni plavi tunel 16 x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1875_TF02895261_TF02895261" id="{68B3BD9A-4E3A-4D1A-B73E-D9842475CFC6}" vid="{A9A031E8-9B4D-4829-A002-F5608C030AEF}"/>
    </a:ext>
  </a:extLst>
</a:theme>
</file>

<file path=ppt/theme/theme2.xml><?xml version="1.0" encoding="utf-8"?>
<a:theme xmlns:a="http://schemas.openxmlformats.org/drawingml/2006/main" name="Tema sustava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Poslovna prezentacija s digitalnim plavim tunelom (široki zaslon)</Template>
  <TotalTime>0</TotalTime>
  <Words>619</Words>
  <Application>Microsoft Office PowerPoint</Application>
  <PresentationFormat>Prilagođeno</PresentationFormat>
  <Paragraphs>82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Digitalni plavi tunel 16 x 9</vt:lpstr>
      <vt:lpstr>HRVATSKI JEZIK u BiH u 19. i 20. stoljeću</vt:lpstr>
      <vt:lpstr>PRISJETIMO SE NAJZNAČAJNIJIH DOGAĐAJA U POVIJESTI BiH :</vt:lpstr>
      <vt:lpstr>Značajni su bili:</vt:lpstr>
      <vt:lpstr>Hrvatski nacionalni preporod u BiH</vt:lpstr>
      <vt:lpstr>BOSANSKI PRIJATELJ</vt:lpstr>
      <vt:lpstr>Ivan Frano Jukić               Grga Martić                 Marijan Šunjić</vt:lpstr>
      <vt:lpstr>FRANJEVAČKA TISKARA u MOSTARU</vt:lpstr>
      <vt:lpstr>Veliki je značaj i prvih hrvatskih novina koje je pokrenuo i uređivao fra Franjo Milićević sa suradnicima:</vt:lpstr>
      <vt:lpstr>Slajd 9</vt:lpstr>
      <vt:lpstr>                   PREPORODITELJI  Najpoznatiji su preporoditelji u Mostaru bili: -Fra Anđeo Kraljević -Radoslav Glavaš                 -Anđeo Nuić                                                            -Nikola Šimović -Augustin Zubac -Fra Petar Bakula -Don Franjo Milićević </vt:lpstr>
      <vt:lpstr>    ,,NAPREDAK”                                                                                                         </vt:lpstr>
      <vt:lpstr>     Kalendar HKD Napredak                               Zgrada Napretka          za 1929.godinu                                               u Sarajevu</vt:lpstr>
      <vt:lpstr>20.stoljeće</vt:lpstr>
      <vt:lpstr>Slajd 14</vt:lpstr>
      <vt:lpstr>Slajd 15</vt:lpstr>
      <vt:lpstr>ZA KRAJ</vt:lpstr>
      <vt:lpstr>Povijest je učiteljica života..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2020-03-24T20:00:20Z</dcterms:created>
  <dcterms:modified xsi:type="dcterms:W3CDTF">2020-03-30T11:57:33Z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