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9" r:id="rId3"/>
    <p:sldId id="257" r:id="rId4"/>
    <p:sldId id="258" r:id="rId5"/>
    <p:sldId id="260" r:id="rId6"/>
    <p:sldId id="262" r:id="rId7"/>
    <p:sldId id="263" r:id="rId8"/>
    <p:sldId id="261" r:id="rId9"/>
    <p:sldId id="264" r:id="rId10"/>
    <p:sldId id="265" r:id="rId11"/>
    <p:sldId id="267" r:id="rId12"/>
    <p:sldId id="266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61658"/>
    <a:srgbClr val="4A206A"/>
    <a:srgbClr val="003BB0"/>
    <a:srgbClr val="773503"/>
    <a:srgbClr val="A40000"/>
    <a:srgbClr val="740000"/>
    <a:srgbClr val="003300"/>
    <a:srgbClr val="DD6205"/>
    <a:srgbClr val="FF0101"/>
    <a:srgbClr val="0A5A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674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19BFFE-4900-4B3A-B424-1C306CF2403B}" type="datetimeFigureOut">
              <a:rPr lang="hr-HR" smtClean="0"/>
              <a:t>19.3.2020.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AC61D0-85EB-4F54-AA39-3BA361CE0E1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07670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AC61D0-85EB-4F54-AA39-3BA361CE0E1F}" type="slidenum">
              <a:rPr lang="hr-HR" smtClean="0"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733686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AC61D0-85EB-4F54-AA39-3BA361CE0E1F}" type="slidenum">
              <a:rPr lang="hr-HR" smtClean="0"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733686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AC61D0-85EB-4F54-AA39-3BA361CE0E1F}" type="slidenum">
              <a:rPr lang="hr-HR" smtClean="0"/>
              <a:t>11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73368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238B5-016C-4FB6-BD94-715FCA9EC8BA}" type="datetimeFigureOut">
              <a:rPr lang="hr-HR" smtClean="0"/>
              <a:t>19.3.2020.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9EA80-DE27-4129-9E00-5AE84AD3C2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25679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238B5-016C-4FB6-BD94-715FCA9EC8BA}" type="datetimeFigureOut">
              <a:rPr lang="hr-HR" smtClean="0"/>
              <a:t>19.3.2020.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9EA80-DE27-4129-9E00-5AE84AD3C2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71633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238B5-016C-4FB6-BD94-715FCA9EC8BA}" type="datetimeFigureOut">
              <a:rPr lang="hr-HR" smtClean="0"/>
              <a:t>19.3.2020.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9EA80-DE27-4129-9E00-5AE84AD3C2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23148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238B5-016C-4FB6-BD94-715FCA9EC8BA}" type="datetimeFigureOut">
              <a:rPr lang="hr-HR" smtClean="0"/>
              <a:t>19.3.2020.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9EA80-DE27-4129-9E00-5AE84AD3C2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76264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238B5-016C-4FB6-BD94-715FCA9EC8BA}" type="datetimeFigureOut">
              <a:rPr lang="hr-HR" smtClean="0"/>
              <a:t>19.3.2020.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9EA80-DE27-4129-9E00-5AE84AD3C2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98466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238B5-016C-4FB6-BD94-715FCA9EC8BA}" type="datetimeFigureOut">
              <a:rPr lang="hr-HR" smtClean="0"/>
              <a:t>19.3.2020.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9EA80-DE27-4129-9E00-5AE84AD3C2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3283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238B5-016C-4FB6-BD94-715FCA9EC8BA}" type="datetimeFigureOut">
              <a:rPr lang="hr-HR" smtClean="0"/>
              <a:t>19.3.2020.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9EA80-DE27-4129-9E00-5AE84AD3C2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12762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238B5-016C-4FB6-BD94-715FCA9EC8BA}" type="datetimeFigureOut">
              <a:rPr lang="hr-HR" smtClean="0"/>
              <a:t>19.3.2020.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9EA80-DE27-4129-9E00-5AE84AD3C2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07136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238B5-016C-4FB6-BD94-715FCA9EC8BA}" type="datetimeFigureOut">
              <a:rPr lang="hr-HR" smtClean="0"/>
              <a:t>19.3.2020.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9EA80-DE27-4129-9E00-5AE84AD3C2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31620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238B5-016C-4FB6-BD94-715FCA9EC8BA}" type="datetimeFigureOut">
              <a:rPr lang="hr-HR" smtClean="0"/>
              <a:t>19.3.2020.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9EA80-DE27-4129-9E00-5AE84AD3C2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29445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238B5-016C-4FB6-BD94-715FCA9EC8BA}" type="datetimeFigureOut">
              <a:rPr lang="hr-HR" smtClean="0"/>
              <a:t>19.3.2020.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9EA80-DE27-4129-9E00-5AE84AD3C2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76171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000">
              <a:srgbClr val="FF0101"/>
            </a:gs>
            <a:gs pos="0">
              <a:srgbClr val="7A0000"/>
            </a:gs>
            <a:gs pos="100000">
              <a:srgbClr val="002060">
                <a:alpha val="67000"/>
              </a:srgbClr>
            </a:gs>
            <a:gs pos="91000">
              <a:srgbClr val="182E76">
                <a:alpha val="73000"/>
              </a:srgbClr>
            </a:gs>
            <a:gs pos="26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238B5-016C-4FB6-BD94-715FCA9EC8BA}" type="datetimeFigureOut">
              <a:rPr lang="hr-HR" smtClean="0"/>
              <a:t>19.3.2020.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9EA80-DE27-4129-9E00-5AE84AD3C2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64313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Relationship Id="rId9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Texturize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179" r="-836"/>
          <a:stretch/>
        </p:blipFill>
        <p:spPr>
          <a:xfrm>
            <a:off x="-1" y="-1"/>
            <a:ext cx="9231087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179454" y="2132856"/>
            <a:ext cx="465704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r-H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Osnovna obilježja</a:t>
            </a:r>
          </a:p>
          <a:p>
            <a:pPr algn="ctr"/>
            <a:r>
              <a:rPr lang="hr-H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hrvatskih narje</a:t>
            </a:r>
            <a:r>
              <a:rPr lang="hr-HR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č</a:t>
            </a:r>
            <a:r>
              <a:rPr lang="hr-H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ja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99568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6. Podrijetlo riječi: </a:t>
            </a:r>
          </a:p>
          <a:p>
            <a:pPr marL="0" indent="0">
              <a:buNone/>
            </a:pPr>
            <a:r>
              <a:rPr lang="hr-HR" dirty="0" smtClean="0"/>
              <a:t>talijanizam-</a:t>
            </a:r>
            <a:endParaRPr lang="hr-HR" dirty="0"/>
          </a:p>
        </p:txBody>
      </p:sp>
      <p:sp>
        <p:nvSpPr>
          <p:cNvPr id="4" name="TextBox 3"/>
          <p:cNvSpPr txBox="1"/>
          <p:nvPr/>
        </p:nvSpPr>
        <p:spPr>
          <a:xfrm>
            <a:off x="2506216" y="2964800"/>
            <a:ext cx="3505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/>
              <a:t>Pasat_______________</a:t>
            </a:r>
            <a:endParaRPr lang="hr-HR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463079" y="1140721"/>
            <a:ext cx="33374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/>
              <a:t>P</a:t>
            </a:r>
            <a:r>
              <a:rPr lang="hr-HR" sz="2400" b="1" dirty="0" smtClean="0"/>
              <a:t>riša_______________</a:t>
            </a:r>
            <a:endParaRPr lang="hr-HR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506215" y="2047077"/>
            <a:ext cx="32943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/>
              <a:t>Škatula_____________</a:t>
            </a:r>
            <a:endParaRPr lang="hr-HR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465918" y="1572769"/>
            <a:ext cx="33346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/>
              <a:t>Timun______________</a:t>
            </a:r>
            <a:endParaRPr lang="hr-HR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551772" y="1261789"/>
            <a:ext cx="34942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/>
              <a:t>Pomidor_____________</a:t>
            </a:r>
            <a:endParaRPr lang="hr-HR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506216" y="3415360"/>
            <a:ext cx="34101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/>
              <a:t>Ćikulata_____________</a:t>
            </a:r>
            <a:endParaRPr lang="hr-HR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506216" y="2508741"/>
            <a:ext cx="3505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/>
              <a:t>Cimiter_____________</a:t>
            </a:r>
            <a:endParaRPr lang="hr-HR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551772" y="2118858"/>
            <a:ext cx="3073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/>
              <a:t>Dešpet_____________</a:t>
            </a:r>
            <a:endParaRPr lang="hr-HR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551772" y="1693837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/>
              <a:t>Dišenjat_____________</a:t>
            </a:r>
            <a:endParaRPr lang="hr-HR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574220" y="2989981"/>
            <a:ext cx="3246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/>
              <a:t>Dota_______________</a:t>
            </a:r>
            <a:endParaRPr lang="hr-HR" sz="2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574220" y="3451646"/>
            <a:ext cx="3073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/>
              <a:t>Užanci_____________</a:t>
            </a:r>
            <a:endParaRPr lang="hr-HR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574220" y="3913308"/>
            <a:ext cx="3246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/>
              <a:t>Oćali_______________</a:t>
            </a:r>
            <a:endParaRPr lang="hr-HR" sz="2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5558330" y="2557933"/>
            <a:ext cx="32621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/>
              <a:t>Oficjal______________</a:t>
            </a:r>
            <a:endParaRPr lang="hr-HR" sz="2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2506216" y="3847408"/>
            <a:ext cx="32943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/>
              <a:t>Ordinat_____________</a:t>
            </a:r>
            <a:endParaRPr lang="hr-HR" sz="2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3682964" y="2967335"/>
            <a:ext cx="1920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/>
              <a:t>Ići, proći</a:t>
            </a:r>
            <a:endParaRPr lang="hr-HR" sz="2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3779912" y="1134072"/>
            <a:ext cx="1156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/>
              <a:t>žurba</a:t>
            </a:r>
            <a:endParaRPr lang="hr-HR" sz="24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3811645" y="1566119"/>
            <a:ext cx="1312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/>
              <a:t>volan</a:t>
            </a:r>
            <a:endParaRPr lang="hr-HR" sz="24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3880484" y="2031231"/>
            <a:ext cx="1920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/>
              <a:t>kutija</a:t>
            </a:r>
            <a:endParaRPr lang="hr-HR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3811645" y="2518773"/>
            <a:ext cx="13847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/>
              <a:t>groblje</a:t>
            </a:r>
            <a:endParaRPr lang="hr-HR" sz="2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3862816" y="3415360"/>
            <a:ext cx="1429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/>
              <a:t>čokolada</a:t>
            </a:r>
            <a:endParaRPr lang="hr-HR" sz="24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3811645" y="3849133"/>
            <a:ext cx="14804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/>
              <a:t>naručiti</a:t>
            </a:r>
            <a:endParaRPr lang="hr-HR" sz="24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7088720" y="1262479"/>
            <a:ext cx="1371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/>
              <a:t>rajčica</a:t>
            </a:r>
            <a:endParaRPr lang="hr-HR" sz="24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7088628" y="1700808"/>
            <a:ext cx="11557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/>
              <a:t>crtati</a:t>
            </a:r>
            <a:endParaRPr lang="hr-HR" sz="24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6996337" y="2123454"/>
            <a:ext cx="9600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/>
              <a:t>inat</a:t>
            </a:r>
            <a:endParaRPr lang="hr-HR" sz="24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6940279" y="2580523"/>
            <a:ext cx="10160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/>
              <a:t>časnik</a:t>
            </a:r>
            <a:endParaRPr lang="hr-HR" sz="24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6933497" y="2997099"/>
            <a:ext cx="10228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/>
              <a:t>miraz</a:t>
            </a:r>
            <a:endParaRPr lang="hr-HR" sz="24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6888218" y="3465663"/>
            <a:ext cx="12841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/>
              <a:t>običaji</a:t>
            </a:r>
            <a:endParaRPr lang="hr-HR" sz="24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6823255" y="3913307"/>
            <a:ext cx="14463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/>
              <a:t>naočale</a:t>
            </a:r>
            <a:endParaRPr lang="hr-HR" sz="24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539552" y="4725143"/>
            <a:ext cx="81085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dirty="0" smtClean="0"/>
              <a:t>7. Naglasak</a:t>
            </a:r>
            <a:r>
              <a:rPr lang="hr-HR" sz="3200" dirty="0"/>
              <a:t>naglasak može biti i na </a:t>
            </a:r>
            <a:r>
              <a:rPr lang="hr-HR" sz="3200" dirty="0" smtClean="0"/>
              <a:t>posljednjem slogu</a:t>
            </a:r>
            <a:r>
              <a:rPr lang="hr-HR" sz="3200" dirty="0"/>
              <a:t>: </a:t>
            </a:r>
            <a:r>
              <a:rPr lang="hr-HR" sz="3200" i="1" dirty="0"/>
              <a:t>zvoni</a:t>
            </a:r>
            <a:r>
              <a:rPr lang="hr-HR" sz="3200" b="1" i="1" dirty="0"/>
              <a:t>ti</a:t>
            </a:r>
            <a:r>
              <a:rPr lang="hr-HR" sz="3200" i="1" dirty="0"/>
              <a:t>, </a:t>
            </a:r>
            <a:r>
              <a:rPr lang="hr-HR" sz="3200" i="1" dirty="0" smtClean="0"/>
              <a:t>misli</a:t>
            </a:r>
            <a:r>
              <a:rPr lang="hr-HR" sz="3200" b="1" i="1" dirty="0" smtClean="0"/>
              <a:t>ti</a:t>
            </a:r>
            <a:r>
              <a:rPr lang="hr-HR" sz="3200" dirty="0" smtClean="0"/>
              <a:t>, žen</a:t>
            </a:r>
            <a:r>
              <a:rPr lang="hr-HR" sz="3200" i="1" dirty="0"/>
              <a:t>ȅ</a:t>
            </a:r>
            <a:r>
              <a:rPr lang="hr-HR" sz="3200" i="1" dirty="0" smtClean="0"/>
              <a:t>, ženȅ, nogȅ.</a:t>
            </a:r>
            <a:endParaRPr lang="hr-HR" sz="3200" dirty="0"/>
          </a:p>
        </p:txBody>
      </p:sp>
      <p:sp>
        <p:nvSpPr>
          <p:cNvPr id="36" name="rjesenje"/>
          <p:cNvSpPr txBox="1"/>
          <p:nvPr/>
        </p:nvSpPr>
        <p:spPr>
          <a:xfrm>
            <a:off x="7794848" y="4374972"/>
            <a:ext cx="1368152" cy="369332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dirty="0" smtClean="0">
                <a:solidFill>
                  <a:schemeClr val="bg1"/>
                </a:solidFill>
              </a:rPr>
              <a:t>RJEŠENJE</a:t>
            </a:r>
            <a:endParaRPr lang="hr-H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65542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1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503001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r-HR" dirty="0" smtClean="0"/>
              <a:t>Osnovna obilježja:</a:t>
            </a:r>
          </a:p>
          <a:p>
            <a:pPr marL="514350" indent="-514350">
              <a:buAutoNum type="arabicPeriod"/>
            </a:pPr>
            <a:r>
              <a:rPr lang="hr-HR" dirty="0" smtClean="0"/>
              <a:t>Kajkavski su govori većinom ekavski (dete, vreme, lek, pevati...)</a:t>
            </a:r>
          </a:p>
          <a:p>
            <a:pPr marL="514350" indent="-514350">
              <a:buAutoNum type="arabicPeriod"/>
            </a:pPr>
            <a:r>
              <a:rPr lang="hr-HR" dirty="0" smtClean="0"/>
              <a:t>Glasovi-u većini kajkavskih govora se ne izgovaraju glasovi č i ć, nego nešto izmedju.</a:t>
            </a:r>
          </a:p>
          <a:p>
            <a:pPr marL="0" indent="0">
              <a:buNone/>
            </a:pPr>
            <a:r>
              <a:rPr lang="hr-HR" dirty="0" smtClean="0"/>
              <a:t>                  -stari se poluglasovi izgovaraju kao e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           (denes, den, došel...)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            -izgovaraju čr umjesto cr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            -koriste prijedlok v/vu</a:t>
            </a:r>
          </a:p>
          <a:p>
            <a:pPr marL="0" indent="0">
              <a:buNone/>
            </a:pPr>
            <a:r>
              <a:rPr lang="hr-HR" dirty="0" smtClean="0"/>
              <a:t>Nisam išel v Zagreb tjednima. A ti kaj radiš v mojoj Kući.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Segoe Script" pitchFamily="34" charset="0"/>
              </a:rPr>
              <a:t>Kajkavsko narječje</a:t>
            </a:r>
            <a:endParaRPr lang="hr-HR" dirty="0">
              <a:latin typeface="Segoe Script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9263" y="1052736"/>
            <a:ext cx="7164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Pročitati ulomke i nepoznate riječi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4911769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hr-HR" sz="4000" dirty="0" smtClean="0"/>
              <a:t>3. Rasprostranjenost:</a:t>
            </a:r>
            <a:endParaRPr lang="hr-HR" sz="40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89502"/>
            <a:ext cx="7441200" cy="5568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914044" y="4182997"/>
            <a:ext cx="24898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dirty="0" smtClean="0">
                <a:latin typeface="Impact" pitchFamily="34" charset="0"/>
              </a:rPr>
              <a:t>Gorski kotar</a:t>
            </a:r>
            <a:endParaRPr lang="hr-HR" sz="3600" dirty="0">
              <a:latin typeface="Impact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41495" y="1104837"/>
            <a:ext cx="2072894" cy="65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dirty="0" smtClean="0">
                <a:latin typeface="Impact" pitchFamily="34" charset="0"/>
              </a:rPr>
              <a:t>Zagorje</a:t>
            </a:r>
            <a:endParaRPr lang="hr-HR" sz="3600" dirty="0">
              <a:latin typeface="Impact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2196053"/>
            <a:ext cx="288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dirty="0" smtClean="0">
                <a:latin typeface="Impact" pitchFamily="34" charset="0"/>
              </a:rPr>
              <a:t>Zagreb i okolica</a:t>
            </a:r>
            <a:endParaRPr lang="hr-HR" sz="3200" dirty="0">
              <a:latin typeface="Impact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87926" y="356507"/>
            <a:ext cx="2441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dirty="0" smtClean="0">
                <a:latin typeface="Impact" pitchFamily="34" charset="0"/>
              </a:rPr>
              <a:t>Međimurje</a:t>
            </a:r>
            <a:endParaRPr lang="hr-HR" sz="3600" dirty="0">
              <a:latin typeface="Impact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11020" y="3850433"/>
            <a:ext cx="2195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dirty="0" smtClean="0">
                <a:latin typeface="Impact" pitchFamily="34" charset="0"/>
              </a:rPr>
              <a:t>Posavina</a:t>
            </a:r>
            <a:endParaRPr lang="hr-HR" sz="3600" dirty="0">
              <a:latin typeface="Impact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732240" y="1289502"/>
            <a:ext cx="23087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dirty="0">
                <a:latin typeface="Impact" pitchFamily="34" charset="0"/>
              </a:rPr>
              <a:t>P</a:t>
            </a:r>
            <a:r>
              <a:rPr lang="hr-HR" sz="3600" dirty="0" smtClean="0">
                <a:latin typeface="Impact" pitchFamily="34" charset="0"/>
              </a:rPr>
              <a:t>odravina</a:t>
            </a:r>
            <a:endParaRPr lang="hr-HR" sz="3600" dirty="0">
              <a:latin typeface="Impact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14677">
            <a:off x="2885428" y="2422596"/>
            <a:ext cx="1224136" cy="71646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69080">
            <a:off x="4722236" y="1202015"/>
            <a:ext cx="732597" cy="47214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71682">
            <a:off x="4453255" y="2591052"/>
            <a:ext cx="1224136" cy="559231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38653">
            <a:off x="5209898" y="1763212"/>
            <a:ext cx="1057206" cy="450303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023778">
            <a:off x="4073087" y="1513760"/>
            <a:ext cx="823898" cy="420747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94686">
            <a:off x="3974709" y="1802867"/>
            <a:ext cx="1357547" cy="999964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170602" flipH="1">
            <a:off x="1363693" y="3283070"/>
            <a:ext cx="2884337" cy="892525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01655" flipH="1">
            <a:off x="1922274" y="1109117"/>
            <a:ext cx="2875236" cy="832208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38460" flipH="1">
            <a:off x="1756101" y="1692274"/>
            <a:ext cx="2986312" cy="1095537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837060" flipH="1">
            <a:off x="4332413" y="3095361"/>
            <a:ext cx="2322818" cy="1095537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>
            <a:off x="5580112" y="1388064"/>
            <a:ext cx="2986312" cy="1095537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226564" flipH="1">
            <a:off x="4858083" y="602800"/>
            <a:ext cx="1603810" cy="1095537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197180" y="5379311"/>
            <a:ext cx="2296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/>
              <a:t>Kajkavsko narječje u Hrvatskoj:</a:t>
            </a:r>
            <a:endParaRPr lang="hr-HR" b="1" dirty="0"/>
          </a:p>
        </p:txBody>
      </p:sp>
      <p:sp>
        <p:nvSpPr>
          <p:cNvPr id="30" name="Rectangle 29"/>
          <p:cNvSpPr/>
          <p:nvPr/>
        </p:nvSpPr>
        <p:spPr>
          <a:xfrm>
            <a:off x="1267490" y="5747484"/>
            <a:ext cx="513866" cy="217765"/>
          </a:xfrm>
          <a:prstGeom prst="rect">
            <a:avLst/>
          </a:prstGeom>
          <a:solidFill>
            <a:srgbClr val="56165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45399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65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70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75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8000"/>
                            </p:stCondLst>
                            <p:childTnLst>
                              <p:par>
                                <p:cTn id="8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8500"/>
                            </p:stCondLst>
                            <p:childTnLst>
                              <p:par>
                                <p:cTn id="8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0" grpId="0"/>
      <p:bldP spid="11" grpId="0"/>
      <p:bldP spid="12" grpId="0"/>
      <p:bldP spid="13" grpId="0"/>
      <p:bldP spid="14" grpId="0"/>
      <p:bldP spid="29" grpId="0"/>
      <p:bldP spid="3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4. Oblici riječi-sačuvani stari padežni oblici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                  -nema aorista,imperfekta,futura I.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                  -u prezentu su nastavci: ideju,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                   glediju.</a:t>
            </a:r>
          </a:p>
          <a:p>
            <a:pPr marL="0" indent="0">
              <a:buNone/>
            </a:pPr>
            <a:r>
              <a:rPr lang="hr-HR" dirty="0" smtClean="0"/>
              <a:t>5. Naglasak-može biti na bilo kojem slogu riječi,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               pa i na  posljednjem,</a:t>
            </a:r>
          </a:p>
          <a:p>
            <a:pPr marL="0" indent="0">
              <a:buNone/>
            </a:pPr>
            <a:r>
              <a:rPr lang="hr-HR" dirty="0" smtClean="0"/>
              <a:t>                       ̑ (dugosilazni),  ̏(kratkosilazni)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547729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548680"/>
            <a:ext cx="8568952" cy="5577483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6. Podrijetlo riječi-sačuvane su mone stare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                          hrvatske riječi: </a:t>
            </a:r>
            <a:r>
              <a:rPr lang="hr-HR" b="1" dirty="0" smtClean="0"/>
              <a:t>morti-možda</a:t>
            </a:r>
          </a:p>
          <a:p>
            <a:pPr marL="0" indent="0">
              <a:buNone/>
            </a:pPr>
            <a:r>
              <a:rPr lang="hr-HR" b="1" dirty="0"/>
              <a:t> </a:t>
            </a:r>
            <a:r>
              <a:rPr lang="hr-HR" b="1" dirty="0" smtClean="0"/>
              <a:t>                               negda-nekad, nucati-trebati</a:t>
            </a:r>
          </a:p>
          <a:p>
            <a:pPr marL="0" indent="0">
              <a:buNone/>
            </a:pPr>
            <a:r>
              <a:rPr lang="hr-HR" b="1" dirty="0"/>
              <a:t> </a:t>
            </a:r>
            <a:r>
              <a:rPr lang="hr-HR" b="1" dirty="0" smtClean="0"/>
              <a:t>                               obid-ručak, otkod-odakle...</a:t>
            </a:r>
          </a:p>
          <a:p>
            <a:pPr marL="0" indent="0">
              <a:buNone/>
            </a:pPr>
            <a:r>
              <a:rPr lang="hr-HR" b="1" dirty="0"/>
              <a:t> </a:t>
            </a:r>
            <a:r>
              <a:rPr lang="hr-HR" b="1" dirty="0" smtClean="0"/>
              <a:t>                              -</a:t>
            </a:r>
            <a:r>
              <a:rPr lang="hr-HR" dirty="0" smtClean="0"/>
              <a:t>germanizam: </a:t>
            </a:r>
            <a:r>
              <a:rPr lang="hr-HR" b="1" dirty="0" smtClean="0"/>
              <a:t>aufinger-vješalica,</a:t>
            </a:r>
          </a:p>
          <a:p>
            <a:pPr marL="0" indent="0">
              <a:buNone/>
            </a:pPr>
            <a:r>
              <a:rPr lang="hr-HR" b="1" dirty="0" smtClean="0"/>
              <a:t>                                ciferšlus-patentni zatvarač...</a:t>
            </a:r>
          </a:p>
          <a:p>
            <a:pPr marL="0" indent="0">
              <a:buNone/>
            </a:pPr>
            <a:r>
              <a:rPr lang="hr-HR" b="1" dirty="0"/>
              <a:t> </a:t>
            </a:r>
            <a:r>
              <a:rPr lang="hr-HR" b="1" dirty="0" smtClean="0"/>
              <a:t>                              -</a:t>
            </a:r>
            <a:r>
              <a:rPr lang="hr-HR" dirty="0" smtClean="0"/>
              <a:t>hungarizam:</a:t>
            </a:r>
            <a:r>
              <a:rPr lang="hr-HR" b="1" dirty="0" smtClean="0"/>
              <a:t>pajdaš-prijatelj,</a:t>
            </a:r>
          </a:p>
          <a:p>
            <a:pPr marL="0" indent="0">
              <a:buNone/>
            </a:pPr>
            <a:r>
              <a:rPr lang="hr-HR" b="1" dirty="0"/>
              <a:t> </a:t>
            </a:r>
            <a:r>
              <a:rPr lang="hr-HR" b="1" dirty="0" smtClean="0"/>
              <a:t>                               fela-vrsta</a:t>
            </a:r>
          </a:p>
          <a:p>
            <a:pPr marL="0" indent="0">
              <a:buNone/>
            </a:pPr>
            <a:r>
              <a:rPr lang="hr-HR" b="1" dirty="0"/>
              <a:t> </a:t>
            </a:r>
            <a:r>
              <a:rPr lang="hr-HR" b="1" dirty="0" smtClean="0"/>
              <a:t>                               </a:t>
            </a: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100600562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Texturize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179" r="-836"/>
          <a:stretch/>
        </p:blipFill>
        <p:spPr>
          <a:xfrm>
            <a:off x="-1" y="-1"/>
            <a:ext cx="9231087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405747" y="2132856"/>
            <a:ext cx="2204451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r-HR" sz="8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K</a:t>
            </a:r>
            <a:r>
              <a:rPr lang="hr-HR" sz="8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raj!</a:t>
            </a:r>
            <a:endParaRPr lang="hr-HR" sz="88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65010" y="3717032"/>
            <a:ext cx="3960440" cy="92333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C00000"/>
                </a:solidFill>
                <a:latin typeface="Arial Black" pitchFamily="34" charset="0"/>
              </a:rPr>
              <a:t>Učenik:Josip Stojić (Mate)</a:t>
            </a:r>
          </a:p>
          <a:p>
            <a:r>
              <a:rPr lang="hr-HR" dirty="0" smtClean="0">
                <a:solidFill>
                  <a:srgbClr val="C00000"/>
                </a:solidFill>
                <a:latin typeface="Arial Black" pitchFamily="34" charset="0"/>
              </a:rPr>
              <a:t>Razred:9.b</a:t>
            </a:r>
          </a:p>
          <a:p>
            <a:r>
              <a:rPr lang="hr-HR" dirty="0" smtClean="0">
                <a:solidFill>
                  <a:srgbClr val="C00000"/>
                </a:solidFill>
                <a:latin typeface="Arial Black" pitchFamily="34" charset="0"/>
              </a:rPr>
              <a:t>Nastavnica: Draženka Tole</a:t>
            </a:r>
            <a:endParaRPr lang="hr-HR" dirty="0">
              <a:solidFill>
                <a:srgbClr val="C000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43665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Segoe Script" pitchFamily="34" charset="0"/>
              </a:rPr>
              <a:t>PONOVIMO</a:t>
            </a:r>
            <a:endParaRPr lang="hr-HR" dirty="0">
              <a:latin typeface="Segoe Scrip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4" y="1600200"/>
            <a:ext cx="8229600" cy="4525963"/>
          </a:xfrm>
        </p:spPr>
        <p:txBody>
          <a:bodyPr>
            <a:normAutofit/>
          </a:bodyPr>
          <a:lstStyle/>
          <a:p>
            <a:r>
              <a:rPr lang="hr-HR" dirty="0" smtClean="0"/>
              <a:t>Hrvatski jezik ima:        narječja</a:t>
            </a:r>
          </a:p>
          <a:p>
            <a:r>
              <a:rPr lang="hr-HR" dirty="0" smtClean="0"/>
              <a:t>To su: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 smtClean="0"/>
              <a:t>Nazive su dobila po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zamjenici       ,       i      .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Rectangle 3"/>
          <p:cNvSpPr/>
          <p:nvPr/>
        </p:nvSpPr>
        <p:spPr>
          <a:xfrm>
            <a:off x="3895732" y="1647326"/>
            <a:ext cx="576064" cy="5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Rectangle 4"/>
          <p:cNvSpPr/>
          <p:nvPr/>
        </p:nvSpPr>
        <p:spPr>
          <a:xfrm>
            <a:off x="1879508" y="2167406"/>
            <a:ext cx="1872208" cy="5415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Rectangle 5"/>
          <p:cNvSpPr/>
          <p:nvPr/>
        </p:nvSpPr>
        <p:spPr>
          <a:xfrm>
            <a:off x="1879508" y="2758781"/>
            <a:ext cx="1872208" cy="5415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Rectangle 6"/>
          <p:cNvSpPr/>
          <p:nvPr/>
        </p:nvSpPr>
        <p:spPr>
          <a:xfrm>
            <a:off x="1879508" y="3338713"/>
            <a:ext cx="1872208" cy="5415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4094244" y="3933056"/>
            <a:ext cx="328606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Rectangle 8"/>
          <p:cNvSpPr/>
          <p:nvPr/>
        </p:nvSpPr>
        <p:spPr>
          <a:xfrm>
            <a:off x="4036435" y="4566050"/>
            <a:ext cx="576064" cy="5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Rectangle 9"/>
          <p:cNvSpPr/>
          <p:nvPr/>
        </p:nvSpPr>
        <p:spPr>
          <a:xfrm>
            <a:off x="3168349" y="4581128"/>
            <a:ext cx="576064" cy="5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Rectangle 10"/>
          <p:cNvSpPr/>
          <p:nvPr/>
        </p:nvSpPr>
        <p:spPr>
          <a:xfrm>
            <a:off x="2449013" y="4581128"/>
            <a:ext cx="576064" cy="5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2" name="TextBox 11"/>
          <p:cNvSpPr txBox="1"/>
          <p:nvPr/>
        </p:nvSpPr>
        <p:spPr>
          <a:xfrm>
            <a:off x="3981922" y="1584200"/>
            <a:ext cx="2864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dirty="0" smtClean="0"/>
              <a:t>3</a:t>
            </a:r>
            <a:endParaRPr lang="hr-HR" sz="3600" dirty="0"/>
          </a:p>
        </p:txBody>
      </p:sp>
      <p:sp>
        <p:nvSpPr>
          <p:cNvPr id="13" name="TextBox 12"/>
          <p:cNvSpPr txBox="1"/>
          <p:nvPr/>
        </p:nvSpPr>
        <p:spPr>
          <a:xfrm>
            <a:off x="1935169" y="2124143"/>
            <a:ext cx="18754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dirty="0" smtClean="0"/>
              <a:t>štokavsko</a:t>
            </a:r>
            <a:endParaRPr lang="hr-HR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1935169" y="2714639"/>
            <a:ext cx="18754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dirty="0" smtClean="0"/>
              <a:t>čakavsko</a:t>
            </a:r>
            <a:endParaRPr lang="hr-HR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1935169" y="3290151"/>
            <a:ext cx="18754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dirty="0" smtClean="0"/>
              <a:t>kajkavsko</a:t>
            </a:r>
            <a:endParaRPr lang="hr-HR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4300143" y="3907486"/>
            <a:ext cx="32001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dirty="0"/>
              <a:t>u</a:t>
            </a:r>
            <a:r>
              <a:rPr lang="hr-HR" sz="3200" dirty="0" smtClean="0"/>
              <a:t>pitno-odnosnoj</a:t>
            </a:r>
            <a:endParaRPr lang="hr-HR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2449013" y="4566050"/>
            <a:ext cx="719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dirty="0" smtClean="0"/>
              <a:t>što</a:t>
            </a:r>
            <a:endParaRPr lang="hr-HR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3167462" y="4581128"/>
            <a:ext cx="719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dirty="0" smtClean="0"/>
              <a:t>ča</a:t>
            </a:r>
            <a:endParaRPr lang="hr-HR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4028965" y="4554530"/>
            <a:ext cx="719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dirty="0" smtClean="0"/>
              <a:t>kaj</a:t>
            </a:r>
            <a:endParaRPr lang="hr-HR" sz="3200" dirty="0"/>
          </a:p>
        </p:txBody>
      </p:sp>
      <p:sp>
        <p:nvSpPr>
          <p:cNvPr id="20" name="rjesenje"/>
          <p:cNvSpPr txBox="1"/>
          <p:nvPr/>
        </p:nvSpPr>
        <p:spPr>
          <a:xfrm>
            <a:off x="7794848" y="6488668"/>
            <a:ext cx="1368152" cy="369332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dirty="0" smtClean="0">
                <a:solidFill>
                  <a:schemeClr val="bg1"/>
                </a:solidFill>
              </a:rPr>
              <a:t>RJEŠENJE</a:t>
            </a:r>
            <a:endParaRPr lang="hr-H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89205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own Arrow 4"/>
          <p:cNvSpPr/>
          <p:nvPr/>
        </p:nvSpPr>
        <p:spPr>
          <a:xfrm>
            <a:off x="7612750" y="2283138"/>
            <a:ext cx="72008" cy="1800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Osnovna obilježja: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Razlikujemo:-ijekavski govor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                      -ikavski govor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                      -ekavski govor</a:t>
            </a:r>
            <a:endParaRPr lang="hr-HR" dirty="0"/>
          </a:p>
        </p:txBody>
      </p:sp>
      <p:sp>
        <p:nvSpPr>
          <p:cNvPr id="33" name="TextBox 32"/>
          <p:cNvSpPr txBox="1"/>
          <p:nvPr/>
        </p:nvSpPr>
        <p:spPr>
          <a:xfrm>
            <a:off x="6210436" y="4910783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dirty="0" smtClean="0"/>
              <a:t>-reč </a:t>
            </a:r>
            <a:endParaRPr lang="hr-HR" sz="3200" dirty="0"/>
          </a:p>
        </p:txBody>
      </p:sp>
      <p:sp>
        <p:nvSpPr>
          <p:cNvPr id="31" name="TextBox 30"/>
          <p:cNvSpPr txBox="1"/>
          <p:nvPr/>
        </p:nvSpPr>
        <p:spPr>
          <a:xfrm>
            <a:off x="6165509" y="2566935"/>
            <a:ext cx="144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dirty="0" smtClean="0"/>
              <a:t>-riječ</a:t>
            </a:r>
            <a:endParaRPr lang="hr-HR" sz="32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Segoe Script" pitchFamily="34" charset="0"/>
              </a:rPr>
              <a:t>Štokavsko narječje</a:t>
            </a:r>
            <a:endParaRPr lang="hr-HR" dirty="0">
              <a:latin typeface="Segoe Script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866810" y="2071868"/>
            <a:ext cx="1619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b="1" dirty="0" smtClean="0"/>
              <a:t>PRIMJERI</a:t>
            </a:r>
            <a:endParaRPr lang="hr-HR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-9263" y="1052736"/>
            <a:ext cx="7164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Pročitati ulomke i nepoznate riječi</a:t>
            </a:r>
            <a:endParaRPr lang="hr-HR" dirty="0"/>
          </a:p>
        </p:txBody>
      </p:sp>
      <p:sp>
        <p:nvSpPr>
          <p:cNvPr id="22" name="Frame 21"/>
          <p:cNvSpPr/>
          <p:nvPr/>
        </p:nvSpPr>
        <p:spPr>
          <a:xfrm>
            <a:off x="6472572" y="2689852"/>
            <a:ext cx="504056" cy="414046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  <p:sp>
        <p:nvSpPr>
          <p:cNvPr id="23" name="Frame 22"/>
          <p:cNvSpPr/>
          <p:nvPr/>
        </p:nvSpPr>
        <p:spPr>
          <a:xfrm>
            <a:off x="3151921" y="2689852"/>
            <a:ext cx="504056" cy="414046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210436" y="3768701"/>
            <a:ext cx="8908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dirty="0" smtClean="0"/>
              <a:t>-rič</a:t>
            </a:r>
            <a:endParaRPr lang="hr-HR" sz="3200" dirty="0" smtClean="0"/>
          </a:p>
        </p:txBody>
      </p:sp>
      <p:sp>
        <p:nvSpPr>
          <p:cNvPr id="20" name="Curved Down Arrow 19"/>
          <p:cNvSpPr/>
          <p:nvPr/>
        </p:nvSpPr>
        <p:spPr>
          <a:xfrm>
            <a:off x="3376228" y="2293808"/>
            <a:ext cx="3456384" cy="396044"/>
          </a:xfrm>
          <a:prstGeom prst="curved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  <p:sp>
        <p:nvSpPr>
          <p:cNvPr id="25" name="Frame 24"/>
          <p:cNvSpPr/>
          <p:nvPr/>
        </p:nvSpPr>
        <p:spPr>
          <a:xfrm>
            <a:off x="3124200" y="3854066"/>
            <a:ext cx="252028" cy="414046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  <p:sp>
        <p:nvSpPr>
          <p:cNvPr id="26" name="Frame 25"/>
          <p:cNvSpPr/>
          <p:nvPr/>
        </p:nvSpPr>
        <p:spPr>
          <a:xfrm>
            <a:off x="6494276" y="3854066"/>
            <a:ext cx="252028" cy="414046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  <p:sp>
        <p:nvSpPr>
          <p:cNvPr id="24" name="Curved Down Arrow 23"/>
          <p:cNvSpPr/>
          <p:nvPr/>
        </p:nvSpPr>
        <p:spPr>
          <a:xfrm>
            <a:off x="3173625" y="3458022"/>
            <a:ext cx="3572679" cy="396044"/>
          </a:xfrm>
          <a:prstGeom prst="curved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  <p:sp>
        <p:nvSpPr>
          <p:cNvPr id="27" name="Curved Down Arrow 26"/>
          <p:cNvSpPr/>
          <p:nvPr/>
        </p:nvSpPr>
        <p:spPr>
          <a:xfrm>
            <a:off x="3247711" y="4646154"/>
            <a:ext cx="3572679" cy="396044"/>
          </a:xfrm>
          <a:prstGeom prst="curved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  <p:sp>
        <p:nvSpPr>
          <p:cNvPr id="28" name="Frame 27"/>
          <p:cNvSpPr/>
          <p:nvPr/>
        </p:nvSpPr>
        <p:spPr>
          <a:xfrm>
            <a:off x="3110136" y="5042198"/>
            <a:ext cx="364740" cy="414046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  <p:sp>
        <p:nvSpPr>
          <p:cNvPr id="29" name="Frame 28"/>
          <p:cNvSpPr/>
          <p:nvPr/>
        </p:nvSpPr>
        <p:spPr>
          <a:xfrm>
            <a:off x="6494276" y="5042198"/>
            <a:ext cx="364740" cy="414046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0" y="1400409"/>
            <a:ext cx="9073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(Iako su štokavsi govori svojim osobinama najsličniji hrvatskom književnom jeziku, i oni posjeduju neke posebnosti koje ih razlikuju od književnog jezika.) </a:t>
            </a:r>
            <a:endParaRPr lang="hr-HR" dirty="0"/>
          </a:p>
        </p:txBody>
      </p:sp>
      <p:sp>
        <p:nvSpPr>
          <p:cNvPr id="36" name="TextBox 35"/>
          <p:cNvSpPr txBox="1"/>
          <p:nvPr/>
        </p:nvSpPr>
        <p:spPr>
          <a:xfrm>
            <a:off x="251520" y="5733256"/>
            <a:ext cx="8821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d</a:t>
            </a:r>
            <a:r>
              <a:rPr lang="hr-HR" dirty="0" smtClean="0"/>
              <a:t>ijete-dite-dete, mjesto-misto-mesto, cvijet-cvit-cvet, smijeh-smih-smeh, sijeno-sino-seno,</a:t>
            </a:r>
          </a:p>
          <a:p>
            <a:r>
              <a:rPr lang="hr-HR" dirty="0"/>
              <a:t>d</a:t>
            </a:r>
            <a:r>
              <a:rPr lang="hr-HR" dirty="0" smtClean="0"/>
              <a:t>vije-dvi-dve, lijek-lik-lek, drijeman-driman-dreman, donijet-donit-donet, lijep-lip-lep, pjesma-pisma-pesma, letjeti-letiti-leteti, vječit-vičit-večit...</a:t>
            </a:r>
          </a:p>
        </p:txBody>
      </p:sp>
    </p:spTree>
    <p:extLst>
      <p:ext uri="{BB962C8B-B14F-4D97-AF65-F5344CB8AC3E}">
        <p14:creationId xmlns:p14="http://schemas.microsoft.com/office/powerpoint/2010/main" val="333136608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5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0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5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40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45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 build="p"/>
      <p:bldP spid="33" grpId="0"/>
      <p:bldP spid="31" grpId="0"/>
      <p:bldP spid="2" grpId="0"/>
      <p:bldP spid="30" grpId="0"/>
      <p:bldP spid="4" grpId="0"/>
      <p:bldP spid="22" grpId="0" animBg="1"/>
      <p:bldP spid="23" grpId="0" animBg="1"/>
      <p:bldP spid="32" grpId="0"/>
      <p:bldP spid="20" grpId="0" animBg="1"/>
      <p:bldP spid="25" grpId="0" animBg="1"/>
      <p:bldP spid="26" grpId="0" animBg="1"/>
      <p:bldP spid="24" grpId="0" animBg="1"/>
      <p:bldP spid="27" grpId="0" animBg="1"/>
      <p:bldP spid="28" grpId="0" animBg="1"/>
      <p:bldP spid="29" grpId="0" animBg="1"/>
      <p:bldP spid="34" grpId="0"/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Content Placeholder 1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6053" y="1093555"/>
            <a:ext cx="7439881" cy="5567511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226824">
            <a:off x="6231533" y="1653247"/>
            <a:ext cx="729428" cy="836723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686567">
            <a:off x="2719655" y="2828313"/>
            <a:ext cx="1672111" cy="1232856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202934">
            <a:off x="2970010" y="4780838"/>
            <a:ext cx="4018511" cy="1232856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66484">
            <a:off x="4675614" y="2127683"/>
            <a:ext cx="2482862" cy="997487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754907">
            <a:off x="3883126" y="2276847"/>
            <a:ext cx="729428" cy="1066869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686567">
            <a:off x="3365458" y="1884134"/>
            <a:ext cx="477882" cy="548176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2. Rasprostranjenost </a:t>
            </a:r>
            <a:endParaRPr lang="hr-HR" dirty="0"/>
          </a:p>
        </p:txBody>
      </p:sp>
      <p:sp>
        <p:nvSpPr>
          <p:cNvPr id="6" name="TextBox 5"/>
          <p:cNvSpPr txBox="1"/>
          <p:nvPr/>
        </p:nvSpPr>
        <p:spPr>
          <a:xfrm>
            <a:off x="6131177" y="3857161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dirty="0" smtClean="0">
                <a:latin typeface="Impact" pitchFamily="34" charset="0"/>
              </a:rPr>
              <a:t>Slavonija </a:t>
            </a:r>
            <a:endParaRPr lang="hr-HR" sz="3600" dirty="0">
              <a:latin typeface="Impact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24328" y="2227180"/>
            <a:ext cx="16196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dirty="0" smtClean="0">
                <a:latin typeface="Impact" pitchFamily="34" charset="0"/>
              </a:rPr>
              <a:t>Baranja </a:t>
            </a:r>
            <a:endParaRPr lang="hr-HR" sz="3200" dirty="0">
              <a:latin typeface="Impact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18342" y="692696"/>
            <a:ext cx="1895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>
                <a:latin typeface="Impact" pitchFamily="34" charset="0"/>
              </a:rPr>
              <a:t>Banovina</a:t>
            </a:r>
            <a:endParaRPr lang="hr-HR" sz="2800" dirty="0">
              <a:latin typeface="Impact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27584" y="3772231"/>
            <a:ext cx="144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dirty="0" smtClean="0">
                <a:latin typeface="Impact" pitchFamily="34" charset="0"/>
              </a:rPr>
              <a:t>Lika </a:t>
            </a:r>
            <a:endParaRPr lang="hr-HR" sz="3200" dirty="0">
              <a:latin typeface="Impact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9512" y="1466057"/>
            <a:ext cx="1584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 smtClean="0">
                <a:latin typeface="Impact" pitchFamily="34" charset="0"/>
              </a:rPr>
              <a:t>Žumberačko gorje</a:t>
            </a:r>
            <a:endParaRPr lang="hr-HR" sz="2000" dirty="0">
              <a:latin typeface="Impact" pitchFamily="34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2671" y="1752518"/>
            <a:ext cx="1936395" cy="80021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029501">
            <a:off x="5694267" y="2990868"/>
            <a:ext cx="1936395" cy="800212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6596247" y="5301208"/>
            <a:ext cx="21700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dirty="0" smtClean="0">
                <a:latin typeface="Impact" pitchFamily="34" charset="0"/>
              </a:rPr>
              <a:t>Dalmacija </a:t>
            </a:r>
            <a:endParaRPr lang="hr-HR" sz="3200" dirty="0">
              <a:latin typeface="Impact" pitchFamily="34" charset="0"/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9432" y="4901102"/>
            <a:ext cx="3014936" cy="800212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04927" y="3084789"/>
            <a:ext cx="2882489" cy="1095537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78424" flipH="1">
            <a:off x="650868" y="1541351"/>
            <a:ext cx="3203658" cy="800212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583095">
            <a:off x="3487245" y="1425154"/>
            <a:ext cx="2764374" cy="800212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179512" y="5116539"/>
            <a:ext cx="2296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/>
              <a:t>Štokavsko narječje u Hrvatskoj:</a:t>
            </a:r>
            <a:endParaRPr lang="hr-HR" b="1" dirty="0"/>
          </a:p>
        </p:txBody>
      </p:sp>
      <p:sp>
        <p:nvSpPr>
          <p:cNvPr id="29" name="Rectangle 28"/>
          <p:cNvSpPr/>
          <p:nvPr/>
        </p:nvSpPr>
        <p:spPr>
          <a:xfrm>
            <a:off x="1249822" y="5484712"/>
            <a:ext cx="513866" cy="217765"/>
          </a:xfrm>
          <a:prstGeom prst="rect">
            <a:avLst/>
          </a:prstGeom>
          <a:solidFill>
            <a:srgbClr val="0A5A0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274275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5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0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5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500"/>
                            </p:stCondLst>
                            <p:childTnLst>
                              <p:par>
                                <p:cTn id="6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0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500"/>
                            </p:stCondLst>
                            <p:childTnLst>
                              <p:par>
                                <p:cTn id="7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7000"/>
                            </p:stCondLst>
                            <p:childTnLst>
                              <p:par>
                                <p:cTn id="7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75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8000"/>
                            </p:stCondLst>
                            <p:childTnLst>
                              <p:par>
                                <p:cTn id="8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8500"/>
                            </p:stCondLst>
                            <p:childTnLst>
                              <p:par>
                                <p:cTn id="9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  <p:bldP spid="8" grpId="0"/>
      <p:bldP spid="9" grpId="0"/>
      <p:bldP spid="11" grpId="0"/>
      <p:bldP spid="19" grpId="0"/>
      <p:bldP spid="28" grpId="0"/>
      <p:bldP spid="2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6048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800" dirty="0" smtClean="0"/>
              <a:t>3. Glasovi-u štokavskom narječju glasovni skup     </a:t>
            </a:r>
          </a:p>
          <a:p>
            <a:pPr marL="0" indent="0">
              <a:buNone/>
            </a:pPr>
            <a:r>
              <a:rPr lang="hr-HR" sz="2800" dirty="0" smtClean="0"/>
              <a:t>                  </a:t>
            </a:r>
            <a:r>
              <a:rPr lang="hr-HR" sz="2800" b="1" dirty="0" smtClean="0">
                <a:solidFill>
                  <a:srgbClr val="00B050"/>
                </a:solidFill>
              </a:rPr>
              <a:t>čr</a:t>
            </a:r>
            <a:r>
              <a:rPr lang="hr-HR" sz="2800" b="1" dirty="0" smtClean="0"/>
              <a:t> </a:t>
            </a:r>
            <a:r>
              <a:rPr lang="hr-HR" sz="2800" dirty="0" smtClean="0"/>
              <a:t>dao je </a:t>
            </a:r>
            <a:r>
              <a:rPr lang="hr-HR" sz="2800" b="1" dirty="0" smtClean="0">
                <a:solidFill>
                  <a:srgbClr val="00B050"/>
                </a:solidFill>
              </a:rPr>
              <a:t>cr</a:t>
            </a:r>
            <a:r>
              <a:rPr lang="hr-HR" sz="2800" dirty="0" smtClean="0"/>
              <a:t>: </a:t>
            </a:r>
            <a:r>
              <a:rPr lang="hr-HR" sz="2800" b="1" dirty="0" smtClean="0">
                <a:solidFill>
                  <a:srgbClr val="00B050"/>
                </a:solidFill>
              </a:rPr>
              <a:t>cr</a:t>
            </a:r>
            <a:r>
              <a:rPr lang="hr-HR" sz="2800" b="1" dirty="0" smtClean="0"/>
              <a:t>ven</a:t>
            </a:r>
            <a:r>
              <a:rPr lang="hr-HR" sz="2800" dirty="0" smtClean="0"/>
              <a:t>, </a:t>
            </a:r>
            <a:r>
              <a:rPr lang="hr-HR" sz="2800" b="1" dirty="0" smtClean="0">
                <a:solidFill>
                  <a:srgbClr val="00B050"/>
                </a:solidFill>
              </a:rPr>
              <a:t>cr</a:t>
            </a:r>
            <a:r>
              <a:rPr lang="hr-HR" sz="2800" b="1" dirty="0" smtClean="0"/>
              <a:t>ijep</a:t>
            </a:r>
          </a:p>
          <a:p>
            <a:pPr marL="0" indent="0">
              <a:buNone/>
            </a:pPr>
            <a:r>
              <a:rPr lang="hr-HR" sz="2800" b="1" dirty="0"/>
              <a:t> </a:t>
            </a:r>
            <a:r>
              <a:rPr lang="hr-HR" sz="2800" b="1" dirty="0" smtClean="0"/>
              <a:t>                </a:t>
            </a:r>
            <a:r>
              <a:rPr lang="hr-HR" sz="2800" dirty="0" smtClean="0"/>
              <a:t>-glas </a:t>
            </a:r>
            <a:r>
              <a:rPr lang="hr-HR" sz="2800" b="1" dirty="0" smtClean="0">
                <a:solidFill>
                  <a:srgbClr val="FF0000"/>
                </a:solidFill>
              </a:rPr>
              <a:t>h</a:t>
            </a:r>
            <a:r>
              <a:rPr lang="hr-HR" sz="2800" b="1" dirty="0" smtClean="0"/>
              <a:t> </a:t>
            </a:r>
            <a:r>
              <a:rPr lang="hr-HR" sz="2800" dirty="0" smtClean="0"/>
              <a:t>se gubi ili prelazi u glas </a:t>
            </a:r>
            <a:r>
              <a:rPr lang="hr-HR" sz="2800" b="1" dirty="0" smtClean="0">
                <a:solidFill>
                  <a:srgbClr val="FF0000"/>
                </a:solidFill>
              </a:rPr>
              <a:t>v</a:t>
            </a:r>
            <a:r>
              <a:rPr lang="hr-HR" sz="2800" b="1" dirty="0" smtClean="0"/>
              <a:t>: </a:t>
            </a:r>
          </a:p>
          <a:p>
            <a:pPr marL="0" indent="0">
              <a:buNone/>
            </a:pPr>
            <a:r>
              <a:rPr lang="hr-HR" sz="2800" b="1" dirty="0"/>
              <a:t> </a:t>
            </a:r>
            <a:r>
              <a:rPr lang="hr-HR" sz="2800" b="1" dirty="0" smtClean="0"/>
              <a:t>                 kru</a:t>
            </a:r>
            <a:r>
              <a:rPr lang="hr-HR" sz="2800" b="1" dirty="0" smtClean="0">
                <a:solidFill>
                  <a:srgbClr val="FF0000"/>
                </a:solidFill>
              </a:rPr>
              <a:t>h</a:t>
            </a:r>
            <a:r>
              <a:rPr lang="hr-HR" sz="2800" b="1" dirty="0" smtClean="0"/>
              <a:t>/kru</a:t>
            </a:r>
            <a:r>
              <a:rPr lang="hr-HR" sz="2800" b="1" dirty="0" smtClean="0">
                <a:solidFill>
                  <a:srgbClr val="FF0000"/>
                </a:solidFill>
              </a:rPr>
              <a:t>v</a:t>
            </a:r>
            <a:r>
              <a:rPr lang="hr-HR" sz="2800" b="1" dirty="0" smtClean="0"/>
              <a:t>, </a:t>
            </a:r>
            <a:r>
              <a:rPr lang="hr-HR" sz="2800" b="1" dirty="0" smtClean="0">
                <a:solidFill>
                  <a:srgbClr val="FF0000"/>
                </a:solidFill>
              </a:rPr>
              <a:t>h</a:t>
            </a:r>
            <a:r>
              <a:rPr lang="hr-HR" sz="2800" b="1" dirty="0" smtClean="0"/>
              <a:t>ajde/ajde, </a:t>
            </a:r>
            <a:r>
              <a:rPr lang="hr-HR" sz="2800" b="1" dirty="0" smtClean="0">
                <a:solidFill>
                  <a:srgbClr val="FF0000"/>
                </a:solidFill>
              </a:rPr>
              <a:t>h</a:t>
            </a:r>
            <a:r>
              <a:rPr lang="hr-HR" sz="2800" b="1" dirty="0" smtClean="0"/>
              <a:t>ladno/ladno,</a:t>
            </a:r>
          </a:p>
          <a:p>
            <a:pPr marL="0" indent="0">
              <a:buNone/>
            </a:pPr>
            <a:r>
              <a:rPr lang="hr-HR" sz="2800" b="1" dirty="0"/>
              <a:t> </a:t>
            </a:r>
            <a:r>
              <a:rPr lang="hr-HR" sz="2800" b="1" dirty="0" smtClean="0"/>
              <a:t>                 </a:t>
            </a:r>
            <a:r>
              <a:rPr lang="hr-HR" sz="2800" dirty="0" smtClean="0"/>
              <a:t>na</a:t>
            </a:r>
            <a:r>
              <a:rPr lang="hr-HR" sz="2800" b="1" dirty="0"/>
              <a:t> </a:t>
            </a:r>
            <a:r>
              <a:rPr lang="hr-HR" sz="2800" b="1" dirty="0" smtClean="0"/>
              <a:t>vr</a:t>
            </a:r>
            <a:r>
              <a:rPr lang="hr-HR" sz="2800" b="1" dirty="0" smtClean="0">
                <a:solidFill>
                  <a:srgbClr val="FF0000"/>
                </a:solidFill>
              </a:rPr>
              <a:t>h</a:t>
            </a:r>
            <a:r>
              <a:rPr lang="hr-HR" sz="2800" b="1" dirty="0" smtClean="0"/>
              <a:t>u/</a:t>
            </a:r>
            <a:r>
              <a:rPr lang="hr-HR" sz="2800" dirty="0" smtClean="0"/>
              <a:t>na </a:t>
            </a:r>
            <a:r>
              <a:rPr lang="hr-HR" sz="2800" b="1" dirty="0" smtClean="0"/>
              <a:t>vr</a:t>
            </a:r>
            <a:r>
              <a:rPr lang="hr-HR" sz="2800" b="1" dirty="0" smtClean="0">
                <a:solidFill>
                  <a:srgbClr val="FF0000"/>
                </a:solidFill>
              </a:rPr>
              <a:t>v</a:t>
            </a:r>
            <a:r>
              <a:rPr lang="hr-HR" sz="2800" b="1" dirty="0" smtClean="0"/>
              <a:t>u, </a:t>
            </a:r>
            <a:r>
              <a:rPr lang="hr-HR" sz="2800" b="1" dirty="0" smtClean="0">
                <a:solidFill>
                  <a:srgbClr val="FF0000"/>
                </a:solidFill>
              </a:rPr>
              <a:t>h</a:t>
            </a:r>
            <a:r>
              <a:rPr lang="hr-HR" sz="2800" b="1" dirty="0" smtClean="0"/>
              <a:t>vala/vala, </a:t>
            </a:r>
            <a:r>
              <a:rPr lang="hr-HR" sz="2800" b="1" dirty="0" smtClean="0">
                <a:solidFill>
                  <a:srgbClr val="FF0000"/>
                </a:solidFill>
              </a:rPr>
              <a:t>h</a:t>
            </a:r>
            <a:r>
              <a:rPr lang="hr-HR" sz="2800" b="1" dirty="0" smtClean="0"/>
              <a:t>rvat/rvat</a:t>
            </a:r>
          </a:p>
          <a:p>
            <a:pPr marL="0" indent="0">
              <a:buNone/>
            </a:pPr>
            <a:r>
              <a:rPr lang="hr-HR" sz="2800" dirty="0" smtClean="0"/>
              <a:t>4. Glasovne promjene, </a:t>
            </a:r>
            <a:r>
              <a:rPr lang="pl-PL" sz="2800" dirty="0" smtClean="0"/>
              <a:t>negdje </a:t>
            </a:r>
            <a:r>
              <a:rPr lang="pl-PL" sz="2800" dirty="0"/>
              <a:t>i dosljednije nego u književnom </a:t>
            </a:r>
            <a:r>
              <a:rPr lang="pl-PL" sz="2800" dirty="0" smtClean="0"/>
              <a:t>govoru.(</a:t>
            </a:r>
            <a:r>
              <a:rPr lang="pl-PL" sz="2800" b="1" dirty="0" smtClean="0">
                <a:solidFill>
                  <a:srgbClr val="FFFF00"/>
                </a:solidFill>
              </a:rPr>
              <a:t>dj</a:t>
            </a:r>
            <a:r>
              <a:rPr lang="pl-PL" sz="2800" dirty="0" smtClean="0"/>
              <a:t>=</a:t>
            </a:r>
            <a:r>
              <a:rPr lang="pl-PL" sz="2800" b="1" dirty="0" smtClean="0">
                <a:solidFill>
                  <a:srgbClr val="FFFF00"/>
                </a:solidFill>
              </a:rPr>
              <a:t>đ</a:t>
            </a:r>
            <a:r>
              <a:rPr lang="pl-PL" sz="2800" dirty="0" smtClean="0"/>
              <a:t>) </a:t>
            </a:r>
            <a:r>
              <a:rPr lang="pl-PL" sz="2800" b="1" dirty="0" smtClean="0"/>
              <a:t>g</a:t>
            </a:r>
            <a:r>
              <a:rPr lang="pl-PL" sz="2800" b="1" dirty="0" smtClean="0">
                <a:solidFill>
                  <a:srgbClr val="FFFF00"/>
                </a:solidFill>
              </a:rPr>
              <a:t>dj</a:t>
            </a:r>
            <a:r>
              <a:rPr lang="pl-PL" sz="2800" b="1" dirty="0" smtClean="0"/>
              <a:t>e/g</a:t>
            </a:r>
            <a:r>
              <a:rPr lang="pl-PL" sz="2800" b="1" dirty="0" smtClean="0">
                <a:solidFill>
                  <a:srgbClr val="FFFF00"/>
                </a:solidFill>
              </a:rPr>
              <a:t>đ</a:t>
            </a:r>
            <a:r>
              <a:rPr lang="pl-PL" sz="2800" b="1" dirty="0" smtClean="0"/>
              <a:t>e, </a:t>
            </a:r>
            <a:r>
              <a:rPr lang="pl-PL" sz="2800" b="1" dirty="0" smtClean="0">
                <a:solidFill>
                  <a:srgbClr val="FFFF00"/>
                </a:solidFill>
              </a:rPr>
              <a:t>dj</a:t>
            </a:r>
            <a:r>
              <a:rPr lang="pl-PL" sz="2800" b="1" dirty="0" smtClean="0"/>
              <a:t>evojke/</a:t>
            </a:r>
            <a:r>
              <a:rPr lang="pl-PL" sz="2800" b="1" dirty="0" smtClean="0">
                <a:solidFill>
                  <a:srgbClr val="FFFF00"/>
                </a:solidFill>
              </a:rPr>
              <a:t>đ</a:t>
            </a:r>
            <a:r>
              <a:rPr lang="pl-PL" sz="2800" b="1" dirty="0" smtClean="0"/>
              <a:t>evojke, </a:t>
            </a:r>
            <a:r>
              <a:rPr lang="pl-PL" sz="2800" b="1" dirty="0" smtClean="0">
                <a:solidFill>
                  <a:srgbClr val="FFFF00"/>
                </a:solidFill>
              </a:rPr>
              <a:t>dj</a:t>
            </a:r>
            <a:r>
              <a:rPr lang="pl-PL" sz="2800" b="1" dirty="0" smtClean="0"/>
              <a:t>ed/</a:t>
            </a:r>
            <a:r>
              <a:rPr lang="pl-PL" sz="2800" b="1" dirty="0" smtClean="0">
                <a:solidFill>
                  <a:srgbClr val="FFFF00"/>
                </a:solidFill>
              </a:rPr>
              <a:t>đ</a:t>
            </a:r>
            <a:r>
              <a:rPr lang="pl-PL" sz="2800" b="1" dirty="0" smtClean="0"/>
              <a:t>ed, vi</a:t>
            </a:r>
            <a:r>
              <a:rPr lang="pl-PL" sz="2800" b="1" dirty="0" smtClean="0">
                <a:solidFill>
                  <a:srgbClr val="FFFF00"/>
                </a:solidFill>
              </a:rPr>
              <a:t>dj</a:t>
            </a:r>
            <a:r>
              <a:rPr lang="pl-PL" sz="2800" b="1" dirty="0" smtClean="0"/>
              <a:t>eti/vi</a:t>
            </a:r>
            <a:r>
              <a:rPr lang="pl-PL" sz="2800" b="1" dirty="0" smtClean="0">
                <a:solidFill>
                  <a:srgbClr val="FFFF00"/>
                </a:solidFill>
              </a:rPr>
              <a:t>đ</a:t>
            </a:r>
            <a:r>
              <a:rPr lang="pl-PL" sz="2800" b="1" dirty="0" smtClean="0"/>
              <a:t>eti</a:t>
            </a:r>
          </a:p>
          <a:p>
            <a:pPr marL="0" indent="0">
              <a:buNone/>
            </a:pPr>
            <a:r>
              <a:rPr lang="pl-PL" sz="2800" b="1" dirty="0"/>
              <a:t> </a:t>
            </a:r>
            <a:r>
              <a:rPr lang="pl-PL" sz="2800" b="1" dirty="0" smtClean="0"/>
              <a:t>   </a:t>
            </a:r>
            <a:r>
              <a:rPr lang="pl-PL" sz="2800" b="1" dirty="0" smtClean="0">
                <a:solidFill>
                  <a:srgbClr val="A40000"/>
                </a:solidFill>
              </a:rPr>
              <a:t>L </a:t>
            </a:r>
            <a:r>
              <a:rPr lang="pl-PL" sz="2800" dirty="0" smtClean="0"/>
              <a:t>na kraju sloga prelazi u </a:t>
            </a:r>
            <a:r>
              <a:rPr lang="pl-PL" sz="2800" b="1" dirty="0" smtClean="0">
                <a:solidFill>
                  <a:srgbClr val="A40000"/>
                </a:solidFill>
              </a:rPr>
              <a:t>o</a:t>
            </a:r>
            <a:r>
              <a:rPr lang="pl-PL" sz="2800" dirty="0" smtClean="0"/>
              <a:t>. </a:t>
            </a:r>
            <a:r>
              <a:rPr lang="pl-PL" sz="2800" b="1" dirty="0" smtClean="0"/>
              <a:t>Da</a:t>
            </a:r>
            <a:r>
              <a:rPr lang="pl-PL" sz="2800" b="1" dirty="0" smtClean="0">
                <a:solidFill>
                  <a:srgbClr val="A40000"/>
                </a:solidFill>
              </a:rPr>
              <a:t>l</a:t>
            </a:r>
            <a:r>
              <a:rPr lang="pl-PL" sz="2800" b="1" dirty="0" smtClean="0"/>
              <a:t>/da</a:t>
            </a:r>
            <a:r>
              <a:rPr lang="pl-PL" sz="2800" b="1" dirty="0" smtClean="0">
                <a:solidFill>
                  <a:srgbClr val="A40000"/>
                </a:solidFill>
              </a:rPr>
              <a:t>o</a:t>
            </a:r>
            <a:r>
              <a:rPr lang="pl-PL" sz="2800" b="1" dirty="0" smtClean="0"/>
              <a:t>, pjeva</a:t>
            </a:r>
            <a:r>
              <a:rPr lang="pl-PL" sz="2800" b="1" dirty="0" smtClean="0">
                <a:solidFill>
                  <a:srgbClr val="A40000"/>
                </a:solidFill>
              </a:rPr>
              <a:t>l</a:t>
            </a:r>
            <a:r>
              <a:rPr lang="pl-PL" sz="2800" b="1" dirty="0" smtClean="0"/>
              <a:t>/pjeva</a:t>
            </a:r>
            <a:r>
              <a:rPr lang="pl-PL" sz="2800" b="1" dirty="0" smtClean="0">
                <a:solidFill>
                  <a:srgbClr val="A40000"/>
                </a:solidFill>
              </a:rPr>
              <a:t>o</a:t>
            </a:r>
            <a:r>
              <a:rPr lang="pl-PL" sz="2800" b="1" dirty="0" smtClean="0"/>
              <a:t>, spava</a:t>
            </a:r>
            <a:r>
              <a:rPr lang="pl-PL" sz="2800" b="1" dirty="0" smtClean="0">
                <a:solidFill>
                  <a:srgbClr val="A40000"/>
                </a:solidFill>
              </a:rPr>
              <a:t>l</a:t>
            </a:r>
            <a:r>
              <a:rPr lang="pl-PL" sz="2800" b="1" dirty="0" smtClean="0"/>
              <a:t>/spava</a:t>
            </a:r>
            <a:r>
              <a:rPr lang="pl-PL" sz="2800" b="1" dirty="0" smtClean="0">
                <a:solidFill>
                  <a:srgbClr val="A40000"/>
                </a:solidFill>
              </a:rPr>
              <a:t>o</a:t>
            </a:r>
            <a:r>
              <a:rPr lang="pl-PL" sz="2800" b="1" dirty="0" smtClean="0"/>
              <a:t>, slika</a:t>
            </a:r>
            <a:r>
              <a:rPr lang="pl-PL" sz="2800" b="1" dirty="0" smtClean="0">
                <a:solidFill>
                  <a:srgbClr val="A40000"/>
                </a:solidFill>
              </a:rPr>
              <a:t>l</a:t>
            </a:r>
            <a:r>
              <a:rPr lang="pl-PL" sz="2800" b="1" dirty="0" smtClean="0"/>
              <a:t>/slika</a:t>
            </a:r>
            <a:r>
              <a:rPr lang="pl-PL" sz="2800" b="1" dirty="0" smtClean="0">
                <a:solidFill>
                  <a:srgbClr val="A40000"/>
                </a:solidFill>
              </a:rPr>
              <a:t>o</a:t>
            </a:r>
            <a:r>
              <a:rPr lang="pl-PL" sz="2800" b="1" dirty="0" smtClean="0"/>
              <a:t>, kra</a:t>
            </a:r>
            <a:r>
              <a:rPr lang="pl-PL" sz="2800" b="1" dirty="0" smtClean="0">
                <a:solidFill>
                  <a:srgbClr val="A40000"/>
                </a:solidFill>
              </a:rPr>
              <a:t>l</a:t>
            </a:r>
            <a:r>
              <a:rPr lang="pl-PL" sz="2800" b="1" dirty="0" smtClean="0"/>
              <a:t>/kra</a:t>
            </a:r>
            <a:r>
              <a:rPr lang="pl-PL" sz="2800" b="1" dirty="0" smtClean="0">
                <a:solidFill>
                  <a:srgbClr val="A40000"/>
                </a:solidFill>
              </a:rPr>
              <a:t>o</a:t>
            </a:r>
            <a:r>
              <a:rPr lang="pl-PL" sz="2800" b="1" dirty="0" smtClean="0"/>
              <a:t>, priča</a:t>
            </a:r>
            <a:r>
              <a:rPr lang="pl-PL" sz="2800" b="1" dirty="0" smtClean="0">
                <a:solidFill>
                  <a:srgbClr val="A40000"/>
                </a:solidFill>
              </a:rPr>
              <a:t>l</a:t>
            </a:r>
            <a:r>
              <a:rPr lang="pl-PL" sz="2800" b="1" dirty="0" smtClean="0"/>
              <a:t>/priča</a:t>
            </a:r>
            <a:r>
              <a:rPr lang="pl-PL" sz="2800" b="1" dirty="0" smtClean="0">
                <a:solidFill>
                  <a:srgbClr val="A40000"/>
                </a:solidFill>
              </a:rPr>
              <a:t>o</a:t>
            </a:r>
            <a:r>
              <a:rPr lang="pl-PL" sz="2800" b="1" dirty="0" smtClean="0"/>
              <a:t>, sanja</a:t>
            </a:r>
            <a:r>
              <a:rPr lang="pl-PL" sz="2800" b="1" dirty="0" smtClean="0">
                <a:solidFill>
                  <a:srgbClr val="A40000"/>
                </a:solidFill>
              </a:rPr>
              <a:t>l</a:t>
            </a:r>
            <a:r>
              <a:rPr lang="pl-PL" sz="2800" b="1" dirty="0" smtClean="0"/>
              <a:t>/sanja</a:t>
            </a:r>
            <a:r>
              <a:rPr lang="pl-PL" sz="2800" b="1" dirty="0" smtClean="0">
                <a:solidFill>
                  <a:srgbClr val="A40000"/>
                </a:solidFill>
              </a:rPr>
              <a:t>o</a:t>
            </a:r>
            <a:r>
              <a:rPr lang="pl-PL" sz="2800" b="1" dirty="0" smtClean="0"/>
              <a:t>, vika</a:t>
            </a:r>
            <a:r>
              <a:rPr lang="pl-PL" sz="2800" b="1" dirty="0" smtClean="0">
                <a:solidFill>
                  <a:srgbClr val="A40000"/>
                </a:solidFill>
              </a:rPr>
              <a:t>l</a:t>
            </a:r>
            <a:r>
              <a:rPr lang="pl-PL" sz="2800" b="1" dirty="0" smtClean="0"/>
              <a:t>/vika</a:t>
            </a:r>
            <a:r>
              <a:rPr lang="pl-PL" sz="2800" b="1" dirty="0" smtClean="0">
                <a:solidFill>
                  <a:srgbClr val="A40000"/>
                </a:solidFill>
              </a:rPr>
              <a:t>o</a:t>
            </a:r>
            <a:r>
              <a:rPr lang="pl-PL" sz="2800" b="1" dirty="0" smtClean="0"/>
              <a:t>, gleda</a:t>
            </a:r>
            <a:r>
              <a:rPr lang="pl-PL" sz="2800" b="1" dirty="0" smtClean="0">
                <a:solidFill>
                  <a:srgbClr val="A40000"/>
                </a:solidFill>
              </a:rPr>
              <a:t>l</a:t>
            </a:r>
            <a:r>
              <a:rPr lang="pl-PL" sz="2800" b="1" dirty="0" smtClean="0"/>
              <a:t>/gleda</a:t>
            </a:r>
            <a:r>
              <a:rPr lang="pl-PL" sz="2800" b="1" dirty="0" smtClean="0">
                <a:solidFill>
                  <a:srgbClr val="A40000"/>
                </a:solidFill>
              </a:rPr>
              <a:t>o</a:t>
            </a:r>
            <a:r>
              <a:rPr lang="pl-PL" sz="2800" b="1" dirty="0" smtClean="0"/>
              <a:t>, vrati</a:t>
            </a:r>
            <a:r>
              <a:rPr lang="pl-PL" sz="2800" b="1" dirty="0" smtClean="0">
                <a:solidFill>
                  <a:srgbClr val="A40000"/>
                </a:solidFill>
              </a:rPr>
              <a:t>l</a:t>
            </a:r>
            <a:r>
              <a:rPr lang="pl-PL" sz="2800" b="1" dirty="0" smtClean="0"/>
              <a:t>/vrati</a:t>
            </a:r>
            <a:r>
              <a:rPr lang="pl-PL" sz="2800" b="1" dirty="0" smtClean="0">
                <a:solidFill>
                  <a:srgbClr val="A40000"/>
                </a:solidFill>
              </a:rPr>
              <a:t>o</a:t>
            </a:r>
            <a:r>
              <a:rPr lang="pl-PL" sz="2800" b="1" dirty="0" smtClean="0"/>
              <a:t>, skrivi</a:t>
            </a:r>
            <a:r>
              <a:rPr lang="pl-PL" sz="2800" b="1" dirty="0" smtClean="0">
                <a:solidFill>
                  <a:srgbClr val="A40000"/>
                </a:solidFill>
              </a:rPr>
              <a:t>l</a:t>
            </a:r>
            <a:r>
              <a:rPr lang="pl-PL" sz="2800" b="1" dirty="0" smtClean="0"/>
              <a:t>/skrivi</a:t>
            </a:r>
            <a:r>
              <a:rPr lang="pl-PL" sz="2800" b="1" dirty="0" smtClean="0">
                <a:solidFill>
                  <a:srgbClr val="A40000"/>
                </a:solidFill>
              </a:rPr>
              <a:t>o</a:t>
            </a:r>
            <a:r>
              <a:rPr lang="pl-PL" sz="2800" b="1" dirty="0" smtClean="0"/>
              <a:t>, vrijeđa</a:t>
            </a:r>
            <a:r>
              <a:rPr lang="pl-PL" sz="2800" b="1" dirty="0" smtClean="0">
                <a:solidFill>
                  <a:srgbClr val="A40000"/>
                </a:solidFill>
              </a:rPr>
              <a:t>l</a:t>
            </a:r>
            <a:r>
              <a:rPr lang="pl-PL" sz="2800" b="1" dirty="0" smtClean="0"/>
              <a:t>/vrijeđa</a:t>
            </a:r>
            <a:r>
              <a:rPr lang="pl-PL" sz="2800" b="1" dirty="0" smtClean="0">
                <a:solidFill>
                  <a:srgbClr val="A40000"/>
                </a:solidFill>
              </a:rPr>
              <a:t>o</a:t>
            </a:r>
            <a:r>
              <a:rPr lang="pl-PL" sz="2800" b="1" dirty="0" smtClean="0"/>
              <a:t>...</a:t>
            </a:r>
            <a:endParaRPr lang="hr-HR" sz="2800" dirty="0" smtClean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1860341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856" y="188640"/>
            <a:ext cx="8229600" cy="13977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500" dirty="0" smtClean="0"/>
              <a:t>5. Oblici riječi</a:t>
            </a:r>
          </a:p>
          <a:p>
            <a:pPr marL="0" indent="0">
              <a:buNone/>
            </a:pPr>
            <a:r>
              <a:rPr lang="hr-HR" sz="2500" dirty="0"/>
              <a:t> </a:t>
            </a:r>
            <a:r>
              <a:rPr lang="hr-HR" sz="2500" dirty="0" smtClean="0"/>
              <a:t>    Naprimjer:konjima, srnama, poljima...</a:t>
            </a:r>
          </a:p>
          <a:p>
            <a:pPr marL="0" indent="0">
              <a:buNone/>
            </a:pPr>
            <a:r>
              <a:rPr lang="hr-HR" sz="2500" dirty="0" smtClean="0"/>
              <a:t>6. Podrijetlo riječi: germanizam-</a:t>
            </a:r>
            <a:endParaRPr lang="hr-HR" sz="2500" b="1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4551312" y="1124742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 smtClean="0"/>
              <a:t>Beštek_____________</a:t>
            </a:r>
            <a:endParaRPr lang="hr-HR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255168" y="116632"/>
            <a:ext cx="532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(u nekim su govorima izjednačeni padežni</a:t>
            </a:r>
          </a:p>
          <a:p>
            <a:r>
              <a:rPr lang="hr-HR" dirty="0" smtClean="0"/>
              <a:t> nastavci u dativu, lokativu i instrumentalu)</a:t>
            </a:r>
            <a:endParaRPr lang="hr-HR" dirty="0"/>
          </a:p>
        </p:txBody>
      </p:sp>
      <p:sp>
        <p:nvSpPr>
          <p:cNvPr id="6" name="TextBox 5"/>
          <p:cNvSpPr txBox="1"/>
          <p:nvPr/>
        </p:nvSpPr>
        <p:spPr>
          <a:xfrm>
            <a:off x="5343400" y="1124744"/>
            <a:ext cx="19200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/>
              <a:t>p</a:t>
            </a:r>
            <a:r>
              <a:rPr lang="hr-HR" sz="2000" b="1" dirty="0" smtClean="0"/>
              <a:t>ribor za jelo</a:t>
            </a:r>
            <a:endParaRPr lang="hr-HR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551312" y="1539737"/>
            <a:ext cx="3073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 smtClean="0"/>
              <a:t>Ceker______________</a:t>
            </a:r>
            <a:endParaRPr lang="hr-HR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573760" y="2001403"/>
            <a:ext cx="3073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 smtClean="0"/>
              <a:t>Anzug_____________</a:t>
            </a:r>
            <a:endParaRPr lang="hr-HR" sz="2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848606" y="1539735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 smtClean="0"/>
              <a:t>košara</a:t>
            </a:r>
            <a:endParaRPr lang="hr-HR" sz="2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703440" y="2001400"/>
            <a:ext cx="12470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 smtClean="0"/>
              <a:t>odijelo</a:t>
            </a:r>
            <a:endParaRPr lang="hr-HR" sz="2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245973" y="2360586"/>
            <a:ext cx="16561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500" dirty="0"/>
              <a:t>t</a:t>
            </a:r>
            <a:r>
              <a:rPr lang="hr-HR" sz="2500" dirty="0" smtClean="0"/>
              <a:t>urcizam-</a:t>
            </a:r>
            <a:endParaRPr lang="hr-HR" sz="2500" dirty="0"/>
          </a:p>
        </p:txBody>
      </p:sp>
      <p:sp>
        <p:nvSpPr>
          <p:cNvPr id="16" name="TextBox 15"/>
          <p:cNvSpPr txBox="1"/>
          <p:nvPr/>
        </p:nvSpPr>
        <p:spPr>
          <a:xfrm>
            <a:off x="4556315" y="2434357"/>
            <a:ext cx="3073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 smtClean="0"/>
              <a:t>Bunar______________</a:t>
            </a:r>
            <a:endParaRPr lang="hr-HR" sz="2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684270" y="2399058"/>
            <a:ext cx="12972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 smtClean="0"/>
              <a:t>zdenac</a:t>
            </a:r>
            <a:endParaRPr lang="hr-HR" sz="2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590595" y="2918927"/>
            <a:ext cx="3073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 smtClean="0"/>
              <a:t>Tavan______________</a:t>
            </a:r>
            <a:endParaRPr lang="hr-HR" sz="20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5635792" y="2896022"/>
            <a:ext cx="1559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 smtClean="0"/>
              <a:t>potkrovlje</a:t>
            </a:r>
            <a:endParaRPr lang="hr-HR" sz="20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4590595" y="3380592"/>
            <a:ext cx="35177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 smtClean="0"/>
              <a:t>Basamak____________</a:t>
            </a:r>
            <a:endParaRPr lang="hr-HR" sz="20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703440" y="3377272"/>
            <a:ext cx="3073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 smtClean="0"/>
              <a:t>stepenica</a:t>
            </a:r>
            <a:endParaRPr lang="hr-HR" sz="20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3130710" y="3740583"/>
            <a:ext cx="16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/>
              <a:t>t</a:t>
            </a:r>
            <a:r>
              <a:rPr lang="hr-HR" sz="2400" dirty="0" smtClean="0"/>
              <a:t>alijanizam-</a:t>
            </a:r>
            <a:endParaRPr lang="hr-HR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4600771" y="3771361"/>
            <a:ext cx="3073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 smtClean="0"/>
              <a:t>Šjor ______________</a:t>
            </a:r>
            <a:endParaRPr lang="hr-HR" sz="20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5247356" y="3780700"/>
            <a:ext cx="12975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 smtClean="0"/>
              <a:t>gospodin</a:t>
            </a:r>
            <a:endParaRPr lang="hr-HR" sz="20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4635930" y="4166334"/>
            <a:ext cx="3073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 smtClean="0"/>
              <a:t>Pjat ______________</a:t>
            </a:r>
            <a:endParaRPr lang="hr-HR" sz="20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5521781" y="4146924"/>
            <a:ext cx="11329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 smtClean="0"/>
              <a:t>tanjur</a:t>
            </a:r>
            <a:endParaRPr lang="hr-HR" sz="20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4636774" y="4566444"/>
            <a:ext cx="3073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 smtClean="0"/>
              <a:t>Šugaman____________</a:t>
            </a:r>
            <a:endParaRPr lang="hr-HR" sz="20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5872017" y="4547034"/>
            <a:ext cx="1249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 smtClean="0"/>
              <a:t>ručnik</a:t>
            </a:r>
            <a:endParaRPr lang="hr-HR" sz="20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4635930" y="4966554"/>
            <a:ext cx="3073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 smtClean="0"/>
              <a:t>Čopor ______________</a:t>
            </a:r>
            <a:endParaRPr lang="hr-HR" sz="20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3077971" y="4904999"/>
            <a:ext cx="1992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/>
              <a:t>m</a:t>
            </a:r>
            <a:r>
              <a:rPr lang="hr-HR" sz="2400" dirty="0" smtClean="0"/>
              <a:t>ađarizam-</a:t>
            </a:r>
            <a:endParaRPr lang="hr-HR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5611165" y="4970320"/>
            <a:ext cx="13845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/>
              <a:t>j</a:t>
            </a:r>
            <a:r>
              <a:rPr lang="hr-HR" sz="2000" b="1" dirty="0" smtClean="0"/>
              <a:t>ato,rulja</a:t>
            </a:r>
            <a:endParaRPr lang="hr-HR" sz="20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4660984" y="5370430"/>
            <a:ext cx="3073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 smtClean="0"/>
              <a:t>Pandur____________</a:t>
            </a:r>
            <a:endParaRPr lang="hr-HR" sz="20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5583782" y="5338884"/>
            <a:ext cx="13485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 smtClean="0"/>
              <a:t>policajac</a:t>
            </a:r>
            <a:endParaRPr lang="hr-HR" sz="20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4660984" y="5770540"/>
            <a:ext cx="3073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 smtClean="0"/>
              <a:t>Karika____________</a:t>
            </a:r>
            <a:endParaRPr lang="hr-HR" sz="20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5737451" y="5738994"/>
            <a:ext cx="794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 smtClean="0"/>
              <a:t>veza</a:t>
            </a:r>
            <a:endParaRPr lang="hr-HR" sz="2000" b="1" dirty="0"/>
          </a:p>
        </p:txBody>
      </p:sp>
      <p:sp>
        <p:nvSpPr>
          <p:cNvPr id="37" name="rjesenje"/>
          <p:cNvSpPr txBox="1"/>
          <p:nvPr/>
        </p:nvSpPr>
        <p:spPr>
          <a:xfrm>
            <a:off x="7794848" y="6488668"/>
            <a:ext cx="1368152" cy="369332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dirty="0" smtClean="0">
                <a:solidFill>
                  <a:schemeClr val="bg1"/>
                </a:solidFill>
              </a:rPr>
              <a:t>RJEŠENJE</a:t>
            </a:r>
            <a:endParaRPr lang="hr-H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88794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0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5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0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5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5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60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000"/>
                            </p:stCondLst>
                            <p:childTnLst>
                              <p:par>
                                <p:cTn id="1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500"/>
                            </p:stCondLst>
                            <p:childTnLst>
                              <p:par>
                                <p:cTn id="1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000"/>
                            </p:stCondLst>
                            <p:childTnLst>
                              <p:par>
                                <p:cTn id="1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7" grpId="0"/>
      <p:bldP spid="6" grpId="0"/>
      <p:bldP spid="8" grpId="0"/>
      <p:bldP spid="11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2" grpId="0"/>
      <p:bldP spid="33" grpId="0"/>
      <p:bldP spid="34" grpId="0"/>
      <p:bldP spid="35" grpId="0"/>
      <p:bldP spid="36" grpId="0"/>
      <p:bldP spid="3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own Arrow 4"/>
          <p:cNvSpPr/>
          <p:nvPr/>
        </p:nvSpPr>
        <p:spPr>
          <a:xfrm>
            <a:off x="7612750" y="2283138"/>
            <a:ext cx="72008" cy="1800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Osnovna obilježja: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Razlikujemo:-ikavski govor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                      -ekavski govor</a:t>
            </a:r>
          </a:p>
          <a:p>
            <a:pPr marL="0" indent="0">
              <a:buNone/>
            </a:pPr>
            <a:r>
              <a:rPr lang="hr-HR" dirty="0" smtClean="0"/>
              <a:t>                            -ikavsko-ekavski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                      -jekavski čakavski govor</a:t>
            </a:r>
            <a:endParaRPr lang="hr-HR" dirty="0"/>
          </a:p>
        </p:txBody>
      </p:sp>
      <p:sp>
        <p:nvSpPr>
          <p:cNvPr id="33" name="TextBox 32"/>
          <p:cNvSpPr txBox="1"/>
          <p:nvPr/>
        </p:nvSpPr>
        <p:spPr>
          <a:xfrm>
            <a:off x="6035692" y="3868553"/>
            <a:ext cx="14743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 smtClean="0"/>
              <a:t>Čovik,bel</a:t>
            </a:r>
            <a:endParaRPr lang="hr-HR" sz="2000" dirty="0"/>
          </a:p>
        </p:txBody>
      </p:sp>
      <p:sp>
        <p:nvSpPr>
          <p:cNvPr id="31" name="TextBox 30"/>
          <p:cNvSpPr txBox="1"/>
          <p:nvPr/>
        </p:nvSpPr>
        <p:spPr>
          <a:xfrm>
            <a:off x="6021103" y="2670103"/>
            <a:ext cx="22229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 smtClean="0"/>
              <a:t>Lito,vrime</a:t>
            </a:r>
            <a:endParaRPr lang="hr-HR" sz="20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Segoe Script" pitchFamily="34" charset="0"/>
              </a:rPr>
              <a:t>Čakavsko narječje</a:t>
            </a:r>
            <a:endParaRPr lang="hr-HR" dirty="0">
              <a:latin typeface="Segoe Script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866810" y="2071868"/>
            <a:ext cx="1619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b="1" dirty="0" smtClean="0"/>
              <a:t>PRIMJERI</a:t>
            </a:r>
            <a:endParaRPr lang="hr-HR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-9263" y="1052736"/>
            <a:ext cx="7164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Pročitati ulomke i nepoznate riječi</a:t>
            </a:r>
            <a:endParaRPr lang="hr-HR" dirty="0"/>
          </a:p>
        </p:txBody>
      </p:sp>
      <p:sp>
        <p:nvSpPr>
          <p:cNvPr id="32" name="TextBox 31"/>
          <p:cNvSpPr txBox="1"/>
          <p:nvPr/>
        </p:nvSpPr>
        <p:spPr>
          <a:xfrm>
            <a:off x="6021103" y="3254878"/>
            <a:ext cx="21779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 smtClean="0"/>
              <a:t>Leto,vreme</a:t>
            </a:r>
            <a:endParaRPr lang="hr-HR" sz="2000" dirty="0" smtClean="0"/>
          </a:p>
        </p:txBody>
      </p:sp>
    </p:spTree>
    <p:extLst>
      <p:ext uri="{BB962C8B-B14F-4D97-AF65-F5344CB8AC3E}">
        <p14:creationId xmlns:p14="http://schemas.microsoft.com/office/powerpoint/2010/main" val="3283252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 build="p"/>
      <p:bldP spid="33" grpId="0"/>
      <p:bldP spid="31" grpId="0"/>
      <p:bldP spid="2" grpId="0"/>
      <p:bldP spid="30" grpId="0"/>
      <p:bldP spid="4" grpId="0"/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96752"/>
            <a:ext cx="7441200" cy="5568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91732">
            <a:off x="2772335" y="2301000"/>
            <a:ext cx="1672111" cy="1232856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70645">
            <a:off x="1876599" y="2301001"/>
            <a:ext cx="1024124" cy="1232856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88265">
            <a:off x="3120537" y="3543572"/>
            <a:ext cx="1024124" cy="1567498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823834">
            <a:off x="4437881" y="4547221"/>
            <a:ext cx="1024124" cy="20188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402832" cy="1143000"/>
          </a:xfrm>
        </p:spPr>
        <p:txBody>
          <a:bodyPr/>
          <a:lstStyle/>
          <a:p>
            <a:pPr algn="l"/>
            <a:r>
              <a:rPr lang="hr-HR" sz="3200" dirty="0" smtClean="0"/>
              <a:t>2. Rasprostranjenost </a:t>
            </a:r>
            <a:endParaRPr lang="hr-HR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371720" y="5733256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smtClean="0">
                <a:latin typeface="Impact" pitchFamily="34" charset="0"/>
              </a:rPr>
              <a:t>Hrvatsko primorje i otoci</a:t>
            </a:r>
            <a:endParaRPr lang="hr-HR" sz="2400" dirty="0">
              <a:latin typeface="Impact" pitchFamily="34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719746" flipH="1">
            <a:off x="1126773" y="4557697"/>
            <a:ext cx="2986312" cy="109553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13597" flipH="1" flipV="1">
            <a:off x="1427939" y="5689471"/>
            <a:ext cx="4019493" cy="1083238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5615608" y="980728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dirty="0" smtClean="0">
                <a:latin typeface="Impact" pitchFamily="34" charset="0"/>
              </a:rPr>
              <a:t>Lika, Gorski kotar </a:t>
            </a:r>
            <a:endParaRPr lang="hr-HR" sz="3600" dirty="0">
              <a:latin typeface="Impact" pitchFamily="34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236929" flipH="1">
            <a:off x="3237110" y="1651117"/>
            <a:ext cx="3514142" cy="1095537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209937" y="1552555"/>
            <a:ext cx="1103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dirty="0" smtClean="0">
                <a:latin typeface="Impact" pitchFamily="34" charset="0"/>
              </a:rPr>
              <a:t>Istra </a:t>
            </a:r>
            <a:endParaRPr lang="hr-HR" sz="3600" dirty="0">
              <a:latin typeface="Impact" pitchFamily="34" charset="0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798987">
            <a:off x="-113298" y="2035613"/>
            <a:ext cx="2947479" cy="1095537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6588224" y="4987663"/>
            <a:ext cx="2296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/>
              <a:t>Č</a:t>
            </a:r>
            <a:r>
              <a:rPr lang="hr-HR" b="1" dirty="0" smtClean="0"/>
              <a:t>akavsko narječje u Hrvatskoj:</a:t>
            </a:r>
            <a:endParaRPr lang="hr-HR" b="1" dirty="0"/>
          </a:p>
        </p:txBody>
      </p:sp>
      <p:sp>
        <p:nvSpPr>
          <p:cNvPr id="8" name="Rectangle 7"/>
          <p:cNvSpPr/>
          <p:nvPr/>
        </p:nvSpPr>
        <p:spPr>
          <a:xfrm>
            <a:off x="7736398" y="5310828"/>
            <a:ext cx="796042" cy="323166"/>
          </a:xfrm>
          <a:prstGeom prst="rect">
            <a:avLst/>
          </a:prstGeom>
          <a:solidFill>
            <a:srgbClr val="003BB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527447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5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0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5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6" grpId="0"/>
      <p:bldP spid="19" grpId="0"/>
      <p:bldP spid="22" grpId="0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579296" cy="61926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3000" dirty="0" smtClean="0"/>
              <a:t>3. Glasovi-razlikuju </a:t>
            </a:r>
            <a:r>
              <a:rPr lang="hr-HR" sz="3000" b="1" dirty="0" smtClean="0"/>
              <a:t>č </a:t>
            </a:r>
            <a:r>
              <a:rPr lang="hr-HR" sz="3000" dirty="0" smtClean="0"/>
              <a:t>i </a:t>
            </a:r>
            <a:r>
              <a:rPr lang="hr-HR" sz="3000" b="1" dirty="0" smtClean="0"/>
              <a:t>ć </a:t>
            </a:r>
            <a:r>
              <a:rPr lang="hr-HR" sz="3000" dirty="0" smtClean="0"/>
              <a:t>(</a:t>
            </a:r>
            <a:r>
              <a:rPr lang="hr-HR" sz="3000" b="1" dirty="0" smtClean="0"/>
              <a:t>ć</a:t>
            </a:r>
            <a:r>
              <a:rPr lang="hr-HR" sz="3000" dirty="0" smtClean="0"/>
              <a:t> se izgovara umekšano)</a:t>
            </a:r>
          </a:p>
          <a:p>
            <a:pPr marL="0" indent="0">
              <a:buNone/>
            </a:pPr>
            <a:r>
              <a:rPr lang="hr-HR" sz="3000" dirty="0"/>
              <a:t> </a:t>
            </a:r>
            <a:r>
              <a:rPr lang="hr-HR" sz="3000" dirty="0" smtClean="0"/>
              <a:t>                -govore </a:t>
            </a:r>
            <a:r>
              <a:rPr lang="hr-HR" sz="3000" b="1" dirty="0" smtClean="0">
                <a:solidFill>
                  <a:srgbClr val="773503"/>
                </a:solidFill>
              </a:rPr>
              <a:t>čr</a:t>
            </a:r>
            <a:r>
              <a:rPr lang="hr-HR" sz="3000" dirty="0" smtClean="0"/>
              <a:t> umjesto </a:t>
            </a:r>
            <a:r>
              <a:rPr lang="hr-HR" sz="3000" b="1" dirty="0" smtClean="0">
                <a:solidFill>
                  <a:srgbClr val="773503"/>
                </a:solidFill>
              </a:rPr>
              <a:t>cr </a:t>
            </a:r>
            <a:r>
              <a:rPr lang="hr-HR" sz="3000" dirty="0" smtClean="0"/>
              <a:t>(</a:t>
            </a:r>
            <a:r>
              <a:rPr lang="hr-HR" sz="3000" b="1" dirty="0" smtClean="0">
                <a:solidFill>
                  <a:srgbClr val="773503"/>
                </a:solidFill>
              </a:rPr>
              <a:t>čr</a:t>
            </a:r>
            <a:r>
              <a:rPr lang="hr-HR" sz="3000" dirty="0" smtClean="0"/>
              <a:t>ivo, </a:t>
            </a:r>
            <a:r>
              <a:rPr lang="hr-HR" sz="3000" b="1" dirty="0" smtClean="0">
                <a:solidFill>
                  <a:srgbClr val="773503"/>
                </a:solidFill>
              </a:rPr>
              <a:t>čr</a:t>
            </a:r>
            <a:r>
              <a:rPr lang="hr-HR" sz="3000" dirty="0" smtClean="0"/>
              <a:t>čak, </a:t>
            </a:r>
            <a:r>
              <a:rPr lang="hr-HR" sz="3000" b="1" dirty="0" smtClean="0">
                <a:solidFill>
                  <a:srgbClr val="773503"/>
                </a:solidFill>
              </a:rPr>
              <a:t>čr</a:t>
            </a:r>
            <a:r>
              <a:rPr lang="hr-HR" sz="3000" dirty="0" smtClean="0"/>
              <a:t>eda...</a:t>
            </a:r>
          </a:p>
          <a:p>
            <a:pPr marL="0" indent="0">
              <a:buNone/>
            </a:pPr>
            <a:r>
              <a:rPr lang="hr-HR" sz="3000" dirty="0"/>
              <a:t> </a:t>
            </a:r>
            <a:r>
              <a:rPr lang="hr-HR" sz="3000" dirty="0" smtClean="0"/>
              <a:t>                -</a:t>
            </a:r>
            <a:r>
              <a:rPr lang="hr-HR" sz="3000" b="1" dirty="0" smtClean="0">
                <a:solidFill>
                  <a:srgbClr val="FF0000"/>
                </a:solidFill>
              </a:rPr>
              <a:t>m</a:t>
            </a:r>
            <a:r>
              <a:rPr lang="hr-HR" sz="3000" dirty="0" smtClean="0"/>
              <a:t> na kraju riječi prelazi u </a:t>
            </a:r>
            <a:r>
              <a:rPr lang="hr-HR" sz="3000" b="1" dirty="0" smtClean="0">
                <a:solidFill>
                  <a:srgbClr val="FF0101"/>
                </a:solidFill>
              </a:rPr>
              <a:t>n </a:t>
            </a:r>
            <a:r>
              <a:rPr lang="hr-HR" sz="3000" dirty="0" smtClean="0"/>
              <a:t>(vidi</a:t>
            </a:r>
            <a:r>
              <a:rPr lang="hr-HR" sz="3000" b="1" dirty="0" smtClean="0">
                <a:solidFill>
                  <a:srgbClr val="FF0101"/>
                </a:solidFill>
              </a:rPr>
              <a:t>n</a:t>
            </a:r>
            <a:r>
              <a:rPr lang="hr-HR" sz="3000" dirty="0" smtClean="0"/>
              <a:t>, nisa</a:t>
            </a:r>
            <a:r>
              <a:rPr lang="hr-HR" sz="3000" b="1" dirty="0" smtClean="0">
                <a:solidFill>
                  <a:srgbClr val="FF0101"/>
                </a:solidFill>
              </a:rPr>
              <a:t>n</a:t>
            </a:r>
            <a:r>
              <a:rPr lang="hr-HR" sz="3000" dirty="0" smtClean="0"/>
              <a:t>,</a:t>
            </a:r>
          </a:p>
          <a:p>
            <a:pPr marL="0" indent="0">
              <a:buNone/>
            </a:pPr>
            <a:r>
              <a:rPr lang="hr-HR" sz="3000" dirty="0"/>
              <a:t> </a:t>
            </a:r>
            <a:r>
              <a:rPr lang="hr-HR" sz="3000" dirty="0" smtClean="0"/>
              <a:t>                  jesa</a:t>
            </a:r>
            <a:r>
              <a:rPr lang="hr-HR" sz="3000" b="1" dirty="0" smtClean="0">
                <a:solidFill>
                  <a:srgbClr val="FF0101"/>
                </a:solidFill>
              </a:rPr>
              <a:t>n</a:t>
            </a:r>
            <a:r>
              <a:rPr lang="hr-HR" sz="3000" dirty="0" smtClean="0"/>
              <a:t>, misli</a:t>
            </a:r>
            <a:r>
              <a:rPr lang="hr-HR" sz="3000" b="1" dirty="0" smtClean="0">
                <a:solidFill>
                  <a:srgbClr val="FF0101"/>
                </a:solidFill>
              </a:rPr>
              <a:t>n</a:t>
            </a:r>
            <a:r>
              <a:rPr lang="hr-HR" sz="3000" dirty="0" smtClean="0"/>
              <a:t>, piše</a:t>
            </a:r>
            <a:r>
              <a:rPr lang="hr-HR" sz="3000" b="1" dirty="0" smtClean="0">
                <a:solidFill>
                  <a:srgbClr val="FF0101"/>
                </a:solidFill>
              </a:rPr>
              <a:t>n</a:t>
            </a:r>
            <a:r>
              <a:rPr lang="hr-HR" sz="3000" dirty="0" smtClean="0"/>
              <a:t>, razgovara</a:t>
            </a:r>
            <a:r>
              <a:rPr lang="hr-HR" sz="3000" b="1" dirty="0" smtClean="0">
                <a:solidFill>
                  <a:srgbClr val="FF0101"/>
                </a:solidFill>
              </a:rPr>
              <a:t>n</a:t>
            </a:r>
            <a:r>
              <a:rPr lang="hr-HR" sz="3000" dirty="0" smtClean="0"/>
              <a:t>, pjeva</a:t>
            </a:r>
            <a:r>
              <a:rPr lang="hr-HR" sz="3000" b="1" dirty="0" smtClean="0">
                <a:solidFill>
                  <a:srgbClr val="FF0101"/>
                </a:solidFill>
              </a:rPr>
              <a:t>n</a:t>
            </a:r>
            <a:r>
              <a:rPr lang="hr-HR" sz="3000" dirty="0" smtClean="0"/>
              <a:t>,</a:t>
            </a:r>
          </a:p>
          <a:p>
            <a:pPr marL="0" indent="0">
              <a:buNone/>
            </a:pPr>
            <a:r>
              <a:rPr lang="hr-HR" sz="3000" dirty="0"/>
              <a:t> </a:t>
            </a:r>
            <a:r>
              <a:rPr lang="hr-HR" sz="3000" dirty="0" smtClean="0"/>
              <a:t>                  slika</a:t>
            </a:r>
            <a:r>
              <a:rPr lang="hr-HR" sz="3000" b="1" dirty="0" smtClean="0">
                <a:solidFill>
                  <a:srgbClr val="FF0101"/>
                </a:solidFill>
              </a:rPr>
              <a:t>n</a:t>
            </a:r>
            <a:r>
              <a:rPr lang="hr-HR" sz="3000" dirty="0" smtClean="0"/>
              <a:t>, ja sa</a:t>
            </a:r>
            <a:r>
              <a:rPr lang="hr-HR" sz="3000" b="1" dirty="0" smtClean="0">
                <a:solidFill>
                  <a:srgbClr val="FF0101"/>
                </a:solidFill>
              </a:rPr>
              <a:t>n</a:t>
            </a:r>
            <a:r>
              <a:rPr lang="hr-HR" sz="3000" dirty="0" smtClean="0"/>
              <a:t>, crta</a:t>
            </a:r>
            <a:r>
              <a:rPr lang="hr-HR" sz="3000" b="1" dirty="0" smtClean="0">
                <a:solidFill>
                  <a:srgbClr val="FF0101"/>
                </a:solidFill>
              </a:rPr>
              <a:t>n</a:t>
            </a:r>
            <a:r>
              <a:rPr lang="hr-HR" sz="3000" dirty="0" smtClean="0"/>
              <a:t>, gleda</a:t>
            </a:r>
            <a:r>
              <a:rPr lang="hr-HR" sz="3000" b="1" dirty="0" smtClean="0">
                <a:solidFill>
                  <a:srgbClr val="FF0101"/>
                </a:solidFill>
              </a:rPr>
              <a:t>n</a:t>
            </a:r>
            <a:r>
              <a:rPr lang="hr-HR" sz="3000" dirty="0" smtClean="0"/>
              <a:t>, sluša</a:t>
            </a:r>
            <a:r>
              <a:rPr lang="hr-HR" sz="3000" b="1" dirty="0" smtClean="0">
                <a:solidFill>
                  <a:srgbClr val="FF0101"/>
                </a:solidFill>
              </a:rPr>
              <a:t>n</a:t>
            </a:r>
            <a:r>
              <a:rPr lang="hr-HR" sz="3000" dirty="0" smtClean="0"/>
              <a:t>...)</a:t>
            </a:r>
          </a:p>
          <a:p>
            <a:pPr marL="0" indent="0">
              <a:buNone/>
            </a:pPr>
            <a:r>
              <a:rPr lang="hr-HR" sz="3000" dirty="0"/>
              <a:t> </a:t>
            </a:r>
            <a:r>
              <a:rPr lang="hr-HR" sz="3000" dirty="0" smtClean="0"/>
              <a:t>                -</a:t>
            </a:r>
            <a:r>
              <a:rPr lang="hr-HR" sz="3000" b="1" dirty="0" smtClean="0">
                <a:solidFill>
                  <a:schemeClr val="accent2">
                    <a:lumMod val="75000"/>
                  </a:schemeClr>
                </a:solidFill>
              </a:rPr>
              <a:t>lj</a:t>
            </a:r>
            <a:r>
              <a:rPr lang="hr-HR" sz="3000" dirty="0" smtClean="0"/>
              <a:t> prelazi u </a:t>
            </a:r>
            <a:r>
              <a:rPr lang="hr-HR" sz="3000" b="1" dirty="0" smtClean="0">
                <a:solidFill>
                  <a:schemeClr val="accent2">
                    <a:lumMod val="75000"/>
                  </a:schemeClr>
                </a:solidFill>
              </a:rPr>
              <a:t>j </a:t>
            </a:r>
            <a:r>
              <a:rPr lang="hr-HR" sz="3000" dirty="0" smtClean="0"/>
              <a:t>(</a:t>
            </a:r>
            <a:r>
              <a:rPr lang="hr-HR" sz="3000" b="1" dirty="0" smtClean="0">
                <a:solidFill>
                  <a:schemeClr val="accent2">
                    <a:lumMod val="75000"/>
                  </a:schemeClr>
                </a:solidFill>
              </a:rPr>
              <a:t>j</a:t>
            </a:r>
            <a:r>
              <a:rPr lang="hr-HR" sz="3000" dirty="0" smtClean="0"/>
              <a:t>epota, </a:t>
            </a:r>
            <a:r>
              <a:rPr lang="hr-HR" sz="3000" b="1" dirty="0" smtClean="0">
                <a:solidFill>
                  <a:schemeClr val="accent2">
                    <a:lumMod val="75000"/>
                  </a:schemeClr>
                </a:solidFill>
              </a:rPr>
              <a:t>j</a:t>
            </a:r>
            <a:r>
              <a:rPr lang="hr-HR" sz="3000" dirty="0" smtClean="0"/>
              <a:t>ubav, po</a:t>
            </a:r>
            <a:r>
              <a:rPr lang="hr-HR" sz="3000" b="1" dirty="0" smtClean="0">
                <a:solidFill>
                  <a:schemeClr val="accent2">
                    <a:lumMod val="75000"/>
                  </a:schemeClr>
                </a:solidFill>
              </a:rPr>
              <a:t>j</a:t>
            </a:r>
            <a:r>
              <a:rPr lang="hr-HR" sz="3000" dirty="0" smtClean="0"/>
              <a:t>e, </a:t>
            </a:r>
            <a:r>
              <a:rPr lang="hr-HR" sz="3000" b="1" dirty="0" smtClean="0">
                <a:solidFill>
                  <a:srgbClr val="C00000"/>
                </a:solidFill>
              </a:rPr>
              <a:t>j</a:t>
            </a:r>
            <a:r>
              <a:rPr lang="hr-HR" sz="3000" dirty="0" smtClean="0"/>
              <a:t>ubi, </a:t>
            </a:r>
            <a:r>
              <a:rPr lang="hr-HR" sz="3000" b="1" dirty="0" smtClean="0">
                <a:solidFill>
                  <a:srgbClr val="C00000"/>
                </a:solidFill>
              </a:rPr>
              <a:t>j</a:t>
            </a:r>
            <a:r>
              <a:rPr lang="hr-HR" sz="3000" dirty="0" smtClean="0"/>
              <a:t>udi...) </a:t>
            </a:r>
          </a:p>
          <a:p>
            <a:pPr marL="0" indent="0">
              <a:buNone/>
            </a:pPr>
            <a:r>
              <a:rPr lang="hr-HR" sz="3000" dirty="0" smtClean="0"/>
              <a:t>4. Glasovne promjene-ne provodi se jotacija(sudje)</a:t>
            </a:r>
          </a:p>
          <a:p>
            <a:pPr marL="0" indent="0">
              <a:buNone/>
            </a:pPr>
            <a:r>
              <a:rPr lang="hr-HR" sz="3000" dirty="0"/>
              <a:t> </a:t>
            </a:r>
            <a:r>
              <a:rPr lang="hr-HR" sz="3000" dirty="0" smtClean="0"/>
              <a:t>                                      -</a:t>
            </a:r>
            <a:r>
              <a:rPr lang="hr-HR" sz="3000" b="1" dirty="0" smtClean="0">
                <a:solidFill>
                  <a:srgbClr val="FFFF00"/>
                </a:solidFill>
              </a:rPr>
              <a:t>l</a:t>
            </a:r>
            <a:r>
              <a:rPr lang="hr-HR" sz="3000" dirty="0" smtClean="0"/>
              <a:t> na kraju sloga </a:t>
            </a:r>
            <a:r>
              <a:rPr lang="hr-HR" sz="3000" b="1" dirty="0" smtClean="0">
                <a:solidFill>
                  <a:srgbClr val="FFFF00"/>
                </a:solidFill>
              </a:rPr>
              <a:t>ne</a:t>
            </a:r>
            <a:r>
              <a:rPr lang="hr-HR" sz="3000" dirty="0" smtClean="0"/>
              <a:t> prelazi u </a:t>
            </a:r>
            <a:r>
              <a:rPr lang="hr-HR" sz="3000" b="1" dirty="0" smtClean="0">
                <a:solidFill>
                  <a:srgbClr val="FFFF00"/>
                </a:solidFill>
              </a:rPr>
              <a:t>o</a:t>
            </a:r>
          </a:p>
          <a:p>
            <a:pPr marL="0" indent="0">
              <a:buNone/>
            </a:pPr>
            <a:r>
              <a:rPr lang="hr-HR" sz="3000" dirty="0"/>
              <a:t> </a:t>
            </a:r>
            <a:r>
              <a:rPr lang="hr-HR" sz="3000" dirty="0" smtClean="0"/>
              <a:t>                                      (da</a:t>
            </a:r>
            <a:r>
              <a:rPr lang="hr-HR" sz="3000" b="1" dirty="0" smtClean="0">
                <a:solidFill>
                  <a:srgbClr val="FFFF00"/>
                </a:solidFill>
              </a:rPr>
              <a:t>l</a:t>
            </a:r>
            <a:r>
              <a:rPr lang="hr-HR" sz="3000" dirty="0" smtClean="0"/>
              <a:t>, pjeva</a:t>
            </a:r>
            <a:r>
              <a:rPr lang="hr-HR" sz="3000" b="1" dirty="0" smtClean="0">
                <a:solidFill>
                  <a:srgbClr val="FFFF00"/>
                </a:solidFill>
              </a:rPr>
              <a:t>l</a:t>
            </a:r>
            <a:r>
              <a:rPr lang="hr-HR" sz="3000" dirty="0" smtClean="0"/>
              <a:t>, vrati</a:t>
            </a:r>
            <a:r>
              <a:rPr lang="hr-HR" sz="3000" b="1" dirty="0" smtClean="0">
                <a:solidFill>
                  <a:srgbClr val="FFFF00"/>
                </a:solidFill>
              </a:rPr>
              <a:t>l</a:t>
            </a:r>
            <a:r>
              <a:rPr lang="hr-HR" sz="3000" dirty="0" smtClean="0"/>
              <a:t>, vika</a:t>
            </a:r>
            <a:r>
              <a:rPr lang="hr-HR" sz="3000" b="1" dirty="0" smtClean="0">
                <a:solidFill>
                  <a:srgbClr val="FFFF00"/>
                </a:solidFill>
              </a:rPr>
              <a:t>l</a:t>
            </a:r>
            <a:r>
              <a:rPr lang="hr-HR" sz="3000" dirty="0" smtClean="0"/>
              <a:t>, gleda</a:t>
            </a:r>
            <a:r>
              <a:rPr lang="hr-HR" sz="3000" b="1" dirty="0" smtClean="0">
                <a:solidFill>
                  <a:srgbClr val="FFFF00"/>
                </a:solidFill>
              </a:rPr>
              <a:t>l</a:t>
            </a:r>
            <a:r>
              <a:rPr lang="hr-HR" sz="1600" dirty="0" smtClean="0"/>
              <a:t>...</a:t>
            </a:r>
            <a:r>
              <a:rPr lang="hr-HR" sz="3000" dirty="0" smtClean="0"/>
              <a:t>)</a:t>
            </a:r>
          </a:p>
          <a:p>
            <a:pPr marL="0" indent="0">
              <a:buNone/>
            </a:pPr>
            <a:r>
              <a:rPr lang="hr-HR" sz="3000" dirty="0" smtClean="0"/>
              <a:t>5. Oblici riječi-u infinitivu se gubi krajnje </a:t>
            </a:r>
            <a:r>
              <a:rPr lang="hr-HR" sz="3000" b="1" dirty="0" smtClean="0">
                <a:solidFill>
                  <a:srgbClr val="C00000"/>
                </a:solidFill>
              </a:rPr>
              <a:t>i</a:t>
            </a:r>
            <a:r>
              <a:rPr lang="hr-HR" sz="3000" dirty="0" smtClean="0"/>
              <a:t> (uganjat,</a:t>
            </a:r>
          </a:p>
          <a:p>
            <a:pPr marL="0" indent="0">
              <a:buNone/>
            </a:pPr>
            <a:r>
              <a:rPr lang="hr-HR" sz="3000" dirty="0"/>
              <a:t> </a:t>
            </a:r>
            <a:r>
              <a:rPr lang="hr-HR" sz="3000" dirty="0" smtClean="0"/>
              <a:t>                         ustat, deklamirat, dihat, sedet, skopat..)</a:t>
            </a:r>
          </a:p>
        </p:txBody>
      </p:sp>
    </p:spTree>
    <p:extLst>
      <p:ext uri="{BB962C8B-B14F-4D97-AF65-F5344CB8AC3E}">
        <p14:creationId xmlns:p14="http://schemas.microsoft.com/office/powerpoint/2010/main" val="19915450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1610</TotalTime>
  <Words>733</Words>
  <Application>Microsoft Office PowerPoint</Application>
  <PresentationFormat>On-screen Show (4:3)</PresentationFormat>
  <Paragraphs>181</Paragraphs>
  <Slides>15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PONOVIMO</vt:lpstr>
      <vt:lpstr>Štokavsko narječje</vt:lpstr>
      <vt:lpstr>PowerPoint Presentation</vt:lpstr>
      <vt:lpstr>PowerPoint Presentation</vt:lpstr>
      <vt:lpstr>PowerPoint Presentation</vt:lpstr>
      <vt:lpstr>Čakavsko narječje</vt:lpstr>
      <vt:lpstr>2. Rasprostranjenost </vt:lpstr>
      <vt:lpstr>PowerPoint Presentation</vt:lpstr>
      <vt:lpstr>PowerPoint Presentation</vt:lpstr>
      <vt:lpstr>Kajkavsko narječje</vt:lpstr>
      <vt:lpstr>3. Rasprostranjenost: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veso</dc:creator>
  <cp:lastModifiedBy>veso</cp:lastModifiedBy>
  <cp:revision>67</cp:revision>
  <dcterms:created xsi:type="dcterms:W3CDTF">2020-03-19T09:00:33Z</dcterms:created>
  <dcterms:modified xsi:type="dcterms:W3CDTF">2020-03-20T11:50:38Z</dcterms:modified>
</cp:coreProperties>
</file>