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E044B-AA76-4214-960D-C6D7A8AE6188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78990-8BDE-4E31-ABFF-68C17E77B723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78990-8BDE-4E31-ABFF-68C17E77B723}" type="slidenum">
              <a:rPr lang="hr-HR" smtClean="0"/>
              <a:t>15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35D9A9C-D1FB-4801-85F5-41A308ECE691}" type="datetimeFigureOut">
              <a:rPr lang="hr-HR" smtClean="0"/>
              <a:pPr/>
              <a:t>17.3.2020.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387AF6E-6534-4B4A-9639-A58824BA076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9A9C-D1FB-4801-85F5-41A308ECE691}" type="datetimeFigureOut">
              <a:rPr lang="hr-HR" smtClean="0"/>
              <a:pPr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AF6E-6534-4B4A-9639-A58824BA076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9A9C-D1FB-4801-85F5-41A308ECE691}" type="datetimeFigureOut">
              <a:rPr lang="hr-HR" smtClean="0"/>
              <a:pPr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AF6E-6534-4B4A-9639-A58824BA076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9A9C-D1FB-4801-85F5-41A308ECE691}" type="datetimeFigureOut">
              <a:rPr lang="hr-HR" smtClean="0"/>
              <a:pPr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AF6E-6534-4B4A-9639-A58824BA076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9A9C-D1FB-4801-85F5-41A308ECE691}" type="datetimeFigureOut">
              <a:rPr lang="hr-HR" smtClean="0"/>
              <a:pPr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AF6E-6534-4B4A-9639-A58824BA076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9A9C-D1FB-4801-85F5-41A308ECE691}" type="datetimeFigureOut">
              <a:rPr lang="hr-HR" smtClean="0"/>
              <a:pPr/>
              <a:t>17.3.2020.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AF6E-6534-4B4A-9639-A58824BA076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5D9A9C-D1FB-4801-85F5-41A308ECE691}" type="datetimeFigureOut">
              <a:rPr lang="hr-HR" smtClean="0"/>
              <a:pPr/>
              <a:t>17.3.2020.</a:t>
            </a:fld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87AF6E-6534-4B4A-9639-A58824BA076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35D9A9C-D1FB-4801-85F5-41A308ECE691}" type="datetimeFigureOut">
              <a:rPr lang="hr-HR" smtClean="0"/>
              <a:pPr/>
              <a:t>17.3.2020.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387AF6E-6534-4B4A-9639-A58824BA076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9A9C-D1FB-4801-85F5-41A308ECE691}" type="datetimeFigureOut">
              <a:rPr lang="hr-HR" smtClean="0"/>
              <a:pPr/>
              <a:t>17.3.2020.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AF6E-6534-4B4A-9639-A58824BA076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9A9C-D1FB-4801-85F5-41A308ECE691}" type="datetimeFigureOut">
              <a:rPr lang="hr-HR" smtClean="0"/>
              <a:pPr/>
              <a:t>17.3.2020.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AF6E-6534-4B4A-9639-A58824BA076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9A9C-D1FB-4801-85F5-41A308ECE691}" type="datetimeFigureOut">
              <a:rPr lang="hr-HR" smtClean="0"/>
              <a:pPr/>
              <a:t>17.3.2020.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AF6E-6534-4B4A-9639-A58824BA076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35D9A9C-D1FB-4801-85F5-41A308ECE691}" type="datetimeFigureOut">
              <a:rPr lang="hr-HR" smtClean="0"/>
              <a:pPr/>
              <a:t>17.3.2020.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387AF6E-6534-4B4A-9639-A58824BA076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KVIZ IZ MATEMATIKE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Mladen</a:t>
            </a:r>
            <a:r>
              <a:rPr lang="en-US" dirty="0" smtClean="0"/>
              <a:t> </a:t>
            </a:r>
            <a:r>
              <a:rPr lang="en-US" dirty="0" err="1" smtClean="0"/>
              <a:t>Mand</a:t>
            </a:r>
            <a:r>
              <a:rPr lang="hr-HR" dirty="0" smtClean="0"/>
              <a:t>ž</a:t>
            </a:r>
            <a:r>
              <a:rPr lang="en-US" dirty="0" smtClean="0"/>
              <a:t>o</a:t>
            </a:r>
          </a:p>
          <a:p>
            <a:r>
              <a:rPr lang="en-US" dirty="0" smtClean="0"/>
              <a:t>9.a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smtClean="0">
                <a:latin typeface="Georgia"/>
              </a:rPr>
              <a:t>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 rot="21254435">
            <a:off x="3429000" y="3657600"/>
            <a:ext cx="2362200" cy="1600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Right Triangle 3"/>
          <p:cNvSpPr/>
          <p:nvPr/>
        </p:nvSpPr>
        <p:spPr>
          <a:xfrm>
            <a:off x="3352800" y="1524000"/>
            <a:ext cx="2895600" cy="2286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029200" y="2057400"/>
            <a:ext cx="1066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00800" y="1219200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4.Ime </a:t>
            </a:r>
            <a:r>
              <a:rPr lang="en-US" sz="2800" dirty="0" err="1" smtClean="0">
                <a:solidFill>
                  <a:srgbClr val="7030A0"/>
                </a:solidFill>
              </a:rPr>
              <a:t>ove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stranice</a:t>
            </a:r>
            <a:r>
              <a:rPr lang="en-US" sz="2800" dirty="0" smtClean="0">
                <a:solidFill>
                  <a:srgbClr val="7030A0"/>
                </a:solidFill>
              </a:rPr>
              <a:t> je…</a:t>
            </a:r>
            <a:endParaRPr lang="hr-HR" sz="2800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41148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hlinkClick r:id="rId2" action="ppaction://hlinksldjump"/>
              </a:rPr>
              <a:t>1.Kateta</a:t>
            </a:r>
            <a:endParaRPr lang="en-US" sz="2800" dirty="0" smtClean="0"/>
          </a:p>
          <a:p>
            <a:r>
              <a:rPr lang="en-US" sz="2800" dirty="0" smtClean="0">
                <a:hlinkClick r:id="rId2" action="ppaction://hlinksldjump"/>
              </a:rPr>
              <a:t>2.Vrh</a:t>
            </a:r>
            <a:endParaRPr lang="en-US" sz="2800" dirty="0" smtClean="0"/>
          </a:p>
          <a:p>
            <a:r>
              <a:rPr lang="en-US" sz="2800" dirty="0" smtClean="0">
                <a:hlinkClick r:id="rId3" action="ppaction://hlinksldjump"/>
              </a:rPr>
              <a:t>3.Hipotenuza</a:t>
            </a:r>
            <a:endParaRPr lang="hr-HR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NETO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smtClean="0">
                <a:latin typeface="Georgia"/>
              </a:rPr>
              <a:t>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ction Button: Forward or Next 3">
            <a:hlinkClick r:id="" action="ppaction://hlinkshowjump?jump=lastslideviewed" highlightClick="1"/>
          </p:cNvPr>
          <p:cNvSpPr/>
          <p:nvPr/>
        </p:nvSpPr>
        <p:spPr>
          <a:xfrm>
            <a:off x="3505200" y="3505200"/>
            <a:ext cx="2743200" cy="1676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smtClean="0">
                <a:latin typeface="Georgia"/>
              </a:rPr>
              <a:t>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3505200" y="3886200"/>
            <a:ext cx="2514600" cy="1524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5.Koje je </a:t>
            </a:r>
            <a:r>
              <a:rPr lang="en-US" dirty="0" err="1" smtClean="0"/>
              <a:t>rje</a:t>
            </a:r>
            <a:r>
              <a:rPr lang="hr-HR" dirty="0" smtClean="0">
                <a:latin typeface="Georgia"/>
              </a:rPr>
              <a:t>š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izraza</a:t>
            </a:r>
            <a:r>
              <a:rPr lang="hr-HR" dirty="0" smtClean="0">
                <a:latin typeface="Georgia"/>
              </a:rPr>
              <a:t>:</a:t>
            </a:r>
            <a:r>
              <a:rPr lang="en-US" dirty="0" smtClean="0">
                <a:latin typeface="Georgia"/>
              </a:rPr>
              <a:t/>
            </a:r>
            <a:br>
              <a:rPr lang="en-US" dirty="0" smtClean="0">
                <a:latin typeface="Georgia"/>
              </a:rPr>
            </a:br>
            <a:r>
              <a:rPr lang="en-US" dirty="0" smtClean="0">
                <a:latin typeface="Georgia"/>
              </a:rPr>
              <a:t>a²</a:t>
            </a:r>
            <a:r>
              <a:rPr lang="hr-HR" dirty="0" smtClean="0">
                <a:latin typeface="Georgia"/>
              </a:rPr>
              <a:t>*</a:t>
            </a:r>
            <a:r>
              <a:rPr lang="en-US" dirty="0" smtClean="0">
                <a:latin typeface="Georgia"/>
              </a:rPr>
              <a:t>a³</a:t>
            </a:r>
            <a:r>
              <a:rPr lang="hr-HR" dirty="0" smtClean="0">
                <a:latin typeface="Georgia"/>
              </a:rPr>
              <a:t>=</a:t>
            </a:r>
            <a:r>
              <a:rPr lang="hr-HR" dirty="0" smtClean="0">
                <a:latin typeface="Georgia"/>
              </a:rPr>
              <a:t>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>
                <a:hlinkClick r:id="rId2" action="ppaction://hlinksldjump"/>
              </a:rPr>
              <a:t>a²</a:t>
            </a:r>
            <a:r>
              <a:rPr lang="hr-HR" dirty="0" smtClean="0">
                <a:hlinkClick r:id="rId2" action="ppaction://hlinksldjump"/>
              </a:rPr>
              <a:t>*</a:t>
            </a:r>
            <a:r>
              <a:rPr lang="en-US" dirty="0" smtClean="0">
                <a:hlinkClick r:id="rId2" action="ppaction://hlinksldjump"/>
              </a:rPr>
              <a:t>a³</a:t>
            </a:r>
            <a:r>
              <a:rPr lang="hr-HR" dirty="0" smtClean="0">
                <a:hlinkClick r:id="rId2" action="ppaction://hlinksldjump"/>
              </a:rPr>
              <a:t>=</a:t>
            </a:r>
            <a:r>
              <a:rPr lang="en-US" dirty="0" smtClean="0">
                <a:hlinkClick r:id="rId2" action="ppaction://hlinksldjump"/>
              </a:rPr>
              <a:t>a</a:t>
            </a:r>
            <a:r>
              <a:rPr lang="hr-HR" dirty="0" smtClean="0">
                <a:hlinkClick r:id="rId2" action="ppaction://hlinksldjump"/>
              </a:rPr>
              <a:t>⁵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hlinkClick r:id="rId3" action="ppaction://hlinksldjump"/>
              </a:rPr>
              <a:t>a²</a:t>
            </a:r>
            <a:r>
              <a:rPr lang="hr-HR" dirty="0" smtClean="0">
                <a:hlinkClick r:id="rId3" action="ppaction://hlinksldjump"/>
              </a:rPr>
              <a:t>*</a:t>
            </a:r>
            <a:r>
              <a:rPr lang="en-US" dirty="0" smtClean="0">
                <a:hlinkClick r:id="rId3" action="ppaction://hlinksldjump"/>
              </a:rPr>
              <a:t>a³</a:t>
            </a:r>
            <a:r>
              <a:rPr lang="hr-HR" dirty="0" smtClean="0">
                <a:hlinkClick r:id="rId3" action="ppaction://hlinksldjump"/>
              </a:rPr>
              <a:t>=</a:t>
            </a:r>
            <a:r>
              <a:rPr lang="en-US" dirty="0" smtClean="0">
                <a:hlinkClick r:id="rId3" action="ppaction://hlinksldjump"/>
              </a:rPr>
              <a:t>a</a:t>
            </a:r>
            <a:r>
              <a:rPr lang="hr-HR" dirty="0" smtClean="0">
                <a:hlinkClick r:id="rId3" action="ppaction://hlinksldjump"/>
              </a:rPr>
              <a:t>⁸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hlinkClick r:id="rId3" action="ppaction://hlinksldjump"/>
              </a:rPr>
              <a:t>a²</a:t>
            </a:r>
            <a:r>
              <a:rPr lang="hr-HR" dirty="0" smtClean="0">
                <a:hlinkClick r:id="rId3" action="ppaction://hlinksldjump"/>
              </a:rPr>
              <a:t>*</a:t>
            </a:r>
            <a:r>
              <a:rPr lang="en-US" dirty="0" smtClean="0">
                <a:hlinkClick r:id="rId3" action="ppaction://hlinksldjump"/>
              </a:rPr>
              <a:t>a³</a:t>
            </a:r>
            <a:r>
              <a:rPr lang="hr-HR" dirty="0" smtClean="0">
                <a:hlinkClick r:id="rId3" action="ppaction://hlinksldjump"/>
              </a:rPr>
              <a:t>=</a:t>
            </a:r>
            <a:r>
              <a:rPr lang="en-US" dirty="0" smtClean="0">
                <a:hlinkClick r:id="rId3" action="ppaction://hlinksldjump"/>
              </a:rPr>
              <a:t>a</a:t>
            </a:r>
            <a:r>
              <a:rPr lang="hr-HR" dirty="0" smtClean="0">
                <a:hlinkClick r:id="rId3" action="ppaction://hlinksldjump"/>
              </a:rPr>
              <a:t>⁴</a:t>
            </a:r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NETO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smtClean="0">
                <a:latin typeface="Georgia"/>
              </a:rPr>
              <a:t>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ction Button: Forward or Next 3">
            <a:hlinkClick r:id="" action="ppaction://hlinkshowjump?jump=lastslideviewed" highlightClick="1"/>
          </p:cNvPr>
          <p:cNvSpPr/>
          <p:nvPr/>
        </p:nvSpPr>
        <p:spPr>
          <a:xfrm>
            <a:off x="3505200" y="3505200"/>
            <a:ext cx="2819400" cy="1676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smtClean="0">
                <a:latin typeface="Georgia"/>
              </a:rPr>
              <a:t>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3429000" y="3733800"/>
            <a:ext cx="2743200" cy="1524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6.Koja je </a:t>
            </a:r>
            <a:r>
              <a:rPr lang="en-US" dirty="0" err="1" smtClean="0"/>
              <a:t>ra</a:t>
            </a:r>
            <a:r>
              <a:rPr lang="hr-HR" dirty="0" smtClean="0">
                <a:latin typeface="Trebuchet MS" pitchFamily="34" charset="0"/>
              </a:rPr>
              <a:t>č</a:t>
            </a:r>
            <a:r>
              <a:rPr lang="en-US" dirty="0" err="1" smtClean="0"/>
              <a:t>unska</a:t>
            </a:r>
            <a:r>
              <a:rPr lang="en-US" dirty="0" smtClean="0"/>
              <a:t> </a:t>
            </a:r>
            <a:r>
              <a:rPr lang="en-US" dirty="0" err="1" smtClean="0"/>
              <a:t>radnja</a:t>
            </a:r>
            <a:r>
              <a:rPr lang="en-US" dirty="0" smtClean="0"/>
              <a:t> </a:t>
            </a:r>
            <a:r>
              <a:rPr lang="en-US" dirty="0" err="1" smtClean="0"/>
              <a:t>obrnuta</a:t>
            </a:r>
            <a:r>
              <a:rPr lang="en-US" dirty="0" smtClean="0"/>
              <a:t> </a:t>
            </a:r>
            <a:r>
              <a:rPr lang="en-US" dirty="0" err="1" smtClean="0"/>
              <a:t>kvadriranju</a:t>
            </a:r>
            <a:r>
              <a:rPr lang="hr-HR" dirty="0" smtClean="0">
                <a:latin typeface="Georgia"/>
              </a:rPr>
              <a:t> 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hlinkClick r:id="rId2" action="ppaction://hlinksldjump"/>
              </a:rPr>
              <a:t>Mno</a:t>
            </a:r>
            <a:r>
              <a:rPr lang="hr-HR" dirty="0" smtClean="0">
                <a:hlinkClick r:id="rId2" action="ppaction://hlinksldjump"/>
              </a:rPr>
              <a:t>ž</a:t>
            </a:r>
            <a:r>
              <a:rPr lang="en-US" dirty="0" err="1" smtClean="0">
                <a:hlinkClick r:id="rId2" action="ppaction://hlinksldjump"/>
              </a:rPr>
              <a:t>enje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hlinkClick r:id="rId3" action="ppaction://hlinksldjump"/>
              </a:rPr>
              <a:t>Korjenovanje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hlinkClick r:id="rId2" action="ppaction://hlinksldjump"/>
              </a:rPr>
              <a:t>Zbrajanje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NETO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smtClean="0">
                <a:latin typeface="Georgia"/>
              </a:rPr>
              <a:t>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ction Button: Forward or Next 3">
            <a:hlinkClick r:id="" action="ppaction://hlinkshowjump?jump=lastslideviewed" highlightClick="1"/>
          </p:cNvPr>
          <p:cNvSpPr/>
          <p:nvPr/>
        </p:nvSpPr>
        <p:spPr>
          <a:xfrm>
            <a:off x="3657600" y="3581400"/>
            <a:ext cx="2209800" cy="1447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smtClean="0">
                <a:latin typeface="Georgia"/>
              </a:rPr>
              <a:t>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3429000" y="3657600"/>
            <a:ext cx="2362200" cy="1371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1.Koji </a:t>
            </a:r>
            <a:r>
              <a:rPr lang="en-US" dirty="0" err="1" smtClean="0"/>
              <a:t>matemati</a:t>
            </a:r>
            <a:r>
              <a:rPr lang="hr-HR" dirty="0" smtClean="0">
                <a:latin typeface="Trebuchet MS" pitchFamily="34" charset="0"/>
              </a:rPr>
              <a:t>č</a:t>
            </a:r>
            <a:r>
              <a:rPr lang="en-US" dirty="0" err="1" smtClean="0"/>
              <a:t>ar</a:t>
            </a:r>
            <a:r>
              <a:rPr lang="en-US" dirty="0" smtClean="0"/>
              <a:t> je </a:t>
            </a:r>
            <a:r>
              <a:rPr lang="en-US" dirty="0" err="1" smtClean="0"/>
              <a:t>otkrio</a:t>
            </a:r>
            <a:r>
              <a:rPr lang="en-US" dirty="0" smtClean="0"/>
              <a:t> </a:t>
            </a:r>
            <a:r>
              <a:rPr lang="en-US" dirty="0" err="1" smtClean="0"/>
              <a:t>jednad</a:t>
            </a:r>
            <a:r>
              <a:rPr lang="hr-HR" dirty="0" smtClean="0">
                <a:latin typeface="Trebuchet MS" pitchFamily="34" charset="0"/>
              </a:rPr>
              <a:t>ž</a:t>
            </a:r>
            <a:r>
              <a:rPr lang="en-US" dirty="0" err="1" smtClean="0"/>
              <a:t>bu</a:t>
            </a:r>
            <a:r>
              <a:rPr lang="hr-HR" dirty="0" smtClean="0">
                <a:latin typeface="Georgia"/>
              </a:rPr>
              <a:t>:</a:t>
            </a:r>
            <a:r>
              <a:rPr lang="en-US" dirty="0" smtClean="0">
                <a:latin typeface="Georgia"/>
              </a:rPr>
              <a:t>a²+b²</a:t>
            </a:r>
            <a:r>
              <a:rPr lang="hr-HR" dirty="0" smtClean="0">
                <a:latin typeface="Georgia"/>
              </a:rPr>
              <a:t>=</a:t>
            </a:r>
            <a:r>
              <a:rPr lang="en-US" dirty="0" smtClean="0">
                <a:latin typeface="Georgia"/>
              </a:rPr>
              <a:t>c²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hlinkClick r:id="rId2" action="ppaction://hlinksldjump"/>
              </a:rPr>
              <a:t>Pitagora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hlinkClick r:id="rId3" action="ppaction://hlinksldjump"/>
              </a:rPr>
              <a:t>Euklid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hlinkClick r:id="rId3" action="ppaction://hlinksldjump"/>
              </a:rPr>
              <a:t>Arhimed</a:t>
            </a:r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</a:t>
            </a:r>
            <a:r>
              <a:rPr lang="hr-HR" dirty="0" smtClean="0">
                <a:latin typeface="Georgia"/>
              </a:rPr>
              <a:t> </a:t>
            </a:r>
            <a:r>
              <a:rPr lang="hr-HR" dirty="0" smtClean="0">
                <a:latin typeface="Georgia"/>
              </a:rPr>
              <a:t>√</a:t>
            </a:r>
            <a:r>
              <a:rPr lang="en-US" dirty="0" smtClean="0">
                <a:latin typeface="Georgia"/>
              </a:rPr>
              <a:t>a²</a:t>
            </a:r>
            <a:r>
              <a:rPr lang="hr-HR" dirty="0" smtClean="0">
                <a:latin typeface="Georgia"/>
              </a:rPr>
              <a:t>=</a:t>
            </a:r>
            <a:r>
              <a:rPr lang="hr-HR" dirty="0" smtClean="0">
                <a:latin typeface="Georgia"/>
              </a:rPr>
              <a:t>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hr-HR" dirty="0" smtClean="0">
                <a:hlinkClick r:id="rId2" action="ppaction://hlinksldjump"/>
              </a:rPr>
              <a:t>√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hlinkClick r:id="rId3" action="ppaction://hlinksldjump"/>
              </a:rPr>
              <a:t>a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hlinkClick r:id="rId2" action="ppaction://hlinksldjump"/>
              </a:rPr>
              <a:t>b</a:t>
            </a:r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NETO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smtClean="0">
                <a:latin typeface="Georgia"/>
              </a:rPr>
              <a:t>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ction Button: Forward or Next 3">
            <a:hlinkClick r:id="" action="ppaction://hlinkshowjump?jump=lastslideviewed" highlightClick="1"/>
          </p:cNvPr>
          <p:cNvSpPr/>
          <p:nvPr/>
        </p:nvSpPr>
        <p:spPr>
          <a:xfrm>
            <a:off x="3352800" y="3657600"/>
            <a:ext cx="2590800" cy="1524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smtClean="0">
                <a:latin typeface="Georgia"/>
              </a:rPr>
              <a:t>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3581400" y="3657600"/>
            <a:ext cx="2590800" cy="1524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8.Kojoj </a:t>
            </a:r>
            <a:r>
              <a:rPr lang="en-US" dirty="0" err="1" smtClean="0"/>
              <a:t>skupini</a:t>
            </a:r>
            <a:r>
              <a:rPr lang="en-US" dirty="0" smtClean="0"/>
              <a:t> </a:t>
            </a:r>
            <a:r>
              <a:rPr lang="en-US" dirty="0" err="1" smtClean="0"/>
              <a:t>brojeva</a:t>
            </a:r>
            <a:r>
              <a:rPr lang="en-US" dirty="0" smtClean="0"/>
              <a:t> </a:t>
            </a:r>
            <a:r>
              <a:rPr lang="en-US" dirty="0" err="1" smtClean="0"/>
              <a:t>pripadaju</a:t>
            </a:r>
            <a:r>
              <a:rPr lang="en-US" dirty="0" smtClean="0"/>
              <a:t> </a:t>
            </a:r>
            <a:r>
              <a:rPr lang="en-US" dirty="0" err="1" smtClean="0"/>
              <a:t>brojevi</a:t>
            </a:r>
            <a:r>
              <a:rPr lang="hr-HR" dirty="0" smtClean="0">
                <a:latin typeface="Georgia"/>
              </a:rPr>
              <a:t>:</a:t>
            </a:r>
            <a:r>
              <a:rPr lang="en-US" dirty="0" smtClean="0">
                <a:latin typeface="Georgia"/>
              </a:rPr>
              <a:t>3,4,78,0.6,7/6</a:t>
            </a:r>
            <a:r>
              <a:rPr lang="hr-HR" dirty="0" smtClean="0">
                <a:latin typeface="Georgia"/>
              </a:rPr>
              <a:t> 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hlinkClick r:id="rId2" action="ppaction://hlinksldjump"/>
              </a:rPr>
              <a:t>Skupu</a:t>
            </a:r>
            <a:r>
              <a:rPr lang="en-US" dirty="0" smtClean="0">
                <a:hlinkClick r:id="rId2" action="ppaction://hlinksldjump"/>
              </a:rPr>
              <a:t> Q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hlinkClick r:id="rId3" action="ppaction://hlinksldjump"/>
              </a:rPr>
              <a:t>Skupu</a:t>
            </a:r>
            <a:r>
              <a:rPr lang="en-US" dirty="0" smtClean="0">
                <a:hlinkClick r:id="rId3" action="ppaction://hlinksldjump"/>
              </a:rPr>
              <a:t> Z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hlinkClick r:id="rId3" action="ppaction://hlinksldjump"/>
              </a:rPr>
              <a:t>Skupu</a:t>
            </a:r>
            <a:r>
              <a:rPr lang="en-US" dirty="0" smtClean="0">
                <a:hlinkClick r:id="rId3" action="ppaction://hlinksldjump"/>
              </a:rPr>
              <a:t> N</a:t>
            </a:r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NETO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smtClean="0">
                <a:latin typeface="Georgia"/>
              </a:rPr>
              <a:t>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Action Button: Forward or Next 4">
            <a:hlinkClick r:id="" action="ppaction://hlinkshowjump?jump=lastslideviewed" highlightClick="1"/>
          </p:cNvPr>
          <p:cNvSpPr/>
          <p:nvPr/>
        </p:nvSpPr>
        <p:spPr>
          <a:xfrm>
            <a:off x="3505200" y="3886200"/>
            <a:ext cx="2438400" cy="1371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smtClean="0">
                <a:latin typeface="Georgia"/>
              </a:rPr>
              <a:t>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3429000" y="3733800"/>
            <a:ext cx="2590800" cy="1676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9.Kakav je </a:t>
            </a:r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trokut</a:t>
            </a:r>
            <a:r>
              <a:rPr lang="hr-HR" dirty="0" smtClean="0">
                <a:latin typeface="Georgia"/>
              </a:rPr>
              <a:t>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hlinkClick r:id="rId2" action="ppaction://hlinksldjump"/>
              </a:rPr>
              <a:t>Raznostrani</a:t>
            </a:r>
            <a:r>
              <a:rPr lang="hr-HR" dirty="0" smtClean="0">
                <a:hlinkClick r:id="rId2" action="ppaction://hlinksldjump"/>
              </a:rPr>
              <a:t>č</a:t>
            </a:r>
            <a:r>
              <a:rPr lang="en-US" dirty="0" err="1" smtClean="0">
                <a:hlinkClick r:id="rId2" action="ppaction://hlinksldjump"/>
              </a:rPr>
              <a:t>ni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hlinkClick r:id="rId2" action="ppaction://hlinksldjump"/>
              </a:rPr>
              <a:t>Pravokutni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hlinkClick r:id="rId3" action="ppaction://hlinksldjump"/>
              </a:rPr>
              <a:t>Jednakostrani</a:t>
            </a:r>
            <a:r>
              <a:rPr lang="hr-HR" dirty="0" smtClean="0">
                <a:hlinkClick r:id="rId3" action="ppaction://hlinksldjump"/>
              </a:rPr>
              <a:t>č</a:t>
            </a:r>
            <a:r>
              <a:rPr lang="en-US" dirty="0" err="1" smtClean="0">
                <a:hlinkClick r:id="rId3" action="ppaction://hlinksldjump"/>
              </a:rPr>
              <a:t>ni</a:t>
            </a:r>
            <a:endParaRPr lang="hr-HR" dirty="0"/>
          </a:p>
        </p:txBody>
      </p:sp>
      <p:sp>
        <p:nvSpPr>
          <p:cNvPr id="5" name="Isosceles Triangle 4"/>
          <p:cNvSpPr/>
          <p:nvPr/>
        </p:nvSpPr>
        <p:spPr>
          <a:xfrm>
            <a:off x="6248400" y="762000"/>
            <a:ext cx="1295400" cy="1143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xtBox 5"/>
          <p:cNvSpPr txBox="1"/>
          <p:nvPr/>
        </p:nvSpPr>
        <p:spPr>
          <a:xfrm>
            <a:off x="7239000" y="9906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1143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a</a:t>
            </a:r>
            <a:endParaRPr lang="hr-HR" dirty="0"/>
          </a:p>
        </p:txBody>
      </p:sp>
      <p:sp>
        <p:nvSpPr>
          <p:cNvPr id="8" name="TextBox 7"/>
          <p:cNvSpPr txBox="1"/>
          <p:nvPr/>
        </p:nvSpPr>
        <p:spPr>
          <a:xfrm>
            <a:off x="6629400" y="19050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NETO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smtClean="0">
                <a:latin typeface="Georgia"/>
              </a:rPr>
              <a:t>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ction Button: Forward or Next 3">
            <a:hlinkClick r:id="" action="ppaction://hlinkshowjump?jump=lastslideviewed" highlightClick="1"/>
          </p:cNvPr>
          <p:cNvSpPr/>
          <p:nvPr/>
        </p:nvSpPr>
        <p:spPr>
          <a:xfrm>
            <a:off x="3352800" y="3657600"/>
            <a:ext cx="2895600" cy="1752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smtClean="0">
                <a:latin typeface="Georgia"/>
              </a:rPr>
              <a:t>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3505200" y="3733800"/>
            <a:ext cx="2590800" cy="1447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10.Kojom </a:t>
            </a:r>
            <a:r>
              <a:rPr lang="en-US" sz="3200" dirty="0" err="1" smtClean="0"/>
              <a:t>metodom</a:t>
            </a:r>
            <a:r>
              <a:rPr lang="en-US" sz="3200" dirty="0" smtClean="0"/>
              <a:t> </a:t>
            </a:r>
            <a:r>
              <a:rPr lang="en-US" sz="3200" dirty="0" err="1" smtClean="0"/>
              <a:t>preslikavanja</a:t>
            </a:r>
            <a:r>
              <a:rPr lang="en-US" sz="3200" dirty="0" smtClean="0"/>
              <a:t> je </a:t>
            </a:r>
            <a:r>
              <a:rPr lang="en-US" sz="3200" dirty="0" err="1" smtClean="0"/>
              <a:t>ovo</a:t>
            </a:r>
            <a:r>
              <a:rPr lang="en-US" sz="3200" dirty="0" smtClean="0"/>
              <a:t> </a:t>
            </a:r>
            <a:r>
              <a:rPr lang="en-US" sz="3200" dirty="0" err="1" smtClean="0"/>
              <a:t>tijelo</a:t>
            </a:r>
            <a:r>
              <a:rPr lang="en-US" sz="3200" dirty="0" smtClean="0"/>
              <a:t> </a:t>
            </a:r>
            <a:r>
              <a:rPr lang="en-US" sz="3200" dirty="0" err="1" smtClean="0"/>
              <a:t>preslikano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2" action="ppaction://hlinksldjump"/>
              </a:rPr>
              <a:t>Rotacija</a:t>
            </a:r>
            <a:endParaRPr lang="en-US" dirty="0" smtClean="0"/>
          </a:p>
          <a:p>
            <a:r>
              <a:rPr lang="en-US" dirty="0" err="1" smtClean="0">
                <a:hlinkClick r:id="rId2" action="ppaction://hlinksldjump"/>
              </a:rPr>
              <a:t>Translacija</a:t>
            </a:r>
            <a:endParaRPr lang="en-US" dirty="0" smtClean="0"/>
          </a:p>
          <a:p>
            <a:r>
              <a:rPr lang="en-US" dirty="0" err="1" smtClean="0">
                <a:hlinkClick r:id="rId3" action="ppaction://hlinksldjump"/>
              </a:rPr>
              <a:t>Osna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err="1" smtClean="0">
                <a:hlinkClick r:id="rId3" action="ppaction://hlinksldjump"/>
              </a:rPr>
              <a:t>simetrija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4191000" y="2438400"/>
            <a:ext cx="1600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6172200" y="1828800"/>
            <a:ext cx="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553200" y="2438400"/>
            <a:ext cx="1600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NETO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smtClean="0">
                <a:latin typeface="Georgia"/>
              </a:rPr>
              <a:t>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ction Button: Forward or Next 3">
            <a:hlinkClick r:id="" action="ppaction://hlinkshowjump?jump=lastslideviewed" highlightClick="1"/>
          </p:cNvPr>
          <p:cNvSpPr/>
          <p:nvPr/>
        </p:nvSpPr>
        <p:spPr>
          <a:xfrm rot="21329397">
            <a:off x="3124200" y="3352800"/>
            <a:ext cx="2895600" cy="1905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NETO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smtClean="0">
                <a:latin typeface="Georgia"/>
              </a:rPr>
              <a:t>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ction Button: Forward or Next 3">
            <a:hlinkClick r:id="" action="ppaction://hlinkshowjump?jump=lastslideviewed" highlightClick="1"/>
          </p:cNvPr>
          <p:cNvSpPr/>
          <p:nvPr/>
        </p:nvSpPr>
        <p:spPr>
          <a:xfrm>
            <a:off x="3505200" y="3733800"/>
            <a:ext cx="2590800" cy="1524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smtClean="0">
                <a:latin typeface="Georgia"/>
              </a:rPr>
              <a:t>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3657600" y="3733800"/>
            <a:ext cx="2667000" cy="1447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11.Kada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sva</a:t>
            </a:r>
            <a:r>
              <a:rPr lang="en-US" dirty="0" smtClean="0"/>
              <a:t> </a:t>
            </a:r>
            <a:r>
              <a:rPr lang="en-US" dirty="0" err="1" smtClean="0"/>
              <a:t>pravca</a:t>
            </a:r>
            <a:r>
              <a:rPr lang="en-US" dirty="0" smtClean="0"/>
              <a:t> </a:t>
            </a:r>
            <a:r>
              <a:rPr lang="en-US" dirty="0" err="1" smtClean="0"/>
              <a:t>usporedna</a:t>
            </a:r>
            <a:r>
              <a:rPr lang="hr-HR" dirty="0" smtClean="0">
                <a:latin typeface="Georgia"/>
              </a:rPr>
              <a:t> 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2" action="ppaction://hlinksldjump"/>
              </a:rPr>
              <a:t>Kada</a:t>
            </a:r>
            <a:r>
              <a:rPr lang="en-US" dirty="0" smtClean="0">
                <a:hlinkClick r:id="rId2" action="ppaction://hlinksldjump"/>
              </a:rPr>
              <a:t> se </a:t>
            </a:r>
            <a:r>
              <a:rPr lang="en-US" dirty="0" err="1" smtClean="0">
                <a:hlinkClick r:id="rId2" action="ppaction://hlinksldjump"/>
              </a:rPr>
              <a:t>sijeku</a:t>
            </a:r>
            <a:r>
              <a:rPr lang="en-US" dirty="0" smtClean="0">
                <a:hlinkClick r:id="rId2" action="ppaction://hlinksldjump"/>
              </a:rPr>
              <a:t> pod </a:t>
            </a:r>
            <a:r>
              <a:rPr lang="en-US" dirty="0" err="1" smtClean="0">
                <a:hlinkClick r:id="rId2" action="ppaction://hlinksldjump"/>
              </a:rPr>
              <a:t>pravim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kutom</a:t>
            </a:r>
            <a:endParaRPr lang="en-US" dirty="0" smtClean="0"/>
          </a:p>
          <a:p>
            <a:r>
              <a:rPr lang="en-US" dirty="0" err="1" smtClean="0">
                <a:hlinkClick r:id="rId2" action="ppaction://hlinksldjump"/>
              </a:rPr>
              <a:t>Kada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imaju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neku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zajedni</a:t>
            </a:r>
            <a:r>
              <a:rPr lang="hr-HR" dirty="0" smtClean="0">
                <a:hlinkClick r:id="rId2" action="ppaction://hlinksldjump"/>
              </a:rPr>
              <a:t>č</a:t>
            </a:r>
            <a:r>
              <a:rPr lang="en-US" dirty="0" err="1" smtClean="0">
                <a:hlinkClick r:id="rId2" action="ppaction://hlinksldjump"/>
              </a:rPr>
              <a:t>ku</a:t>
            </a:r>
            <a:r>
              <a:rPr lang="en-US" dirty="0" smtClean="0">
                <a:hlinkClick r:id="rId2" action="ppaction://hlinksldjump"/>
              </a:rPr>
              <a:t> to</a:t>
            </a:r>
            <a:r>
              <a:rPr lang="hr-HR" dirty="0" smtClean="0">
                <a:hlinkClick r:id="rId2" action="ppaction://hlinksldjump"/>
              </a:rPr>
              <a:t>č</a:t>
            </a:r>
            <a:r>
              <a:rPr lang="en-US" dirty="0" err="1" smtClean="0">
                <a:hlinkClick r:id="rId2" action="ppaction://hlinksldjump"/>
              </a:rPr>
              <a:t>ku</a:t>
            </a:r>
            <a:endParaRPr lang="en-US" dirty="0" smtClean="0"/>
          </a:p>
          <a:p>
            <a:r>
              <a:rPr lang="en-US" dirty="0" err="1" smtClean="0">
                <a:hlinkClick r:id="rId3" action="ppaction://hlinksldjump"/>
              </a:rPr>
              <a:t>Kada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err="1" smtClean="0">
                <a:hlinkClick r:id="rId3" action="ppaction://hlinksldjump"/>
              </a:rPr>
              <a:t>nemaju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err="1" smtClean="0">
                <a:hlinkClick r:id="rId3" action="ppaction://hlinksldjump"/>
              </a:rPr>
              <a:t>niti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err="1" smtClean="0">
                <a:hlinkClick r:id="rId3" action="ppaction://hlinksldjump"/>
              </a:rPr>
              <a:t>jednu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err="1" smtClean="0">
                <a:hlinkClick r:id="rId3" action="ppaction://hlinksldjump"/>
              </a:rPr>
              <a:t>zajedni</a:t>
            </a:r>
            <a:r>
              <a:rPr lang="hr-HR" dirty="0" smtClean="0">
                <a:hlinkClick r:id="rId3" action="ppaction://hlinksldjump"/>
              </a:rPr>
              <a:t>č</a:t>
            </a:r>
            <a:r>
              <a:rPr lang="en-US" dirty="0" err="1" smtClean="0">
                <a:hlinkClick r:id="rId3" action="ppaction://hlinksldjump"/>
              </a:rPr>
              <a:t>ku</a:t>
            </a:r>
            <a:r>
              <a:rPr lang="en-US" dirty="0" smtClean="0">
                <a:hlinkClick r:id="rId3" action="ppaction://hlinksldjump"/>
              </a:rPr>
              <a:t> to</a:t>
            </a:r>
            <a:r>
              <a:rPr lang="hr-HR" dirty="0" smtClean="0">
                <a:hlinkClick r:id="rId3" action="ppaction://hlinksldjump"/>
              </a:rPr>
              <a:t>č</a:t>
            </a:r>
            <a:r>
              <a:rPr lang="en-US" dirty="0" err="1" smtClean="0">
                <a:hlinkClick r:id="rId3" action="ppaction://hlinksldjump"/>
              </a:rPr>
              <a:t>ku</a:t>
            </a:r>
            <a:endParaRPr lang="en-US" dirty="0" smtClean="0"/>
          </a:p>
          <a:p>
            <a:pPr marL="624078" indent="-514350"/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NETO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smtClean="0">
                <a:latin typeface="Georgia"/>
              </a:rPr>
              <a:t>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ction Button: Forward or Next 3">
            <a:hlinkClick r:id="" action="ppaction://hlinkshowjump?jump=lastslideviewed" highlightClick="1"/>
          </p:cNvPr>
          <p:cNvSpPr/>
          <p:nvPr/>
        </p:nvSpPr>
        <p:spPr>
          <a:xfrm>
            <a:off x="3581400" y="3886200"/>
            <a:ext cx="2362200" cy="1447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smtClean="0">
                <a:latin typeface="Georgia"/>
              </a:rPr>
              <a:t>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3352800" y="3429000"/>
            <a:ext cx="2438400" cy="1447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12.Kako se </a:t>
            </a:r>
            <a:r>
              <a:rPr lang="en-US" dirty="0" err="1" smtClean="0"/>
              <a:t>zove</a:t>
            </a:r>
            <a:r>
              <a:rPr lang="en-US" dirty="0" smtClean="0"/>
              <a:t> du</a:t>
            </a:r>
            <a:r>
              <a:rPr lang="hr-HR" dirty="0" smtClean="0">
                <a:latin typeface="Georgia"/>
              </a:rPr>
              <a:t>ž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povezuje</a:t>
            </a:r>
            <a:r>
              <a:rPr lang="en-US" dirty="0" smtClean="0"/>
              <a:t> </a:t>
            </a:r>
            <a:r>
              <a:rPr lang="en-US" dirty="0" err="1" smtClean="0"/>
              <a:t>sredi</a:t>
            </a:r>
            <a:r>
              <a:rPr lang="hr-HR" dirty="0" smtClean="0">
                <a:latin typeface="Georgia"/>
              </a:rPr>
              <a:t>š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kruga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kojom</a:t>
            </a:r>
            <a:r>
              <a:rPr lang="en-US" dirty="0" smtClean="0"/>
              <a:t> </a:t>
            </a:r>
            <a:r>
              <a:rPr lang="en-US" dirty="0" err="1" smtClean="0"/>
              <a:t>tok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kru</a:t>
            </a:r>
            <a:r>
              <a:rPr lang="hr-HR" dirty="0" smtClean="0">
                <a:latin typeface="Georgia"/>
              </a:rPr>
              <a:t>ž</a:t>
            </a:r>
            <a:r>
              <a:rPr lang="en-US" dirty="0" err="1" smtClean="0"/>
              <a:t>nici</a:t>
            </a:r>
            <a:r>
              <a:rPr lang="hr-HR" dirty="0" smtClean="0">
                <a:latin typeface="Georgia"/>
              </a:rPr>
              <a:t> 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>
                <a:hlinkClick r:id="rId2" action="ppaction://hlinksldjump"/>
              </a:rPr>
              <a:t>Kru</a:t>
            </a:r>
            <a:r>
              <a:rPr lang="hr-HR" dirty="0" smtClean="0">
                <a:hlinkClick r:id="rId2" action="ppaction://hlinksldjump"/>
              </a:rPr>
              <a:t>ž</a:t>
            </a:r>
            <a:r>
              <a:rPr lang="en-US" dirty="0" err="1" smtClean="0">
                <a:hlinkClick r:id="rId2" action="ppaction://hlinksldjump"/>
              </a:rPr>
              <a:t>ni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luk</a:t>
            </a:r>
            <a:endParaRPr lang="en-US" dirty="0" smtClean="0"/>
          </a:p>
          <a:p>
            <a:r>
              <a:rPr lang="en-US" dirty="0" err="1" smtClean="0">
                <a:hlinkClick r:id="rId3" action="ppaction://hlinksldjump"/>
              </a:rPr>
              <a:t>Polumjer</a:t>
            </a:r>
            <a:endParaRPr lang="en-US" dirty="0" smtClean="0"/>
          </a:p>
          <a:p>
            <a:r>
              <a:rPr lang="en-US" dirty="0" err="1" smtClean="0">
                <a:hlinkClick r:id="rId2" action="ppaction://hlinksldjump"/>
              </a:rPr>
              <a:t>Promjer</a:t>
            </a:r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NETO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smtClean="0">
                <a:latin typeface="Georgia"/>
              </a:rPr>
              <a:t>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ction Button: Forward or Next 3">
            <a:hlinkClick r:id="" action="ppaction://hlinkshowjump?jump=lastslideviewed" highlightClick="1"/>
          </p:cNvPr>
          <p:cNvSpPr/>
          <p:nvPr/>
        </p:nvSpPr>
        <p:spPr>
          <a:xfrm>
            <a:off x="3429000" y="3733800"/>
            <a:ext cx="2438400" cy="1371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smtClean="0">
                <a:latin typeface="Georgia"/>
              </a:rPr>
              <a:t>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3429000" y="3810000"/>
            <a:ext cx="2590800" cy="1524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13.Koje je </a:t>
            </a:r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gr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slovo</a:t>
            </a:r>
            <a:r>
              <a:rPr lang="hr-HR" dirty="0" smtClean="0">
                <a:latin typeface="Georgia"/>
              </a:rPr>
              <a:t>:</a:t>
            </a:r>
            <a:r>
              <a:rPr lang="el-GR" dirty="0" smtClean="0">
                <a:latin typeface="Georgia"/>
              </a:rPr>
              <a:t>φ</a:t>
            </a:r>
            <a:r>
              <a:rPr lang="hr-HR" dirty="0" smtClean="0">
                <a:latin typeface="Georgia"/>
              </a:rPr>
              <a:t> 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hlinkClick r:id="rId2" action="ppaction://hlinksldjump"/>
              </a:rPr>
              <a:t>Fi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hlinkClick r:id="rId3" action="ppaction://hlinksldjump"/>
              </a:rPr>
              <a:t>Alfa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hlinkClick r:id="rId3" action="ppaction://hlinksldjump"/>
              </a:rPr>
              <a:t>Beta</a:t>
            </a:r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NETO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smtClean="0">
                <a:latin typeface="Georgia"/>
              </a:rPr>
              <a:t>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ction Button: Forward or Next 3">
            <a:hlinkClick r:id="" action="ppaction://hlinkshowjump?jump=lastslideviewed" highlightClick="1"/>
          </p:cNvPr>
          <p:cNvSpPr/>
          <p:nvPr/>
        </p:nvSpPr>
        <p:spPr>
          <a:xfrm>
            <a:off x="3581400" y="3886200"/>
            <a:ext cx="2286000" cy="1219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smtClean="0">
                <a:latin typeface="Georgia"/>
              </a:rPr>
              <a:t>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 rot="215352">
            <a:off x="2743200" y="2819400"/>
            <a:ext cx="3124200" cy="2209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smtClean="0">
                <a:latin typeface="Georgia"/>
              </a:rPr>
              <a:t>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3352800" y="3733800"/>
            <a:ext cx="2971800" cy="1600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14.Kako se </a:t>
            </a:r>
            <a:r>
              <a:rPr lang="en-US" dirty="0" err="1" smtClean="0"/>
              <a:t>zove</a:t>
            </a:r>
            <a:r>
              <a:rPr lang="en-US" dirty="0" smtClean="0"/>
              <a:t> </a:t>
            </a:r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 smtClean="0"/>
              <a:t>kut</a:t>
            </a:r>
            <a:r>
              <a:rPr lang="hr-HR" dirty="0" smtClean="0">
                <a:latin typeface="Georgia"/>
              </a:rPr>
              <a:t>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hlinkClick r:id="rId2" action="ppaction://hlinksldjump"/>
              </a:rPr>
              <a:t>Puni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hlinkClick r:id="rId3" action="ppaction://hlinksldjump"/>
              </a:rPr>
              <a:t>Tupi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hlinkClick r:id="rId3" action="ppaction://hlinksldjump"/>
              </a:rPr>
              <a:t>Pravi</a:t>
            </a:r>
            <a:endParaRPr lang="hr-HR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553200" y="17526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620000" y="1371600"/>
            <a:ext cx="8382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TextBox 9"/>
          <p:cNvSpPr txBox="1"/>
          <p:nvPr/>
        </p:nvSpPr>
        <p:spPr>
          <a:xfrm>
            <a:off x="7924800" y="1752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hr-HR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137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hr-HR" dirty="0"/>
          </a:p>
        </p:txBody>
      </p:sp>
      <p:sp>
        <p:nvSpPr>
          <p:cNvPr id="14" name="TextBox 13"/>
          <p:cNvSpPr txBox="1"/>
          <p:nvPr/>
        </p:nvSpPr>
        <p:spPr>
          <a:xfrm>
            <a:off x="67056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NETO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smtClean="0">
                <a:latin typeface="Georgia"/>
              </a:rPr>
              <a:t>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ction Button: Forward or Next 3">
            <a:hlinkClick r:id="" action="ppaction://hlinkshowjump?jump=lastslideviewed" highlightClick="1"/>
          </p:cNvPr>
          <p:cNvSpPr/>
          <p:nvPr/>
        </p:nvSpPr>
        <p:spPr>
          <a:xfrm>
            <a:off x="3352800" y="3657600"/>
            <a:ext cx="2743200" cy="1447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smtClean="0">
                <a:latin typeface="Georgia"/>
              </a:rPr>
              <a:t>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3505200" y="3810000"/>
            <a:ext cx="2438400" cy="1371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15.Kakav je </a:t>
            </a:r>
            <a:r>
              <a:rPr lang="en-US" dirty="0" err="1" smtClean="0"/>
              <a:t>kvadrat</a:t>
            </a:r>
            <a:r>
              <a:rPr lang="en-US" dirty="0" smtClean="0"/>
              <a:t> </a:t>
            </a:r>
            <a:r>
              <a:rPr lang="en-US" dirty="0" err="1" smtClean="0"/>
              <a:t>lik</a:t>
            </a:r>
            <a:r>
              <a:rPr lang="hr-HR" dirty="0" smtClean="0">
                <a:latin typeface="Georgia"/>
              </a:rPr>
              <a:t> 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hlinkClick r:id="rId2" action="ppaction://hlinksldjump"/>
              </a:rPr>
              <a:t>Kojemu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su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sve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stranice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razli</a:t>
            </a:r>
            <a:r>
              <a:rPr lang="hr-HR" dirty="0" smtClean="0">
                <a:hlinkClick r:id="rId2" action="ppaction://hlinksldjump"/>
              </a:rPr>
              <a:t>č</a:t>
            </a:r>
            <a:r>
              <a:rPr lang="en-US" dirty="0" err="1" smtClean="0">
                <a:hlinkClick r:id="rId2" action="ppaction://hlinksldjump"/>
              </a:rPr>
              <a:t>ite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hlinkClick r:id="rId3" action="ppaction://hlinksldjump"/>
              </a:rPr>
              <a:t>Kojemu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err="1" smtClean="0">
                <a:hlinkClick r:id="rId3" action="ppaction://hlinksldjump"/>
              </a:rPr>
              <a:t>su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err="1" smtClean="0">
                <a:hlinkClick r:id="rId3" action="ppaction://hlinksldjump"/>
              </a:rPr>
              <a:t>sve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err="1" smtClean="0">
                <a:hlinkClick r:id="rId3" action="ppaction://hlinksldjump"/>
              </a:rPr>
              <a:t>stranice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err="1" smtClean="0">
                <a:hlinkClick r:id="rId3" action="ppaction://hlinksldjump"/>
              </a:rPr>
              <a:t>iste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hlinkClick r:id="rId2" action="ppaction://hlinksldjump"/>
              </a:rPr>
              <a:t>Kojemu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su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dvije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stranice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jednake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i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usporedne</a:t>
            </a:r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NETO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smtClean="0">
                <a:latin typeface="Georgia"/>
              </a:rPr>
              <a:t>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ction Button: Forward or Next 3">
            <a:hlinkClick r:id="" action="ppaction://hlinkshowjump?jump=lastslideviewed" highlightClick="1"/>
          </p:cNvPr>
          <p:cNvSpPr/>
          <p:nvPr/>
        </p:nvSpPr>
        <p:spPr>
          <a:xfrm>
            <a:off x="3505200" y="3810000"/>
            <a:ext cx="2438400" cy="1295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smtClean="0">
                <a:latin typeface="Georgia"/>
              </a:rPr>
              <a:t>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3200400" y="3733800"/>
            <a:ext cx="2819400" cy="1447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16.Kako se </a:t>
            </a:r>
            <a:r>
              <a:rPr lang="en-US" dirty="0" err="1" smtClean="0"/>
              <a:t>zove</a:t>
            </a:r>
            <a:r>
              <a:rPr lang="en-US" dirty="0" smtClean="0"/>
              <a:t> du</a:t>
            </a:r>
            <a:r>
              <a:rPr lang="hr-HR" dirty="0" smtClean="0">
                <a:latin typeface="Georgia"/>
              </a:rPr>
              <a:t>ž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povezuje</a:t>
            </a:r>
            <a:r>
              <a:rPr lang="en-US" dirty="0" smtClean="0"/>
              <a:t> </a:t>
            </a:r>
            <a:r>
              <a:rPr lang="en-US" dirty="0" err="1" smtClean="0"/>
              <a:t>dvije</a:t>
            </a:r>
            <a:r>
              <a:rPr lang="en-US" dirty="0" smtClean="0"/>
              <a:t> to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kru</a:t>
            </a:r>
            <a:r>
              <a:rPr lang="hr-HR" dirty="0" smtClean="0">
                <a:latin typeface="Georgia"/>
              </a:rPr>
              <a:t>ž</a:t>
            </a:r>
            <a:r>
              <a:rPr lang="en-US" dirty="0" err="1" smtClean="0">
                <a:latin typeface="Georgia"/>
              </a:rPr>
              <a:t>n</a:t>
            </a:r>
            <a:r>
              <a:rPr lang="en-US" dirty="0" err="1" smtClean="0"/>
              <a:t>ici</a:t>
            </a:r>
            <a:r>
              <a:rPr lang="hr-HR" dirty="0" smtClean="0">
                <a:latin typeface="Georgia"/>
              </a:rPr>
              <a:t>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hlinkClick r:id="rId2" action="ppaction://hlinksldjump"/>
              </a:rPr>
              <a:t>Tetiva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hlinkClick r:id="rId3" action="ppaction://hlinksldjump"/>
              </a:rPr>
              <a:t>Kru</a:t>
            </a:r>
            <a:r>
              <a:rPr lang="hr-HR" dirty="0" smtClean="0">
                <a:hlinkClick r:id="rId3" action="ppaction://hlinksldjump"/>
              </a:rPr>
              <a:t>ž</a:t>
            </a:r>
            <a:r>
              <a:rPr lang="en-US" dirty="0" err="1" smtClean="0">
                <a:hlinkClick r:id="rId3" action="ppaction://hlinksldjump"/>
              </a:rPr>
              <a:t>ni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err="1" smtClean="0">
                <a:hlinkClick r:id="rId3" action="ppaction://hlinksldjump"/>
              </a:rPr>
              <a:t>odsje</a:t>
            </a:r>
            <a:r>
              <a:rPr lang="hr-HR" dirty="0" smtClean="0">
                <a:hlinkClick r:id="rId3" action="ppaction://hlinksldjump"/>
              </a:rPr>
              <a:t>č</a:t>
            </a:r>
            <a:r>
              <a:rPr lang="en-US" dirty="0" err="1" smtClean="0">
                <a:hlinkClick r:id="rId3" action="ppaction://hlinksldjump"/>
              </a:rPr>
              <a:t>ak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hlinkClick r:id="rId3" action="ppaction://hlinksldjump"/>
              </a:rPr>
              <a:t>Radijus</a:t>
            </a:r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NETO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smtClean="0">
                <a:latin typeface="Georgia"/>
              </a:rPr>
              <a:t>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ction Button: Forward or Next 3">
            <a:hlinkClick r:id="" action="ppaction://hlinkshowjump?jump=lastslideviewed" highlightClick="1"/>
          </p:cNvPr>
          <p:cNvSpPr/>
          <p:nvPr/>
        </p:nvSpPr>
        <p:spPr>
          <a:xfrm>
            <a:off x="2743200" y="3581400"/>
            <a:ext cx="2590800" cy="1447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smtClean="0">
                <a:latin typeface="Georgia"/>
              </a:rPr>
              <a:t>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3276600" y="3733800"/>
            <a:ext cx="2743200" cy="1676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2.Kada ka</a:t>
            </a:r>
            <a:r>
              <a:rPr lang="hr-HR" dirty="0" smtClean="0">
                <a:latin typeface="Georgia"/>
              </a:rPr>
              <a:t>ž</a:t>
            </a:r>
            <a:r>
              <a:rPr lang="en-US" dirty="0" err="1" smtClean="0"/>
              <a:t>emo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pravca</a:t>
            </a:r>
            <a:r>
              <a:rPr lang="en-US" dirty="0" smtClean="0"/>
              <a:t> </a:t>
            </a:r>
            <a:r>
              <a:rPr lang="en-US" dirty="0" err="1" smtClean="0"/>
              <a:t>okomita</a:t>
            </a:r>
            <a:r>
              <a:rPr lang="hr-HR" dirty="0" smtClean="0">
                <a:latin typeface="Georgia"/>
              </a:rPr>
              <a:t> 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hlinkClick r:id="rId2" action="ppaction://hlinksldjump"/>
              </a:rPr>
              <a:t>Kada</a:t>
            </a:r>
            <a:r>
              <a:rPr lang="en-US" dirty="0" smtClean="0">
                <a:hlinkClick r:id="rId2" action="ppaction://hlinksldjump"/>
              </a:rPr>
              <a:t> se </a:t>
            </a:r>
            <a:r>
              <a:rPr lang="en-US" dirty="0" err="1" smtClean="0">
                <a:hlinkClick r:id="rId2" action="ppaction://hlinksldjump"/>
              </a:rPr>
              <a:t>sijeku</a:t>
            </a:r>
            <a:r>
              <a:rPr lang="en-US" dirty="0" smtClean="0">
                <a:hlinkClick r:id="rId2" action="ppaction://hlinksldjump"/>
              </a:rPr>
              <a:t> pod </a:t>
            </a:r>
            <a:r>
              <a:rPr lang="en-US" dirty="0" err="1" smtClean="0">
                <a:hlinkClick r:id="rId2" action="ppaction://hlinksldjump"/>
              </a:rPr>
              <a:t>kutom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manjim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od</a:t>
            </a:r>
            <a:r>
              <a:rPr lang="en-US" dirty="0" smtClean="0">
                <a:hlinkClick r:id="rId2" action="ppaction://hlinksldjump"/>
              </a:rPr>
              <a:t> 90</a:t>
            </a:r>
            <a:r>
              <a:rPr lang="hr-HR" dirty="0" smtClean="0">
                <a:hlinkClick r:id="rId2" action="ppaction://hlinksldjump"/>
              </a:rPr>
              <a:t>°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hlinkClick r:id="rId3" action="ppaction://hlinksldjump"/>
              </a:rPr>
              <a:t>Kada</a:t>
            </a:r>
            <a:r>
              <a:rPr lang="en-US" dirty="0" smtClean="0">
                <a:hlinkClick r:id="rId3" action="ppaction://hlinksldjump"/>
              </a:rPr>
              <a:t> se </a:t>
            </a:r>
            <a:r>
              <a:rPr lang="en-US" dirty="0" err="1" smtClean="0">
                <a:hlinkClick r:id="rId3" action="ppaction://hlinksldjump"/>
              </a:rPr>
              <a:t>sijeku</a:t>
            </a:r>
            <a:r>
              <a:rPr lang="en-US" dirty="0" smtClean="0">
                <a:hlinkClick r:id="rId3" action="ppaction://hlinksldjump"/>
              </a:rPr>
              <a:t> pod </a:t>
            </a:r>
            <a:r>
              <a:rPr lang="en-US" dirty="0" err="1" smtClean="0">
                <a:hlinkClick r:id="rId3" action="ppaction://hlinksldjump"/>
              </a:rPr>
              <a:t>pravim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err="1" smtClean="0">
                <a:hlinkClick r:id="rId3" action="ppaction://hlinksldjump"/>
              </a:rPr>
              <a:t>kutom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hlinkClick r:id="rId2" action="ppaction://hlinksldjump"/>
              </a:rPr>
              <a:t>Kada</a:t>
            </a:r>
            <a:r>
              <a:rPr lang="en-US" dirty="0" smtClean="0">
                <a:hlinkClick r:id="rId2" action="ppaction://hlinksldjump"/>
              </a:rPr>
              <a:t> se </a:t>
            </a:r>
            <a:r>
              <a:rPr lang="en-US" dirty="0" err="1" smtClean="0">
                <a:hlinkClick r:id="rId2" action="ppaction://hlinksldjump"/>
              </a:rPr>
              <a:t>sijeku</a:t>
            </a:r>
            <a:r>
              <a:rPr lang="en-US" dirty="0" smtClean="0">
                <a:hlinkClick r:id="rId2" action="ppaction://hlinksldjump"/>
              </a:rPr>
              <a:t> pod </a:t>
            </a:r>
            <a:r>
              <a:rPr lang="en-US" dirty="0" err="1" smtClean="0">
                <a:hlinkClick r:id="rId2" action="ppaction://hlinksldjump"/>
              </a:rPr>
              <a:t>kutom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ve</a:t>
            </a:r>
            <a:r>
              <a:rPr lang="hr-HR" dirty="0" smtClean="0">
                <a:hlinkClick r:id="rId2" action="ppaction://hlinksldjump"/>
              </a:rPr>
              <a:t>ć</a:t>
            </a:r>
            <a:r>
              <a:rPr lang="en-US" dirty="0" err="1" smtClean="0">
                <a:hlinkClick r:id="rId2" action="ppaction://hlinksldjump"/>
              </a:rPr>
              <a:t>im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od</a:t>
            </a:r>
            <a:r>
              <a:rPr lang="en-US" dirty="0" smtClean="0">
                <a:hlinkClick r:id="rId2" action="ppaction://hlinksldjump"/>
              </a:rPr>
              <a:t> 90</a:t>
            </a:r>
            <a:r>
              <a:rPr lang="hr-HR" dirty="0" smtClean="0">
                <a:hlinkClick r:id="rId2" action="ppaction://hlinksldjump"/>
              </a:rPr>
              <a:t>°</a:t>
            </a:r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Hvala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pozornosti</a:t>
            </a:r>
            <a:r>
              <a:rPr lang="hr-HR" dirty="0" smtClean="0">
                <a:solidFill>
                  <a:schemeClr val="bg1"/>
                </a:solidFill>
                <a:latin typeface="Georgia"/>
              </a:rPr>
              <a:t>!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NETO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smtClean="0"/>
              <a:t>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Action Button: Forward or Next 4">
            <a:hlinkClick r:id="" action="ppaction://hlinkshowjump?jump=lastslideviewed" highlightClick="1"/>
          </p:cNvPr>
          <p:cNvSpPr/>
          <p:nvPr/>
        </p:nvSpPr>
        <p:spPr>
          <a:xfrm rot="21055209">
            <a:off x="2971800" y="3200400"/>
            <a:ext cx="3048000" cy="1524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smtClean="0"/>
              <a:t>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3048000" y="3200400"/>
            <a:ext cx="3200400" cy="2133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3.Koja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precrtavanja</a:t>
            </a:r>
            <a:r>
              <a:rPr lang="hr-HR" dirty="0" smtClean="0">
                <a:latin typeface="Georgia"/>
              </a:rPr>
              <a:t> 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hlinkClick r:id="rId2" action="ppaction://hlinksldjump"/>
              </a:rPr>
              <a:t>Translacija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hlinkClick r:id="rId3" action="ppaction://hlinksldjump"/>
              </a:rPr>
              <a:t>Kvadriranje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hlinkClick r:id="rId2" action="ppaction://hlinksldjump"/>
              </a:rPr>
              <a:t>Rotacija</a:t>
            </a:r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NETO</a:t>
            </a:r>
            <a:r>
              <a:rPr lang="hr-HR" dirty="0" smtClean="0">
                <a:latin typeface="Georgia"/>
              </a:rPr>
              <a:t>Č</a:t>
            </a:r>
            <a:r>
              <a:rPr lang="en-US" dirty="0" smtClean="0">
                <a:latin typeface="Georgia"/>
              </a:rPr>
              <a:t>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ction Button: Forward or Next 3">
            <a:hlinkClick r:id="" action="ppaction://hlinkshowjump?jump=lastslideviewed" highlightClick="1"/>
          </p:cNvPr>
          <p:cNvSpPr/>
          <p:nvPr/>
        </p:nvSpPr>
        <p:spPr>
          <a:xfrm>
            <a:off x="3505200" y="3733800"/>
            <a:ext cx="2590800" cy="1524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172</TotalTime>
  <Words>401</Words>
  <Application>Microsoft Office PowerPoint</Application>
  <PresentationFormat>On-screen Show (4:3)</PresentationFormat>
  <Paragraphs>108</Paragraphs>
  <Slides>50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Urban</vt:lpstr>
      <vt:lpstr>KVIZ IZ MATEMATIKE</vt:lpstr>
      <vt:lpstr>1.Koji matematičar je otkrio jednadžbu:a²+b²=c²</vt:lpstr>
      <vt:lpstr>NETOČNO</vt:lpstr>
      <vt:lpstr>TOČNO</vt:lpstr>
      <vt:lpstr>2.Kada kažemo da su dva pravca okomita ?</vt:lpstr>
      <vt:lpstr>NETOČNO</vt:lpstr>
      <vt:lpstr>TOČNO</vt:lpstr>
      <vt:lpstr>3.Koja od ovih nije metoda precrtavanja ?</vt:lpstr>
      <vt:lpstr>NETOČNO</vt:lpstr>
      <vt:lpstr>TOČNO</vt:lpstr>
      <vt:lpstr>Slide 11</vt:lpstr>
      <vt:lpstr>NETOČNO</vt:lpstr>
      <vt:lpstr>TOČNO</vt:lpstr>
      <vt:lpstr>5.Koje je rješenje ovo izraza: a²*a³=?</vt:lpstr>
      <vt:lpstr>NETOČNO</vt:lpstr>
      <vt:lpstr>TOČNO</vt:lpstr>
      <vt:lpstr>6.Koja je računska radnja obrnuta kvadriranju ?</vt:lpstr>
      <vt:lpstr>NETOČNO</vt:lpstr>
      <vt:lpstr>TOČNO</vt:lpstr>
      <vt:lpstr>7. √a²=?</vt:lpstr>
      <vt:lpstr>NETOČNO</vt:lpstr>
      <vt:lpstr>TOČNO</vt:lpstr>
      <vt:lpstr>8.Kojoj skupini brojeva pripadaju brojevi:3,4,78,0.6,7/6 ?</vt:lpstr>
      <vt:lpstr>NETOČNO</vt:lpstr>
      <vt:lpstr>TOČNO</vt:lpstr>
      <vt:lpstr>9.Kakav je ovo trokut:</vt:lpstr>
      <vt:lpstr>NETOČNO</vt:lpstr>
      <vt:lpstr>TOČNO</vt:lpstr>
      <vt:lpstr>10.Kojom metodom preslikavanja je ovo tijelo preslikano</vt:lpstr>
      <vt:lpstr>NETOČNO</vt:lpstr>
      <vt:lpstr>TOČNO</vt:lpstr>
      <vt:lpstr>11.Kada su sva pravca usporedna ?</vt:lpstr>
      <vt:lpstr>NETOČNO</vt:lpstr>
      <vt:lpstr>TOČNO</vt:lpstr>
      <vt:lpstr>12.Kako se zove dužina koja povezuje središte kruga sa bilo kojom tokčom na kružnici ?</vt:lpstr>
      <vt:lpstr>NETOČNO</vt:lpstr>
      <vt:lpstr>TOČNO</vt:lpstr>
      <vt:lpstr>13.Koje je ovo grčko slovo:φ ?</vt:lpstr>
      <vt:lpstr>NETOČNO</vt:lpstr>
      <vt:lpstr>TOČNO</vt:lpstr>
      <vt:lpstr>14.Kako se zove ovaj kut:</vt:lpstr>
      <vt:lpstr>NETOČNO</vt:lpstr>
      <vt:lpstr>TOČNO</vt:lpstr>
      <vt:lpstr>15.Kakav je kvadrat lik ?</vt:lpstr>
      <vt:lpstr>NETOČNO</vt:lpstr>
      <vt:lpstr>TOČNO</vt:lpstr>
      <vt:lpstr>16.Kako se zove dužina koja povezuje dvije točke na kružnici?</vt:lpstr>
      <vt:lpstr>NETOČNO</vt:lpstr>
      <vt:lpstr>TOČNO</vt:lpstr>
      <vt:lpstr>Hvala na pozornosti!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 IZ MATEMATIKE</dc:title>
  <dc:creator>Acer</dc:creator>
  <cp:lastModifiedBy>Acer</cp:lastModifiedBy>
  <cp:revision>2</cp:revision>
  <dcterms:created xsi:type="dcterms:W3CDTF">2020-03-16T20:33:40Z</dcterms:created>
  <dcterms:modified xsi:type="dcterms:W3CDTF">2020-03-17T10:01:26Z</dcterms:modified>
</cp:coreProperties>
</file>