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5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DE044B-AA76-4214-960D-C6D7A8AE6188}" type="datetimeFigureOut">
              <a:rPr lang="hr-HR" smtClean="0"/>
              <a:t>17.3.2020.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A78990-8BDE-4E31-ABFF-68C17E77B723}" type="slidenum">
              <a:rPr lang="hr-HR" smtClean="0"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A78990-8BDE-4E31-ABFF-68C17E77B723}" type="slidenum">
              <a:rPr lang="hr-HR" smtClean="0"/>
              <a:t>15</a:t>
            </a:fld>
            <a:endParaRPr lang="hr-H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435D9A9C-D1FB-4801-85F5-41A308ECE691}" type="datetimeFigureOut">
              <a:rPr lang="hr-HR" smtClean="0"/>
              <a:pPr/>
              <a:t>17.3.2020.</a:t>
            </a:fld>
            <a:endParaRPr lang="hr-H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hr-H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2387AF6E-6534-4B4A-9639-A58824BA076C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D9A9C-D1FB-4801-85F5-41A308ECE691}" type="datetimeFigureOut">
              <a:rPr lang="hr-HR" smtClean="0"/>
              <a:pPr/>
              <a:t>17.3.2020.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AF6E-6534-4B4A-9639-A58824BA076C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D9A9C-D1FB-4801-85F5-41A308ECE691}" type="datetimeFigureOut">
              <a:rPr lang="hr-HR" smtClean="0"/>
              <a:pPr/>
              <a:t>17.3.2020.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AF6E-6534-4B4A-9639-A58824BA076C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D9A9C-D1FB-4801-85F5-41A308ECE691}" type="datetimeFigureOut">
              <a:rPr lang="hr-HR" smtClean="0"/>
              <a:pPr/>
              <a:t>17.3.2020.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AF6E-6534-4B4A-9639-A58824BA076C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D9A9C-D1FB-4801-85F5-41A308ECE691}" type="datetimeFigureOut">
              <a:rPr lang="hr-HR" smtClean="0"/>
              <a:pPr/>
              <a:t>17.3.2020.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AF6E-6534-4B4A-9639-A58824BA076C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D9A9C-D1FB-4801-85F5-41A308ECE691}" type="datetimeFigureOut">
              <a:rPr lang="hr-HR" smtClean="0"/>
              <a:pPr/>
              <a:t>17.3.2020.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AF6E-6534-4B4A-9639-A58824BA076C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35D9A9C-D1FB-4801-85F5-41A308ECE691}" type="datetimeFigureOut">
              <a:rPr lang="hr-HR" smtClean="0"/>
              <a:pPr/>
              <a:t>17.3.2020.</a:t>
            </a:fld>
            <a:endParaRPr lang="hr-H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387AF6E-6534-4B4A-9639-A58824BA076C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435D9A9C-D1FB-4801-85F5-41A308ECE691}" type="datetimeFigureOut">
              <a:rPr lang="hr-HR" smtClean="0"/>
              <a:pPr/>
              <a:t>17.3.2020.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2387AF6E-6534-4B4A-9639-A58824BA076C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D9A9C-D1FB-4801-85F5-41A308ECE691}" type="datetimeFigureOut">
              <a:rPr lang="hr-HR" smtClean="0"/>
              <a:pPr/>
              <a:t>17.3.2020.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AF6E-6534-4B4A-9639-A58824BA076C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D9A9C-D1FB-4801-85F5-41A308ECE691}" type="datetimeFigureOut">
              <a:rPr lang="hr-HR" smtClean="0"/>
              <a:pPr/>
              <a:t>17.3.2020.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AF6E-6534-4B4A-9639-A58824BA076C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D9A9C-D1FB-4801-85F5-41A308ECE691}" type="datetimeFigureOut">
              <a:rPr lang="hr-HR" smtClean="0"/>
              <a:pPr/>
              <a:t>17.3.2020.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AF6E-6534-4B4A-9639-A58824BA076C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435D9A9C-D1FB-4801-85F5-41A308ECE691}" type="datetimeFigureOut">
              <a:rPr lang="hr-HR" smtClean="0"/>
              <a:pPr/>
              <a:t>17.3.2020.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hr-H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2387AF6E-6534-4B4A-9639-A58824BA076C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slide" Target="slide1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slide" Target="slide1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slide" Target="slide2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25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8.xml"/><Relationship Id="rId2" Type="http://schemas.openxmlformats.org/officeDocument/2006/relationships/slide" Target="slide27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" Target="slide31.xml"/><Relationship Id="rId2" Type="http://schemas.openxmlformats.org/officeDocument/2006/relationships/slide" Target="slide3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" Target="slide34.xml"/><Relationship Id="rId2" Type="http://schemas.openxmlformats.org/officeDocument/2006/relationships/slide" Target="slide33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" Target="slide37.xml"/><Relationship Id="rId2" Type="http://schemas.openxmlformats.org/officeDocument/2006/relationships/slide" Target="slide36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" Target="slide39.xml"/><Relationship Id="rId2" Type="http://schemas.openxmlformats.org/officeDocument/2006/relationships/slide" Target="slide40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" Target="slide42.xml"/><Relationship Id="rId2" Type="http://schemas.openxmlformats.org/officeDocument/2006/relationships/slide" Target="slide43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slide" Target="slide46.xml"/><Relationship Id="rId2" Type="http://schemas.openxmlformats.org/officeDocument/2006/relationships/slide" Target="slide45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slide" Target="slide48.xml"/><Relationship Id="rId2" Type="http://schemas.openxmlformats.org/officeDocument/2006/relationships/slide" Target="slide49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slide" Target="slide9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KVIZ IZ MATEMATIKE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Mladen</a:t>
            </a:r>
            <a:r>
              <a:rPr lang="en-US" dirty="0" smtClean="0"/>
              <a:t> </a:t>
            </a:r>
            <a:r>
              <a:rPr lang="en-US" dirty="0" err="1" smtClean="0"/>
              <a:t>Mand</a:t>
            </a:r>
            <a:r>
              <a:rPr lang="hr-HR" dirty="0" smtClean="0"/>
              <a:t>ž</a:t>
            </a:r>
            <a:r>
              <a:rPr lang="en-US" dirty="0" smtClean="0"/>
              <a:t>o</a:t>
            </a:r>
          </a:p>
          <a:p>
            <a:r>
              <a:rPr lang="en-US" dirty="0" smtClean="0"/>
              <a:t>9.a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</a:t>
            </a:r>
            <a:r>
              <a:rPr lang="hr-HR" dirty="0" smtClean="0">
                <a:latin typeface="Georgia"/>
              </a:rPr>
              <a:t>Č</a:t>
            </a:r>
            <a:r>
              <a:rPr lang="en-US" dirty="0" smtClean="0">
                <a:latin typeface="Georgia"/>
              </a:rPr>
              <a:t>NO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Action Button: Forward or Next 3">
            <a:hlinkClick r:id="" action="ppaction://hlinkshowjump?jump=nextslide" highlightClick="1"/>
          </p:cNvPr>
          <p:cNvSpPr/>
          <p:nvPr/>
        </p:nvSpPr>
        <p:spPr>
          <a:xfrm rot="21254435">
            <a:off x="3429000" y="3657600"/>
            <a:ext cx="2362200" cy="16002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31536"/>
          </a:xfrm>
        </p:spPr>
        <p:txBody>
          <a:bodyPr/>
          <a:lstStyle/>
          <a:p>
            <a:endParaRPr lang="hr-HR" dirty="0"/>
          </a:p>
        </p:txBody>
      </p:sp>
      <p:sp>
        <p:nvSpPr>
          <p:cNvPr id="4" name="Right Triangle 3"/>
          <p:cNvSpPr/>
          <p:nvPr/>
        </p:nvSpPr>
        <p:spPr>
          <a:xfrm>
            <a:off x="3352800" y="1524000"/>
            <a:ext cx="2895600" cy="2286000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5029200" y="2057400"/>
            <a:ext cx="10668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400800" y="1219200"/>
            <a:ext cx="2286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7030A0"/>
                </a:solidFill>
              </a:rPr>
              <a:t>4.Ime </a:t>
            </a:r>
            <a:r>
              <a:rPr lang="en-US" sz="2800" dirty="0" err="1" smtClean="0">
                <a:solidFill>
                  <a:srgbClr val="7030A0"/>
                </a:solidFill>
              </a:rPr>
              <a:t>ove</a:t>
            </a:r>
            <a:r>
              <a:rPr lang="en-US" sz="2800" dirty="0" smtClean="0">
                <a:solidFill>
                  <a:srgbClr val="7030A0"/>
                </a:solidFill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</a:rPr>
              <a:t>stranice</a:t>
            </a:r>
            <a:r>
              <a:rPr lang="en-US" sz="2800" dirty="0" smtClean="0">
                <a:solidFill>
                  <a:srgbClr val="7030A0"/>
                </a:solidFill>
              </a:rPr>
              <a:t> je…</a:t>
            </a:r>
            <a:endParaRPr lang="hr-HR" sz="2800" dirty="0">
              <a:solidFill>
                <a:srgbClr val="7030A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3400" y="4114800"/>
            <a:ext cx="2438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hlinkClick r:id="rId2" action="ppaction://hlinksldjump"/>
              </a:rPr>
              <a:t>1.Kateta</a:t>
            </a:r>
            <a:endParaRPr lang="en-US" sz="2800" dirty="0" smtClean="0"/>
          </a:p>
          <a:p>
            <a:r>
              <a:rPr lang="en-US" sz="2800" dirty="0" smtClean="0">
                <a:hlinkClick r:id="rId2" action="ppaction://hlinksldjump"/>
              </a:rPr>
              <a:t>2.Vrh</a:t>
            </a:r>
            <a:endParaRPr lang="en-US" sz="2800" dirty="0" smtClean="0"/>
          </a:p>
          <a:p>
            <a:r>
              <a:rPr lang="en-US" sz="2800" dirty="0" smtClean="0">
                <a:hlinkClick r:id="rId3" action="ppaction://hlinksldjump"/>
              </a:rPr>
              <a:t>3.Hipotenuza</a:t>
            </a:r>
            <a:endParaRPr lang="hr-HR" sz="2800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NETO</a:t>
            </a:r>
            <a:r>
              <a:rPr lang="hr-HR" dirty="0" smtClean="0">
                <a:latin typeface="Georgia"/>
              </a:rPr>
              <a:t>Č</a:t>
            </a:r>
            <a:r>
              <a:rPr lang="en-US" dirty="0" smtClean="0">
                <a:latin typeface="Georgia"/>
              </a:rPr>
              <a:t>NO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Action Button: Forward or Next 3">
            <a:hlinkClick r:id="" action="ppaction://hlinkshowjump?jump=lastslideviewed" highlightClick="1"/>
          </p:cNvPr>
          <p:cNvSpPr/>
          <p:nvPr/>
        </p:nvSpPr>
        <p:spPr>
          <a:xfrm>
            <a:off x="3505200" y="3505200"/>
            <a:ext cx="2743200" cy="16764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</a:t>
            </a:r>
            <a:r>
              <a:rPr lang="hr-HR" dirty="0" smtClean="0">
                <a:latin typeface="Georgia"/>
              </a:rPr>
              <a:t>Č</a:t>
            </a:r>
            <a:r>
              <a:rPr lang="en-US" dirty="0" smtClean="0">
                <a:latin typeface="Georgia"/>
              </a:rPr>
              <a:t>NO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Action Button: Forward or Next 3">
            <a:hlinkClick r:id="" action="ppaction://hlinkshowjump?jump=nextslide" highlightClick="1"/>
          </p:cNvPr>
          <p:cNvSpPr/>
          <p:nvPr/>
        </p:nvSpPr>
        <p:spPr>
          <a:xfrm>
            <a:off x="3505200" y="3886200"/>
            <a:ext cx="2514600" cy="15240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5.Koje je </a:t>
            </a:r>
            <a:r>
              <a:rPr lang="en-US" dirty="0" err="1" smtClean="0"/>
              <a:t>rje</a:t>
            </a:r>
            <a:r>
              <a:rPr lang="hr-HR" dirty="0" smtClean="0">
                <a:latin typeface="Georgia"/>
              </a:rPr>
              <a:t>š</a:t>
            </a:r>
            <a:r>
              <a:rPr lang="en-US" dirty="0" err="1" smtClean="0"/>
              <a:t>enje</a:t>
            </a:r>
            <a:r>
              <a:rPr lang="en-US" dirty="0" smtClean="0"/>
              <a:t> </a:t>
            </a:r>
            <a:r>
              <a:rPr lang="en-US" dirty="0" err="1" smtClean="0"/>
              <a:t>ovo</a:t>
            </a:r>
            <a:r>
              <a:rPr lang="en-US" dirty="0" smtClean="0"/>
              <a:t> </a:t>
            </a:r>
            <a:r>
              <a:rPr lang="en-US" dirty="0" err="1" smtClean="0"/>
              <a:t>izraza</a:t>
            </a:r>
            <a:r>
              <a:rPr lang="hr-HR" dirty="0" smtClean="0">
                <a:latin typeface="Georgia"/>
              </a:rPr>
              <a:t>:</a:t>
            </a:r>
            <a:r>
              <a:rPr lang="en-US" dirty="0" smtClean="0">
                <a:latin typeface="Georgia"/>
              </a:rPr>
              <a:t/>
            </a:r>
            <a:br>
              <a:rPr lang="en-US" dirty="0" smtClean="0">
                <a:latin typeface="Georgia"/>
              </a:rPr>
            </a:br>
            <a:r>
              <a:rPr lang="en-US" dirty="0" smtClean="0">
                <a:latin typeface="Georgia"/>
              </a:rPr>
              <a:t>a²</a:t>
            </a:r>
            <a:r>
              <a:rPr lang="hr-HR" dirty="0" smtClean="0">
                <a:latin typeface="Georgia"/>
              </a:rPr>
              <a:t>*</a:t>
            </a:r>
            <a:r>
              <a:rPr lang="en-US" dirty="0" smtClean="0">
                <a:latin typeface="Georgia"/>
              </a:rPr>
              <a:t>a³</a:t>
            </a:r>
            <a:r>
              <a:rPr lang="hr-HR" dirty="0" smtClean="0">
                <a:latin typeface="Georgia"/>
              </a:rPr>
              <a:t>=</a:t>
            </a:r>
            <a:r>
              <a:rPr lang="hr-HR" dirty="0" smtClean="0">
                <a:latin typeface="Georgia"/>
              </a:rPr>
              <a:t>?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buFont typeface="+mj-lt"/>
              <a:buAutoNum type="arabicPeriod"/>
            </a:pPr>
            <a:r>
              <a:rPr lang="en-US" dirty="0" smtClean="0">
                <a:hlinkClick r:id="rId2" action="ppaction://hlinksldjump"/>
              </a:rPr>
              <a:t>a²</a:t>
            </a:r>
            <a:r>
              <a:rPr lang="hr-HR" dirty="0" smtClean="0">
                <a:hlinkClick r:id="rId2" action="ppaction://hlinksldjump"/>
              </a:rPr>
              <a:t>*</a:t>
            </a:r>
            <a:r>
              <a:rPr lang="en-US" dirty="0" smtClean="0">
                <a:hlinkClick r:id="rId2" action="ppaction://hlinksldjump"/>
              </a:rPr>
              <a:t>a³</a:t>
            </a:r>
            <a:r>
              <a:rPr lang="hr-HR" dirty="0" smtClean="0">
                <a:hlinkClick r:id="rId2" action="ppaction://hlinksldjump"/>
              </a:rPr>
              <a:t>=</a:t>
            </a:r>
            <a:r>
              <a:rPr lang="en-US" dirty="0" smtClean="0">
                <a:hlinkClick r:id="rId2" action="ppaction://hlinksldjump"/>
              </a:rPr>
              <a:t>a</a:t>
            </a:r>
            <a:r>
              <a:rPr lang="hr-HR" dirty="0" smtClean="0">
                <a:hlinkClick r:id="rId2" action="ppaction://hlinksldjump"/>
              </a:rPr>
              <a:t>⁵</a:t>
            </a:r>
            <a:endParaRPr lang="en-US" dirty="0" smtClean="0"/>
          </a:p>
          <a:p>
            <a:pPr marL="624078" indent="-514350">
              <a:buFont typeface="+mj-lt"/>
              <a:buAutoNum type="arabicPeriod"/>
            </a:pPr>
            <a:r>
              <a:rPr lang="en-US" dirty="0" smtClean="0">
                <a:hlinkClick r:id="rId3" action="ppaction://hlinksldjump"/>
              </a:rPr>
              <a:t>a²</a:t>
            </a:r>
            <a:r>
              <a:rPr lang="hr-HR" dirty="0" smtClean="0">
                <a:hlinkClick r:id="rId3" action="ppaction://hlinksldjump"/>
              </a:rPr>
              <a:t>*</a:t>
            </a:r>
            <a:r>
              <a:rPr lang="en-US" dirty="0" smtClean="0">
                <a:hlinkClick r:id="rId3" action="ppaction://hlinksldjump"/>
              </a:rPr>
              <a:t>a³</a:t>
            </a:r>
            <a:r>
              <a:rPr lang="hr-HR" dirty="0" smtClean="0">
                <a:hlinkClick r:id="rId3" action="ppaction://hlinksldjump"/>
              </a:rPr>
              <a:t>=</a:t>
            </a:r>
            <a:r>
              <a:rPr lang="en-US" dirty="0" smtClean="0">
                <a:hlinkClick r:id="rId3" action="ppaction://hlinksldjump"/>
              </a:rPr>
              <a:t>a</a:t>
            </a:r>
            <a:r>
              <a:rPr lang="hr-HR" dirty="0" smtClean="0">
                <a:hlinkClick r:id="rId3" action="ppaction://hlinksldjump"/>
              </a:rPr>
              <a:t>⁸</a:t>
            </a:r>
            <a:endParaRPr lang="en-US" dirty="0" smtClean="0"/>
          </a:p>
          <a:p>
            <a:pPr marL="624078" indent="-514350">
              <a:buFont typeface="+mj-lt"/>
              <a:buAutoNum type="arabicPeriod"/>
            </a:pPr>
            <a:r>
              <a:rPr lang="en-US" dirty="0" smtClean="0">
                <a:hlinkClick r:id="rId3" action="ppaction://hlinksldjump"/>
              </a:rPr>
              <a:t>a²</a:t>
            </a:r>
            <a:r>
              <a:rPr lang="hr-HR" dirty="0" smtClean="0">
                <a:hlinkClick r:id="rId3" action="ppaction://hlinksldjump"/>
              </a:rPr>
              <a:t>*</a:t>
            </a:r>
            <a:r>
              <a:rPr lang="en-US" dirty="0" smtClean="0">
                <a:hlinkClick r:id="rId3" action="ppaction://hlinksldjump"/>
              </a:rPr>
              <a:t>a³</a:t>
            </a:r>
            <a:r>
              <a:rPr lang="hr-HR" dirty="0" smtClean="0">
                <a:hlinkClick r:id="rId3" action="ppaction://hlinksldjump"/>
              </a:rPr>
              <a:t>=</a:t>
            </a:r>
            <a:r>
              <a:rPr lang="en-US" dirty="0" smtClean="0">
                <a:hlinkClick r:id="rId3" action="ppaction://hlinksldjump"/>
              </a:rPr>
              <a:t>a</a:t>
            </a:r>
            <a:r>
              <a:rPr lang="hr-HR" dirty="0" smtClean="0">
                <a:hlinkClick r:id="rId3" action="ppaction://hlinksldjump"/>
              </a:rPr>
              <a:t>⁴</a:t>
            </a:r>
            <a:endParaRPr lang="hr-HR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NETO</a:t>
            </a:r>
            <a:r>
              <a:rPr lang="hr-HR" dirty="0" smtClean="0">
                <a:latin typeface="Georgia"/>
              </a:rPr>
              <a:t>Č</a:t>
            </a:r>
            <a:r>
              <a:rPr lang="en-US" dirty="0" smtClean="0">
                <a:latin typeface="Georgia"/>
              </a:rPr>
              <a:t>NO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Action Button: Forward or Next 3">
            <a:hlinkClick r:id="" action="ppaction://hlinkshowjump?jump=lastslideviewed" highlightClick="1"/>
          </p:cNvPr>
          <p:cNvSpPr/>
          <p:nvPr/>
        </p:nvSpPr>
        <p:spPr>
          <a:xfrm>
            <a:off x="3505200" y="3505200"/>
            <a:ext cx="2819400" cy="16764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</a:t>
            </a:r>
            <a:r>
              <a:rPr lang="hr-HR" dirty="0" smtClean="0">
                <a:latin typeface="Georgia"/>
              </a:rPr>
              <a:t>Č</a:t>
            </a:r>
            <a:r>
              <a:rPr lang="en-US" dirty="0" smtClean="0">
                <a:latin typeface="Georgia"/>
              </a:rPr>
              <a:t>NO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Action Button: Forward or Next 3">
            <a:hlinkClick r:id="" action="ppaction://hlinkshowjump?jump=nextslide" highlightClick="1"/>
          </p:cNvPr>
          <p:cNvSpPr/>
          <p:nvPr/>
        </p:nvSpPr>
        <p:spPr>
          <a:xfrm>
            <a:off x="3429000" y="3733800"/>
            <a:ext cx="2743200" cy="15240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6.Koja je </a:t>
            </a:r>
            <a:r>
              <a:rPr lang="en-US" dirty="0" err="1" smtClean="0"/>
              <a:t>ra</a:t>
            </a:r>
            <a:r>
              <a:rPr lang="hr-HR" dirty="0" smtClean="0">
                <a:latin typeface="Trebuchet MS" pitchFamily="34" charset="0"/>
              </a:rPr>
              <a:t>č</a:t>
            </a:r>
            <a:r>
              <a:rPr lang="en-US" dirty="0" err="1" smtClean="0"/>
              <a:t>unska</a:t>
            </a:r>
            <a:r>
              <a:rPr lang="en-US" dirty="0" smtClean="0"/>
              <a:t> </a:t>
            </a:r>
            <a:r>
              <a:rPr lang="en-US" dirty="0" err="1" smtClean="0"/>
              <a:t>radnja</a:t>
            </a:r>
            <a:r>
              <a:rPr lang="en-US" dirty="0" smtClean="0"/>
              <a:t> </a:t>
            </a:r>
            <a:r>
              <a:rPr lang="en-US" dirty="0" err="1" smtClean="0"/>
              <a:t>obrnuta</a:t>
            </a:r>
            <a:r>
              <a:rPr lang="en-US" dirty="0" smtClean="0"/>
              <a:t> </a:t>
            </a:r>
            <a:r>
              <a:rPr lang="en-US" dirty="0" err="1" smtClean="0"/>
              <a:t>kvadriranju</a:t>
            </a:r>
            <a:r>
              <a:rPr lang="hr-HR" dirty="0" smtClean="0">
                <a:latin typeface="Georgia"/>
              </a:rPr>
              <a:t> ?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buFont typeface="+mj-lt"/>
              <a:buAutoNum type="arabicPeriod"/>
            </a:pPr>
            <a:r>
              <a:rPr lang="en-US" dirty="0" err="1" smtClean="0">
                <a:hlinkClick r:id="rId2" action="ppaction://hlinksldjump"/>
              </a:rPr>
              <a:t>Mno</a:t>
            </a:r>
            <a:r>
              <a:rPr lang="hr-HR" dirty="0" smtClean="0">
                <a:hlinkClick r:id="rId2" action="ppaction://hlinksldjump"/>
              </a:rPr>
              <a:t>ž</a:t>
            </a:r>
            <a:r>
              <a:rPr lang="en-US" dirty="0" err="1" smtClean="0">
                <a:hlinkClick r:id="rId2" action="ppaction://hlinksldjump"/>
              </a:rPr>
              <a:t>enje</a:t>
            </a:r>
            <a:endParaRPr lang="en-US" dirty="0" smtClean="0"/>
          </a:p>
          <a:p>
            <a:pPr marL="624078" indent="-514350">
              <a:buFont typeface="+mj-lt"/>
              <a:buAutoNum type="arabicPeriod"/>
            </a:pPr>
            <a:r>
              <a:rPr lang="en-US" dirty="0" err="1" smtClean="0">
                <a:hlinkClick r:id="rId3" action="ppaction://hlinksldjump"/>
              </a:rPr>
              <a:t>Korjenovanje</a:t>
            </a:r>
            <a:endParaRPr lang="en-US" dirty="0" smtClean="0"/>
          </a:p>
          <a:p>
            <a:pPr marL="624078" indent="-514350">
              <a:buFont typeface="+mj-lt"/>
              <a:buAutoNum type="arabicPeriod"/>
            </a:pPr>
            <a:r>
              <a:rPr lang="en-US" dirty="0" err="1" smtClean="0">
                <a:hlinkClick r:id="rId2" action="ppaction://hlinksldjump"/>
              </a:rPr>
              <a:t>Zbrajanje</a:t>
            </a:r>
            <a:endParaRPr lang="en-US" dirty="0" smtClean="0"/>
          </a:p>
          <a:p>
            <a:pPr marL="624078" indent="-514350">
              <a:buFont typeface="+mj-lt"/>
              <a:buAutoNum type="arabicPeriod"/>
            </a:pPr>
            <a:endParaRPr lang="hr-HR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NETO</a:t>
            </a:r>
            <a:r>
              <a:rPr lang="hr-HR" dirty="0" smtClean="0">
                <a:latin typeface="Georgia"/>
              </a:rPr>
              <a:t>Č</a:t>
            </a:r>
            <a:r>
              <a:rPr lang="en-US" dirty="0" smtClean="0">
                <a:latin typeface="Georgia"/>
              </a:rPr>
              <a:t>NO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Action Button: Forward or Next 3">
            <a:hlinkClick r:id="" action="ppaction://hlinkshowjump?jump=lastslideviewed" highlightClick="1"/>
          </p:cNvPr>
          <p:cNvSpPr/>
          <p:nvPr/>
        </p:nvSpPr>
        <p:spPr>
          <a:xfrm>
            <a:off x="3657600" y="3581400"/>
            <a:ext cx="2209800" cy="14478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</a:t>
            </a:r>
            <a:r>
              <a:rPr lang="hr-HR" dirty="0" smtClean="0">
                <a:latin typeface="Georgia"/>
              </a:rPr>
              <a:t>Č</a:t>
            </a:r>
            <a:r>
              <a:rPr lang="en-US" dirty="0" smtClean="0">
                <a:latin typeface="Georgia"/>
              </a:rPr>
              <a:t>NO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Action Button: Forward or Next 3">
            <a:hlinkClick r:id="" action="ppaction://hlinkshowjump?jump=nextslide" highlightClick="1"/>
          </p:cNvPr>
          <p:cNvSpPr/>
          <p:nvPr/>
        </p:nvSpPr>
        <p:spPr>
          <a:xfrm>
            <a:off x="3429000" y="3657600"/>
            <a:ext cx="2362200" cy="13716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1.Koji </a:t>
            </a:r>
            <a:r>
              <a:rPr lang="en-US" dirty="0" err="1" smtClean="0"/>
              <a:t>matemati</a:t>
            </a:r>
            <a:r>
              <a:rPr lang="hr-HR" dirty="0" smtClean="0">
                <a:latin typeface="Trebuchet MS" pitchFamily="34" charset="0"/>
              </a:rPr>
              <a:t>č</a:t>
            </a:r>
            <a:r>
              <a:rPr lang="en-US" dirty="0" err="1" smtClean="0"/>
              <a:t>ar</a:t>
            </a:r>
            <a:r>
              <a:rPr lang="en-US" dirty="0" smtClean="0"/>
              <a:t> je </a:t>
            </a:r>
            <a:r>
              <a:rPr lang="en-US" dirty="0" err="1" smtClean="0"/>
              <a:t>otkrio</a:t>
            </a:r>
            <a:r>
              <a:rPr lang="en-US" dirty="0" smtClean="0"/>
              <a:t> </a:t>
            </a:r>
            <a:r>
              <a:rPr lang="en-US" dirty="0" err="1" smtClean="0"/>
              <a:t>jednad</a:t>
            </a:r>
            <a:r>
              <a:rPr lang="hr-HR" dirty="0" smtClean="0">
                <a:latin typeface="Trebuchet MS" pitchFamily="34" charset="0"/>
              </a:rPr>
              <a:t>ž</a:t>
            </a:r>
            <a:r>
              <a:rPr lang="en-US" dirty="0" err="1" smtClean="0"/>
              <a:t>bu</a:t>
            </a:r>
            <a:r>
              <a:rPr lang="hr-HR" dirty="0" smtClean="0">
                <a:latin typeface="Georgia"/>
              </a:rPr>
              <a:t>:</a:t>
            </a:r>
            <a:r>
              <a:rPr lang="en-US" dirty="0" smtClean="0">
                <a:latin typeface="Georgia"/>
              </a:rPr>
              <a:t>a²+b²</a:t>
            </a:r>
            <a:r>
              <a:rPr lang="hr-HR" dirty="0" smtClean="0">
                <a:latin typeface="Georgia"/>
              </a:rPr>
              <a:t>=</a:t>
            </a:r>
            <a:r>
              <a:rPr lang="en-US" dirty="0" smtClean="0">
                <a:latin typeface="Georgia"/>
              </a:rPr>
              <a:t>c²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buFont typeface="+mj-lt"/>
              <a:buAutoNum type="arabicPeriod"/>
            </a:pPr>
            <a:r>
              <a:rPr lang="en-US" dirty="0" err="1" smtClean="0">
                <a:hlinkClick r:id="rId2" action="ppaction://hlinksldjump"/>
              </a:rPr>
              <a:t>Pitagora</a:t>
            </a:r>
            <a:endParaRPr lang="en-US" dirty="0" smtClean="0"/>
          </a:p>
          <a:p>
            <a:pPr marL="624078" indent="-514350">
              <a:buFont typeface="+mj-lt"/>
              <a:buAutoNum type="arabicPeriod"/>
            </a:pPr>
            <a:r>
              <a:rPr lang="en-US" dirty="0" err="1" smtClean="0">
                <a:hlinkClick r:id="rId3" action="ppaction://hlinksldjump"/>
              </a:rPr>
              <a:t>Euklid</a:t>
            </a:r>
            <a:endParaRPr lang="en-US" dirty="0" smtClean="0"/>
          </a:p>
          <a:p>
            <a:pPr marL="624078" indent="-514350">
              <a:buFont typeface="+mj-lt"/>
              <a:buAutoNum type="arabicPeriod"/>
            </a:pPr>
            <a:r>
              <a:rPr lang="en-US" dirty="0" err="1" smtClean="0">
                <a:hlinkClick r:id="rId3" action="ppaction://hlinksldjump"/>
              </a:rPr>
              <a:t>Arhimed</a:t>
            </a:r>
            <a:endParaRPr lang="en-US" dirty="0" smtClean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7.</a:t>
            </a:r>
            <a:r>
              <a:rPr lang="hr-HR" dirty="0" smtClean="0">
                <a:latin typeface="Georgia"/>
              </a:rPr>
              <a:t> </a:t>
            </a:r>
            <a:r>
              <a:rPr lang="hr-HR" dirty="0" smtClean="0">
                <a:latin typeface="Georgia"/>
              </a:rPr>
              <a:t>√</a:t>
            </a:r>
            <a:r>
              <a:rPr lang="en-US" dirty="0" smtClean="0">
                <a:latin typeface="Georgia"/>
              </a:rPr>
              <a:t>a²</a:t>
            </a:r>
            <a:r>
              <a:rPr lang="hr-HR" dirty="0" smtClean="0">
                <a:latin typeface="Georgia"/>
              </a:rPr>
              <a:t>=</a:t>
            </a:r>
            <a:r>
              <a:rPr lang="hr-HR" dirty="0" smtClean="0">
                <a:latin typeface="Georgia"/>
              </a:rPr>
              <a:t>?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buFont typeface="+mj-lt"/>
              <a:buAutoNum type="arabicPeriod"/>
            </a:pPr>
            <a:r>
              <a:rPr lang="hr-HR" dirty="0" smtClean="0">
                <a:hlinkClick r:id="rId2" action="ppaction://hlinksldjump"/>
              </a:rPr>
              <a:t>√</a:t>
            </a:r>
            <a:endParaRPr lang="en-US" dirty="0" smtClean="0"/>
          </a:p>
          <a:p>
            <a:pPr marL="624078" indent="-514350">
              <a:buFont typeface="+mj-lt"/>
              <a:buAutoNum type="arabicPeriod"/>
            </a:pPr>
            <a:r>
              <a:rPr lang="en-US" dirty="0" smtClean="0">
                <a:hlinkClick r:id="rId3" action="ppaction://hlinksldjump"/>
              </a:rPr>
              <a:t>a</a:t>
            </a:r>
            <a:endParaRPr lang="en-US" dirty="0" smtClean="0"/>
          </a:p>
          <a:p>
            <a:pPr marL="624078" indent="-514350">
              <a:buFont typeface="+mj-lt"/>
              <a:buAutoNum type="arabicPeriod"/>
            </a:pPr>
            <a:r>
              <a:rPr lang="en-US" dirty="0" smtClean="0">
                <a:hlinkClick r:id="rId2" action="ppaction://hlinksldjump"/>
              </a:rPr>
              <a:t>b</a:t>
            </a:r>
            <a:endParaRPr lang="en-US" dirty="0" smtClean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NETO</a:t>
            </a:r>
            <a:r>
              <a:rPr lang="hr-HR" dirty="0" smtClean="0">
                <a:latin typeface="Georgia"/>
              </a:rPr>
              <a:t>Č</a:t>
            </a:r>
            <a:r>
              <a:rPr lang="en-US" dirty="0" smtClean="0">
                <a:latin typeface="Georgia"/>
              </a:rPr>
              <a:t>NO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Action Button: Forward or Next 3">
            <a:hlinkClick r:id="" action="ppaction://hlinkshowjump?jump=lastslideviewed" highlightClick="1"/>
          </p:cNvPr>
          <p:cNvSpPr/>
          <p:nvPr/>
        </p:nvSpPr>
        <p:spPr>
          <a:xfrm>
            <a:off x="3352800" y="3657600"/>
            <a:ext cx="2590800" cy="15240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</a:t>
            </a:r>
            <a:r>
              <a:rPr lang="hr-HR" dirty="0" smtClean="0">
                <a:latin typeface="Georgia"/>
              </a:rPr>
              <a:t>Č</a:t>
            </a:r>
            <a:r>
              <a:rPr lang="en-US" dirty="0" smtClean="0">
                <a:latin typeface="Georgia"/>
              </a:rPr>
              <a:t>NO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Action Button: Forward or Next 3">
            <a:hlinkClick r:id="" action="ppaction://hlinkshowjump?jump=nextslide" highlightClick="1"/>
          </p:cNvPr>
          <p:cNvSpPr/>
          <p:nvPr/>
        </p:nvSpPr>
        <p:spPr>
          <a:xfrm>
            <a:off x="3581400" y="3657600"/>
            <a:ext cx="2590800" cy="15240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8.Kojoj </a:t>
            </a:r>
            <a:r>
              <a:rPr lang="en-US" dirty="0" err="1" smtClean="0"/>
              <a:t>skupini</a:t>
            </a:r>
            <a:r>
              <a:rPr lang="en-US" dirty="0" smtClean="0"/>
              <a:t> </a:t>
            </a:r>
            <a:r>
              <a:rPr lang="en-US" dirty="0" err="1" smtClean="0"/>
              <a:t>brojeva</a:t>
            </a:r>
            <a:r>
              <a:rPr lang="en-US" dirty="0" smtClean="0"/>
              <a:t> </a:t>
            </a:r>
            <a:r>
              <a:rPr lang="en-US" dirty="0" err="1" smtClean="0"/>
              <a:t>pripadaju</a:t>
            </a:r>
            <a:r>
              <a:rPr lang="en-US" dirty="0" smtClean="0"/>
              <a:t> </a:t>
            </a:r>
            <a:r>
              <a:rPr lang="en-US" dirty="0" err="1" smtClean="0"/>
              <a:t>brojevi</a:t>
            </a:r>
            <a:r>
              <a:rPr lang="hr-HR" dirty="0" smtClean="0">
                <a:latin typeface="Georgia"/>
              </a:rPr>
              <a:t>:</a:t>
            </a:r>
            <a:r>
              <a:rPr lang="en-US" dirty="0" smtClean="0">
                <a:latin typeface="Georgia"/>
              </a:rPr>
              <a:t>3,4,78,0.6,7/6</a:t>
            </a:r>
            <a:r>
              <a:rPr lang="hr-HR" dirty="0" smtClean="0">
                <a:latin typeface="Georgia"/>
              </a:rPr>
              <a:t> ?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buFont typeface="+mj-lt"/>
              <a:buAutoNum type="arabicPeriod"/>
            </a:pPr>
            <a:r>
              <a:rPr lang="en-US" dirty="0" err="1" smtClean="0">
                <a:hlinkClick r:id="rId2" action="ppaction://hlinksldjump"/>
              </a:rPr>
              <a:t>Skupu</a:t>
            </a:r>
            <a:r>
              <a:rPr lang="en-US" dirty="0" smtClean="0">
                <a:hlinkClick r:id="rId2" action="ppaction://hlinksldjump"/>
              </a:rPr>
              <a:t> Q</a:t>
            </a:r>
            <a:endParaRPr lang="en-US" dirty="0" smtClean="0"/>
          </a:p>
          <a:p>
            <a:pPr marL="624078" indent="-514350">
              <a:buFont typeface="+mj-lt"/>
              <a:buAutoNum type="arabicPeriod"/>
            </a:pPr>
            <a:r>
              <a:rPr lang="en-US" dirty="0" err="1" smtClean="0">
                <a:hlinkClick r:id="rId3" action="ppaction://hlinksldjump"/>
              </a:rPr>
              <a:t>Skupu</a:t>
            </a:r>
            <a:r>
              <a:rPr lang="en-US" dirty="0" smtClean="0">
                <a:hlinkClick r:id="rId3" action="ppaction://hlinksldjump"/>
              </a:rPr>
              <a:t> Z</a:t>
            </a:r>
            <a:endParaRPr lang="en-US" dirty="0" smtClean="0"/>
          </a:p>
          <a:p>
            <a:pPr marL="624078" indent="-514350">
              <a:buFont typeface="+mj-lt"/>
              <a:buAutoNum type="arabicPeriod"/>
            </a:pPr>
            <a:r>
              <a:rPr lang="en-US" dirty="0" err="1" smtClean="0">
                <a:hlinkClick r:id="rId3" action="ppaction://hlinksldjump"/>
              </a:rPr>
              <a:t>Skupu</a:t>
            </a:r>
            <a:r>
              <a:rPr lang="en-US" dirty="0" smtClean="0">
                <a:hlinkClick r:id="rId3" action="ppaction://hlinksldjump"/>
              </a:rPr>
              <a:t> N</a:t>
            </a:r>
            <a:endParaRPr lang="hr-HR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NETO</a:t>
            </a:r>
            <a:r>
              <a:rPr lang="hr-HR" dirty="0" smtClean="0">
                <a:latin typeface="Georgia"/>
              </a:rPr>
              <a:t>Č</a:t>
            </a:r>
            <a:r>
              <a:rPr lang="en-US" dirty="0" smtClean="0">
                <a:latin typeface="Georgia"/>
              </a:rPr>
              <a:t>NO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Action Button: Forward or Next 4">
            <a:hlinkClick r:id="" action="ppaction://hlinkshowjump?jump=lastslideviewed" highlightClick="1"/>
          </p:cNvPr>
          <p:cNvSpPr/>
          <p:nvPr/>
        </p:nvSpPr>
        <p:spPr>
          <a:xfrm>
            <a:off x="3505200" y="3886200"/>
            <a:ext cx="2438400" cy="13716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</a:t>
            </a:r>
            <a:r>
              <a:rPr lang="hr-HR" dirty="0" smtClean="0">
                <a:latin typeface="Georgia"/>
              </a:rPr>
              <a:t>Č</a:t>
            </a:r>
            <a:r>
              <a:rPr lang="en-US" dirty="0" smtClean="0">
                <a:latin typeface="Georgia"/>
              </a:rPr>
              <a:t>NO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Action Button: Forward or Next 3">
            <a:hlinkClick r:id="" action="ppaction://hlinkshowjump?jump=nextslide" highlightClick="1"/>
          </p:cNvPr>
          <p:cNvSpPr/>
          <p:nvPr/>
        </p:nvSpPr>
        <p:spPr>
          <a:xfrm>
            <a:off x="3429000" y="3733800"/>
            <a:ext cx="2590800" cy="16764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9.Kakav je </a:t>
            </a:r>
            <a:r>
              <a:rPr lang="en-US" dirty="0" err="1" smtClean="0"/>
              <a:t>ovo</a:t>
            </a:r>
            <a:r>
              <a:rPr lang="en-US" dirty="0" smtClean="0"/>
              <a:t> </a:t>
            </a:r>
            <a:r>
              <a:rPr lang="en-US" dirty="0" err="1" smtClean="0"/>
              <a:t>trokut</a:t>
            </a:r>
            <a:r>
              <a:rPr lang="hr-HR" dirty="0" smtClean="0">
                <a:latin typeface="Georgia"/>
              </a:rPr>
              <a:t>: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buFont typeface="+mj-lt"/>
              <a:buAutoNum type="arabicPeriod"/>
            </a:pPr>
            <a:r>
              <a:rPr lang="en-US" dirty="0" err="1" smtClean="0">
                <a:hlinkClick r:id="rId2" action="ppaction://hlinksldjump"/>
              </a:rPr>
              <a:t>Raznostrani</a:t>
            </a:r>
            <a:r>
              <a:rPr lang="hr-HR" dirty="0" smtClean="0">
                <a:hlinkClick r:id="rId2" action="ppaction://hlinksldjump"/>
              </a:rPr>
              <a:t>č</a:t>
            </a:r>
            <a:r>
              <a:rPr lang="en-US" dirty="0" err="1" smtClean="0">
                <a:hlinkClick r:id="rId2" action="ppaction://hlinksldjump"/>
              </a:rPr>
              <a:t>ni</a:t>
            </a:r>
            <a:endParaRPr lang="en-US" dirty="0" smtClean="0"/>
          </a:p>
          <a:p>
            <a:pPr marL="624078" indent="-514350">
              <a:buFont typeface="+mj-lt"/>
              <a:buAutoNum type="arabicPeriod"/>
            </a:pPr>
            <a:r>
              <a:rPr lang="en-US" dirty="0" err="1" smtClean="0">
                <a:hlinkClick r:id="rId2" action="ppaction://hlinksldjump"/>
              </a:rPr>
              <a:t>Pravokutni</a:t>
            </a:r>
            <a:endParaRPr lang="en-US" dirty="0" smtClean="0"/>
          </a:p>
          <a:p>
            <a:pPr marL="624078" indent="-514350">
              <a:buFont typeface="+mj-lt"/>
              <a:buAutoNum type="arabicPeriod"/>
            </a:pPr>
            <a:r>
              <a:rPr lang="en-US" dirty="0" err="1" smtClean="0">
                <a:hlinkClick r:id="rId3" action="ppaction://hlinksldjump"/>
              </a:rPr>
              <a:t>Jednakostrani</a:t>
            </a:r>
            <a:r>
              <a:rPr lang="hr-HR" dirty="0" smtClean="0">
                <a:hlinkClick r:id="rId3" action="ppaction://hlinksldjump"/>
              </a:rPr>
              <a:t>č</a:t>
            </a:r>
            <a:r>
              <a:rPr lang="en-US" dirty="0" err="1" smtClean="0">
                <a:hlinkClick r:id="rId3" action="ppaction://hlinksldjump"/>
              </a:rPr>
              <a:t>ni</a:t>
            </a:r>
            <a:endParaRPr lang="hr-HR" dirty="0"/>
          </a:p>
        </p:txBody>
      </p:sp>
      <p:sp>
        <p:nvSpPr>
          <p:cNvPr id="5" name="Isosceles Triangle 4"/>
          <p:cNvSpPr/>
          <p:nvPr/>
        </p:nvSpPr>
        <p:spPr>
          <a:xfrm>
            <a:off x="6248400" y="762000"/>
            <a:ext cx="1295400" cy="1143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6" name="TextBox 5"/>
          <p:cNvSpPr txBox="1"/>
          <p:nvPr/>
        </p:nvSpPr>
        <p:spPr>
          <a:xfrm>
            <a:off x="7239000" y="990600"/>
            <a:ext cx="457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hr-HR" dirty="0"/>
          </a:p>
        </p:txBody>
      </p:sp>
      <p:sp>
        <p:nvSpPr>
          <p:cNvPr id="7" name="TextBox 6"/>
          <p:cNvSpPr txBox="1"/>
          <p:nvPr/>
        </p:nvSpPr>
        <p:spPr>
          <a:xfrm>
            <a:off x="5867400" y="11430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a</a:t>
            </a:r>
            <a:endParaRPr lang="hr-HR" dirty="0"/>
          </a:p>
        </p:txBody>
      </p:sp>
      <p:sp>
        <p:nvSpPr>
          <p:cNvPr id="8" name="TextBox 7"/>
          <p:cNvSpPr txBox="1"/>
          <p:nvPr/>
        </p:nvSpPr>
        <p:spPr>
          <a:xfrm>
            <a:off x="6629400" y="1905000"/>
            <a:ext cx="609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hr-HR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NETO</a:t>
            </a:r>
            <a:r>
              <a:rPr lang="hr-HR" dirty="0" smtClean="0">
                <a:latin typeface="Georgia"/>
              </a:rPr>
              <a:t>Č</a:t>
            </a:r>
            <a:r>
              <a:rPr lang="en-US" dirty="0" smtClean="0">
                <a:latin typeface="Georgia"/>
              </a:rPr>
              <a:t>NO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Action Button: Forward or Next 3">
            <a:hlinkClick r:id="" action="ppaction://hlinkshowjump?jump=lastslideviewed" highlightClick="1"/>
          </p:cNvPr>
          <p:cNvSpPr/>
          <p:nvPr/>
        </p:nvSpPr>
        <p:spPr>
          <a:xfrm>
            <a:off x="3352800" y="3657600"/>
            <a:ext cx="2895600" cy="17526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</a:t>
            </a:r>
            <a:r>
              <a:rPr lang="hr-HR" dirty="0" smtClean="0">
                <a:latin typeface="Georgia"/>
              </a:rPr>
              <a:t>Č</a:t>
            </a:r>
            <a:r>
              <a:rPr lang="en-US" dirty="0" smtClean="0">
                <a:latin typeface="Georgia"/>
              </a:rPr>
              <a:t>NO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Action Button: Forward or Next 3">
            <a:hlinkClick r:id="" action="ppaction://hlinkshowjump?jump=nextslide" highlightClick="1"/>
          </p:cNvPr>
          <p:cNvSpPr/>
          <p:nvPr/>
        </p:nvSpPr>
        <p:spPr>
          <a:xfrm>
            <a:off x="3505200" y="3733800"/>
            <a:ext cx="2590800" cy="14478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10.Kojom </a:t>
            </a:r>
            <a:r>
              <a:rPr lang="en-US" sz="3200" dirty="0" err="1" smtClean="0"/>
              <a:t>metodom</a:t>
            </a:r>
            <a:r>
              <a:rPr lang="en-US" sz="3200" dirty="0" smtClean="0"/>
              <a:t> </a:t>
            </a:r>
            <a:r>
              <a:rPr lang="en-US" sz="3200" dirty="0" err="1" smtClean="0"/>
              <a:t>preslikavanja</a:t>
            </a:r>
            <a:r>
              <a:rPr lang="en-US" sz="3200" dirty="0" smtClean="0"/>
              <a:t> je </a:t>
            </a:r>
            <a:r>
              <a:rPr lang="en-US" sz="3200" dirty="0" err="1" smtClean="0"/>
              <a:t>ovo</a:t>
            </a:r>
            <a:r>
              <a:rPr lang="en-US" sz="3200" dirty="0" smtClean="0"/>
              <a:t> </a:t>
            </a:r>
            <a:r>
              <a:rPr lang="en-US" sz="3200" dirty="0" err="1" smtClean="0"/>
              <a:t>tijelo</a:t>
            </a:r>
            <a:r>
              <a:rPr lang="en-US" sz="3200" dirty="0" smtClean="0"/>
              <a:t> </a:t>
            </a:r>
            <a:r>
              <a:rPr lang="en-US" sz="3200" dirty="0" err="1" smtClean="0"/>
              <a:t>preslikano</a:t>
            </a:r>
            <a:endParaRPr lang="hr-HR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hlinkClick r:id="rId2" action="ppaction://hlinksldjump"/>
              </a:rPr>
              <a:t>Rotacija</a:t>
            </a:r>
            <a:endParaRPr lang="en-US" dirty="0" smtClean="0"/>
          </a:p>
          <a:p>
            <a:r>
              <a:rPr lang="en-US" dirty="0" err="1" smtClean="0">
                <a:hlinkClick r:id="rId2" action="ppaction://hlinksldjump"/>
              </a:rPr>
              <a:t>Translacija</a:t>
            </a:r>
            <a:endParaRPr lang="en-US" dirty="0" smtClean="0"/>
          </a:p>
          <a:p>
            <a:r>
              <a:rPr lang="en-US" dirty="0" err="1" smtClean="0">
                <a:hlinkClick r:id="rId3" action="ppaction://hlinksldjump"/>
              </a:rPr>
              <a:t>Osna</a:t>
            </a:r>
            <a:r>
              <a:rPr lang="en-US" dirty="0" smtClean="0">
                <a:hlinkClick r:id="rId3" action="ppaction://hlinksldjump"/>
              </a:rPr>
              <a:t> </a:t>
            </a:r>
            <a:r>
              <a:rPr lang="en-US" dirty="0" err="1" smtClean="0">
                <a:hlinkClick r:id="rId3" action="ppaction://hlinksldjump"/>
              </a:rPr>
              <a:t>simetrija</a:t>
            </a:r>
            <a:endParaRPr lang="hr-HR" dirty="0"/>
          </a:p>
        </p:txBody>
      </p:sp>
      <p:sp>
        <p:nvSpPr>
          <p:cNvPr id="4" name="Rectangle 3"/>
          <p:cNvSpPr/>
          <p:nvPr/>
        </p:nvSpPr>
        <p:spPr>
          <a:xfrm>
            <a:off x="4191000" y="2438400"/>
            <a:ext cx="16002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6172200" y="1828800"/>
            <a:ext cx="0" cy="2057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6553200" y="2438400"/>
            <a:ext cx="16002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NETO</a:t>
            </a:r>
            <a:r>
              <a:rPr lang="hr-HR" dirty="0" smtClean="0">
                <a:latin typeface="Georgia"/>
              </a:rPr>
              <a:t>Č</a:t>
            </a:r>
            <a:r>
              <a:rPr lang="en-US" dirty="0" smtClean="0">
                <a:latin typeface="Georgia"/>
              </a:rPr>
              <a:t>NO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Action Button: Forward or Next 3">
            <a:hlinkClick r:id="" action="ppaction://hlinkshowjump?jump=lastslideviewed" highlightClick="1"/>
          </p:cNvPr>
          <p:cNvSpPr/>
          <p:nvPr/>
        </p:nvSpPr>
        <p:spPr>
          <a:xfrm rot="21329397">
            <a:off x="3124200" y="3352800"/>
            <a:ext cx="2895600" cy="19050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NETO</a:t>
            </a:r>
            <a:r>
              <a:rPr lang="hr-HR" dirty="0" smtClean="0">
                <a:latin typeface="Georgia"/>
              </a:rPr>
              <a:t>Č</a:t>
            </a:r>
            <a:r>
              <a:rPr lang="en-US" dirty="0" smtClean="0">
                <a:latin typeface="Georgia"/>
              </a:rPr>
              <a:t>NO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Action Button: Forward or Next 3">
            <a:hlinkClick r:id="" action="ppaction://hlinkshowjump?jump=lastslideviewed" highlightClick="1"/>
          </p:cNvPr>
          <p:cNvSpPr/>
          <p:nvPr/>
        </p:nvSpPr>
        <p:spPr>
          <a:xfrm>
            <a:off x="3505200" y="3733800"/>
            <a:ext cx="2590800" cy="15240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</a:t>
            </a:r>
            <a:r>
              <a:rPr lang="hr-HR" dirty="0" smtClean="0">
                <a:latin typeface="Georgia"/>
              </a:rPr>
              <a:t>Č</a:t>
            </a:r>
            <a:r>
              <a:rPr lang="en-US" dirty="0" smtClean="0">
                <a:latin typeface="Georgia"/>
              </a:rPr>
              <a:t>NO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Action Button: Forward or Next 3">
            <a:hlinkClick r:id="" action="ppaction://hlinkshowjump?jump=nextslide" highlightClick="1"/>
          </p:cNvPr>
          <p:cNvSpPr/>
          <p:nvPr/>
        </p:nvSpPr>
        <p:spPr>
          <a:xfrm>
            <a:off x="3657600" y="3733800"/>
            <a:ext cx="2667000" cy="14478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11.Kada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sva</a:t>
            </a:r>
            <a:r>
              <a:rPr lang="en-US" dirty="0" smtClean="0"/>
              <a:t> </a:t>
            </a:r>
            <a:r>
              <a:rPr lang="en-US" dirty="0" err="1" smtClean="0"/>
              <a:t>pravca</a:t>
            </a:r>
            <a:r>
              <a:rPr lang="en-US" dirty="0" smtClean="0"/>
              <a:t> </a:t>
            </a:r>
            <a:r>
              <a:rPr lang="en-US" dirty="0" err="1" smtClean="0"/>
              <a:t>usporedna</a:t>
            </a:r>
            <a:r>
              <a:rPr lang="hr-HR" dirty="0" smtClean="0">
                <a:latin typeface="Georgia"/>
              </a:rPr>
              <a:t> ?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hlinkClick r:id="rId2" action="ppaction://hlinksldjump"/>
              </a:rPr>
              <a:t>Kada</a:t>
            </a:r>
            <a:r>
              <a:rPr lang="en-US" dirty="0" smtClean="0">
                <a:hlinkClick r:id="rId2" action="ppaction://hlinksldjump"/>
              </a:rPr>
              <a:t> se </a:t>
            </a:r>
            <a:r>
              <a:rPr lang="en-US" dirty="0" err="1" smtClean="0">
                <a:hlinkClick r:id="rId2" action="ppaction://hlinksldjump"/>
              </a:rPr>
              <a:t>sijeku</a:t>
            </a:r>
            <a:r>
              <a:rPr lang="en-US" dirty="0" smtClean="0">
                <a:hlinkClick r:id="rId2" action="ppaction://hlinksldjump"/>
              </a:rPr>
              <a:t> pod </a:t>
            </a:r>
            <a:r>
              <a:rPr lang="en-US" dirty="0" err="1" smtClean="0">
                <a:hlinkClick r:id="rId2" action="ppaction://hlinksldjump"/>
              </a:rPr>
              <a:t>pravim</a:t>
            </a:r>
            <a:r>
              <a:rPr lang="en-US" dirty="0" smtClean="0">
                <a:hlinkClick r:id="rId2" action="ppaction://hlinksldjump"/>
              </a:rPr>
              <a:t> </a:t>
            </a:r>
            <a:r>
              <a:rPr lang="en-US" dirty="0" err="1" smtClean="0">
                <a:hlinkClick r:id="rId2" action="ppaction://hlinksldjump"/>
              </a:rPr>
              <a:t>kutom</a:t>
            </a:r>
            <a:endParaRPr lang="en-US" dirty="0" smtClean="0"/>
          </a:p>
          <a:p>
            <a:r>
              <a:rPr lang="en-US" dirty="0" err="1" smtClean="0">
                <a:hlinkClick r:id="rId2" action="ppaction://hlinksldjump"/>
              </a:rPr>
              <a:t>Kada</a:t>
            </a:r>
            <a:r>
              <a:rPr lang="en-US" dirty="0" smtClean="0">
                <a:hlinkClick r:id="rId2" action="ppaction://hlinksldjump"/>
              </a:rPr>
              <a:t> </a:t>
            </a:r>
            <a:r>
              <a:rPr lang="en-US" dirty="0" err="1" smtClean="0">
                <a:hlinkClick r:id="rId2" action="ppaction://hlinksldjump"/>
              </a:rPr>
              <a:t>imaju</a:t>
            </a:r>
            <a:r>
              <a:rPr lang="en-US" dirty="0" smtClean="0">
                <a:hlinkClick r:id="rId2" action="ppaction://hlinksldjump"/>
              </a:rPr>
              <a:t> </a:t>
            </a:r>
            <a:r>
              <a:rPr lang="en-US" dirty="0" err="1" smtClean="0">
                <a:hlinkClick r:id="rId2" action="ppaction://hlinksldjump"/>
              </a:rPr>
              <a:t>neku</a:t>
            </a:r>
            <a:r>
              <a:rPr lang="en-US" dirty="0" smtClean="0">
                <a:hlinkClick r:id="rId2" action="ppaction://hlinksldjump"/>
              </a:rPr>
              <a:t> </a:t>
            </a:r>
            <a:r>
              <a:rPr lang="en-US" dirty="0" err="1" smtClean="0">
                <a:hlinkClick r:id="rId2" action="ppaction://hlinksldjump"/>
              </a:rPr>
              <a:t>zajedni</a:t>
            </a:r>
            <a:r>
              <a:rPr lang="hr-HR" dirty="0" smtClean="0">
                <a:hlinkClick r:id="rId2" action="ppaction://hlinksldjump"/>
              </a:rPr>
              <a:t>č</a:t>
            </a:r>
            <a:r>
              <a:rPr lang="en-US" dirty="0" err="1" smtClean="0">
                <a:hlinkClick r:id="rId2" action="ppaction://hlinksldjump"/>
              </a:rPr>
              <a:t>ku</a:t>
            </a:r>
            <a:r>
              <a:rPr lang="en-US" dirty="0" smtClean="0">
                <a:hlinkClick r:id="rId2" action="ppaction://hlinksldjump"/>
              </a:rPr>
              <a:t> to</a:t>
            </a:r>
            <a:r>
              <a:rPr lang="hr-HR" dirty="0" smtClean="0">
                <a:hlinkClick r:id="rId2" action="ppaction://hlinksldjump"/>
              </a:rPr>
              <a:t>č</a:t>
            </a:r>
            <a:r>
              <a:rPr lang="en-US" dirty="0" err="1" smtClean="0">
                <a:hlinkClick r:id="rId2" action="ppaction://hlinksldjump"/>
              </a:rPr>
              <a:t>ku</a:t>
            </a:r>
            <a:endParaRPr lang="en-US" dirty="0" smtClean="0"/>
          </a:p>
          <a:p>
            <a:r>
              <a:rPr lang="en-US" dirty="0" err="1" smtClean="0">
                <a:hlinkClick r:id="rId3" action="ppaction://hlinksldjump"/>
              </a:rPr>
              <a:t>Kada</a:t>
            </a:r>
            <a:r>
              <a:rPr lang="en-US" dirty="0" smtClean="0">
                <a:hlinkClick r:id="rId3" action="ppaction://hlinksldjump"/>
              </a:rPr>
              <a:t> </a:t>
            </a:r>
            <a:r>
              <a:rPr lang="en-US" dirty="0" err="1" smtClean="0">
                <a:hlinkClick r:id="rId3" action="ppaction://hlinksldjump"/>
              </a:rPr>
              <a:t>nemaju</a:t>
            </a:r>
            <a:r>
              <a:rPr lang="en-US" dirty="0" smtClean="0">
                <a:hlinkClick r:id="rId3" action="ppaction://hlinksldjump"/>
              </a:rPr>
              <a:t> </a:t>
            </a:r>
            <a:r>
              <a:rPr lang="en-US" dirty="0" err="1" smtClean="0">
                <a:hlinkClick r:id="rId3" action="ppaction://hlinksldjump"/>
              </a:rPr>
              <a:t>niti</a:t>
            </a:r>
            <a:r>
              <a:rPr lang="en-US" dirty="0" smtClean="0">
                <a:hlinkClick r:id="rId3" action="ppaction://hlinksldjump"/>
              </a:rPr>
              <a:t> </a:t>
            </a:r>
            <a:r>
              <a:rPr lang="en-US" dirty="0" err="1" smtClean="0">
                <a:hlinkClick r:id="rId3" action="ppaction://hlinksldjump"/>
              </a:rPr>
              <a:t>jednu</a:t>
            </a:r>
            <a:r>
              <a:rPr lang="en-US" dirty="0" smtClean="0">
                <a:hlinkClick r:id="rId3" action="ppaction://hlinksldjump"/>
              </a:rPr>
              <a:t> </a:t>
            </a:r>
            <a:r>
              <a:rPr lang="en-US" dirty="0" err="1" smtClean="0">
                <a:hlinkClick r:id="rId3" action="ppaction://hlinksldjump"/>
              </a:rPr>
              <a:t>zajedni</a:t>
            </a:r>
            <a:r>
              <a:rPr lang="hr-HR" dirty="0" smtClean="0">
                <a:hlinkClick r:id="rId3" action="ppaction://hlinksldjump"/>
              </a:rPr>
              <a:t>č</a:t>
            </a:r>
            <a:r>
              <a:rPr lang="en-US" dirty="0" err="1" smtClean="0">
                <a:hlinkClick r:id="rId3" action="ppaction://hlinksldjump"/>
              </a:rPr>
              <a:t>ku</a:t>
            </a:r>
            <a:r>
              <a:rPr lang="en-US" dirty="0" smtClean="0">
                <a:hlinkClick r:id="rId3" action="ppaction://hlinksldjump"/>
              </a:rPr>
              <a:t> to</a:t>
            </a:r>
            <a:r>
              <a:rPr lang="hr-HR" dirty="0" smtClean="0">
                <a:hlinkClick r:id="rId3" action="ppaction://hlinksldjump"/>
              </a:rPr>
              <a:t>č</a:t>
            </a:r>
            <a:r>
              <a:rPr lang="en-US" dirty="0" err="1" smtClean="0">
                <a:hlinkClick r:id="rId3" action="ppaction://hlinksldjump"/>
              </a:rPr>
              <a:t>ku</a:t>
            </a:r>
            <a:endParaRPr lang="en-US" dirty="0" smtClean="0"/>
          </a:p>
          <a:p>
            <a:pPr marL="624078" indent="-514350"/>
            <a:endParaRPr lang="hr-HR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NETO</a:t>
            </a:r>
            <a:r>
              <a:rPr lang="hr-HR" dirty="0" smtClean="0">
                <a:latin typeface="Georgia"/>
              </a:rPr>
              <a:t>Č</a:t>
            </a:r>
            <a:r>
              <a:rPr lang="en-US" dirty="0" smtClean="0">
                <a:latin typeface="Georgia"/>
              </a:rPr>
              <a:t>NO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Action Button: Forward or Next 3">
            <a:hlinkClick r:id="" action="ppaction://hlinkshowjump?jump=lastslideviewed" highlightClick="1"/>
          </p:cNvPr>
          <p:cNvSpPr/>
          <p:nvPr/>
        </p:nvSpPr>
        <p:spPr>
          <a:xfrm>
            <a:off x="3581400" y="3886200"/>
            <a:ext cx="2362200" cy="14478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</a:t>
            </a:r>
            <a:r>
              <a:rPr lang="hr-HR" dirty="0" smtClean="0">
                <a:latin typeface="Georgia"/>
              </a:rPr>
              <a:t>Č</a:t>
            </a:r>
            <a:r>
              <a:rPr lang="en-US" dirty="0" smtClean="0">
                <a:latin typeface="Georgia"/>
              </a:rPr>
              <a:t>NO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Action Button: Forward or Next 3">
            <a:hlinkClick r:id="" action="ppaction://hlinkshowjump?jump=nextslide" highlightClick="1"/>
          </p:cNvPr>
          <p:cNvSpPr/>
          <p:nvPr/>
        </p:nvSpPr>
        <p:spPr>
          <a:xfrm>
            <a:off x="3352800" y="3429000"/>
            <a:ext cx="2438400" cy="14478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12.Kako se </a:t>
            </a:r>
            <a:r>
              <a:rPr lang="en-US" dirty="0" err="1" smtClean="0"/>
              <a:t>zove</a:t>
            </a:r>
            <a:r>
              <a:rPr lang="en-US" dirty="0" smtClean="0"/>
              <a:t> du</a:t>
            </a:r>
            <a:r>
              <a:rPr lang="hr-HR" dirty="0" smtClean="0">
                <a:latin typeface="Georgia"/>
              </a:rPr>
              <a:t>ž</a:t>
            </a:r>
            <a:r>
              <a:rPr lang="en-US" dirty="0" err="1" smtClean="0"/>
              <a:t>ina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 err="1" smtClean="0"/>
              <a:t>povezuje</a:t>
            </a:r>
            <a:r>
              <a:rPr lang="en-US" dirty="0" smtClean="0"/>
              <a:t> </a:t>
            </a:r>
            <a:r>
              <a:rPr lang="en-US" dirty="0" err="1" smtClean="0"/>
              <a:t>sredi</a:t>
            </a:r>
            <a:r>
              <a:rPr lang="hr-HR" dirty="0" smtClean="0">
                <a:latin typeface="Georgia"/>
              </a:rPr>
              <a:t>š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kruga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bilo</a:t>
            </a:r>
            <a:r>
              <a:rPr lang="en-US" dirty="0" smtClean="0"/>
              <a:t> </a:t>
            </a:r>
            <a:r>
              <a:rPr lang="en-US" dirty="0" err="1" smtClean="0"/>
              <a:t>kojom</a:t>
            </a:r>
            <a:r>
              <a:rPr lang="en-US" dirty="0" smtClean="0"/>
              <a:t> </a:t>
            </a:r>
            <a:r>
              <a:rPr lang="en-US" dirty="0" err="1" smtClean="0"/>
              <a:t>tok</a:t>
            </a:r>
            <a:r>
              <a:rPr lang="hr-HR" dirty="0" smtClean="0">
                <a:latin typeface="Georgia"/>
              </a:rPr>
              <a:t>č</a:t>
            </a:r>
            <a:r>
              <a:rPr lang="en-US" dirty="0" err="1" smtClean="0"/>
              <a:t>om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kru</a:t>
            </a:r>
            <a:r>
              <a:rPr lang="hr-HR" dirty="0" smtClean="0">
                <a:latin typeface="Georgia"/>
              </a:rPr>
              <a:t>ž</a:t>
            </a:r>
            <a:r>
              <a:rPr lang="en-US" dirty="0" err="1" smtClean="0"/>
              <a:t>nici</a:t>
            </a:r>
            <a:r>
              <a:rPr lang="hr-HR" dirty="0" smtClean="0">
                <a:latin typeface="Georgia"/>
              </a:rPr>
              <a:t> ?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err="1" smtClean="0">
                <a:hlinkClick r:id="rId2" action="ppaction://hlinksldjump"/>
              </a:rPr>
              <a:t>Kru</a:t>
            </a:r>
            <a:r>
              <a:rPr lang="hr-HR" dirty="0" smtClean="0">
                <a:hlinkClick r:id="rId2" action="ppaction://hlinksldjump"/>
              </a:rPr>
              <a:t>ž</a:t>
            </a:r>
            <a:r>
              <a:rPr lang="en-US" dirty="0" err="1" smtClean="0">
                <a:hlinkClick r:id="rId2" action="ppaction://hlinksldjump"/>
              </a:rPr>
              <a:t>ni</a:t>
            </a:r>
            <a:r>
              <a:rPr lang="en-US" dirty="0" smtClean="0">
                <a:hlinkClick r:id="rId2" action="ppaction://hlinksldjump"/>
              </a:rPr>
              <a:t> </a:t>
            </a:r>
            <a:r>
              <a:rPr lang="en-US" dirty="0" err="1" smtClean="0">
                <a:hlinkClick r:id="rId2" action="ppaction://hlinksldjump"/>
              </a:rPr>
              <a:t>luk</a:t>
            </a:r>
            <a:endParaRPr lang="en-US" dirty="0" smtClean="0"/>
          </a:p>
          <a:p>
            <a:r>
              <a:rPr lang="en-US" dirty="0" err="1" smtClean="0">
                <a:hlinkClick r:id="rId3" action="ppaction://hlinksldjump"/>
              </a:rPr>
              <a:t>Polumjer</a:t>
            </a:r>
            <a:endParaRPr lang="en-US" dirty="0" smtClean="0"/>
          </a:p>
          <a:p>
            <a:r>
              <a:rPr lang="en-US" dirty="0" err="1" smtClean="0">
                <a:hlinkClick r:id="rId2" action="ppaction://hlinksldjump"/>
              </a:rPr>
              <a:t>Promjer</a:t>
            </a:r>
            <a:endParaRPr lang="hr-HR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NETO</a:t>
            </a:r>
            <a:r>
              <a:rPr lang="hr-HR" dirty="0" smtClean="0">
                <a:latin typeface="Georgia"/>
              </a:rPr>
              <a:t>Č</a:t>
            </a:r>
            <a:r>
              <a:rPr lang="en-US" dirty="0" smtClean="0">
                <a:latin typeface="Georgia"/>
              </a:rPr>
              <a:t>NO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Action Button: Forward or Next 3">
            <a:hlinkClick r:id="" action="ppaction://hlinkshowjump?jump=lastslideviewed" highlightClick="1"/>
          </p:cNvPr>
          <p:cNvSpPr/>
          <p:nvPr/>
        </p:nvSpPr>
        <p:spPr>
          <a:xfrm>
            <a:off x="3429000" y="3733800"/>
            <a:ext cx="2438400" cy="13716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</a:t>
            </a:r>
            <a:r>
              <a:rPr lang="hr-HR" dirty="0" smtClean="0">
                <a:latin typeface="Georgia"/>
              </a:rPr>
              <a:t>Č</a:t>
            </a:r>
            <a:r>
              <a:rPr lang="en-US" dirty="0" smtClean="0">
                <a:latin typeface="Georgia"/>
              </a:rPr>
              <a:t>NO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Action Button: Forward or Next 3">
            <a:hlinkClick r:id="" action="ppaction://hlinkshowjump?jump=nextslide" highlightClick="1"/>
          </p:cNvPr>
          <p:cNvSpPr/>
          <p:nvPr/>
        </p:nvSpPr>
        <p:spPr>
          <a:xfrm>
            <a:off x="3429000" y="3810000"/>
            <a:ext cx="2590800" cy="15240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13.Koje je </a:t>
            </a:r>
            <a:r>
              <a:rPr lang="en-US" dirty="0" err="1" smtClean="0"/>
              <a:t>ovo</a:t>
            </a:r>
            <a:r>
              <a:rPr lang="en-US" dirty="0" smtClean="0"/>
              <a:t> </a:t>
            </a:r>
            <a:r>
              <a:rPr lang="en-US" dirty="0" err="1" smtClean="0"/>
              <a:t>gr</a:t>
            </a:r>
            <a:r>
              <a:rPr lang="hr-HR" dirty="0" smtClean="0">
                <a:latin typeface="Georgia"/>
              </a:rPr>
              <a:t>č</a:t>
            </a:r>
            <a:r>
              <a:rPr lang="en-US" dirty="0" err="1" smtClean="0"/>
              <a:t>ko</a:t>
            </a:r>
            <a:r>
              <a:rPr lang="en-US" dirty="0" smtClean="0"/>
              <a:t> </a:t>
            </a:r>
            <a:r>
              <a:rPr lang="en-US" dirty="0" err="1" smtClean="0"/>
              <a:t>slovo</a:t>
            </a:r>
            <a:r>
              <a:rPr lang="hr-HR" dirty="0" smtClean="0">
                <a:latin typeface="Georgia"/>
              </a:rPr>
              <a:t>:</a:t>
            </a:r>
            <a:r>
              <a:rPr lang="el-GR" dirty="0" smtClean="0">
                <a:latin typeface="Georgia"/>
              </a:rPr>
              <a:t>φ</a:t>
            </a:r>
            <a:r>
              <a:rPr lang="hr-HR" dirty="0" smtClean="0">
                <a:latin typeface="Georgia"/>
              </a:rPr>
              <a:t> ?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buFont typeface="+mj-lt"/>
              <a:buAutoNum type="arabicPeriod"/>
            </a:pPr>
            <a:r>
              <a:rPr lang="en-US" dirty="0" err="1" smtClean="0">
                <a:hlinkClick r:id="rId2" action="ppaction://hlinksldjump"/>
              </a:rPr>
              <a:t>Fi</a:t>
            </a:r>
            <a:endParaRPr lang="en-US" dirty="0" smtClean="0"/>
          </a:p>
          <a:p>
            <a:pPr marL="624078" indent="-514350">
              <a:buFont typeface="+mj-lt"/>
              <a:buAutoNum type="arabicPeriod"/>
            </a:pPr>
            <a:r>
              <a:rPr lang="en-US" dirty="0" smtClean="0">
                <a:hlinkClick r:id="rId3" action="ppaction://hlinksldjump"/>
              </a:rPr>
              <a:t>Alfa</a:t>
            </a:r>
            <a:endParaRPr lang="en-US" dirty="0" smtClean="0"/>
          </a:p>
          <a:p>
            <a:pPr marL="624078" indent="-514350">
              <a:buFont typeface="+mj-lt"/>
              <a:buAutoNum type="arabicPeriod"/>
            </a:pPr>
            <a:r>
              <a:rPr lang="en-US" dirty="0" smtClean="0">
                <a:hlinkClick r:id="rId3" action="ppaction://hlinksldjump"/>
              </a:rPr>
              <a:t>Beta</a:t>
            </a:r>
            <a:endParaRPr lang="hr-HR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NETO</a:t>
            </a:r>
            <a:r>
              <a:rPr lang="hr-HR" dirty="0" smtClean="0">
                <a:latin typeface="Georgia"/>
              </a:rPr>
              <a:t>Č</a:t>
            </a:r>
            <a:r>
              <a:rPr lang="en-US" dirty="0" smtClean="0">
                <a:latin typeface="Georgia"/>
              </a:rPr>
              <a:t>NO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Action Button: Forward or Next 3">
            <a:hlinkClick r:id="" action="ppaction://hlinkshowjump?jump=lastslideviewed" highlightClick="1"/>
          </p:cNvPr>
          <p:cNvSpPr/>
          <p:nvPr/>
        </p:nvSpPr>
        <p:spPr>
          <a:xfrm>
            <a:off x="3581400" y="3886200"/>
            <a:ext cx="2286000" cy="12192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</a:t>
            </a:r>
            <a:r>
              <a:rPr lang="hr-HR" dirty="0" smtClean="0">
                <a:latin typeface="Georgia"/>
              </a:rPr>
              <a:t>Č</a:t>
            </a:r>
            <a:r>
              <a:rPr lang="en-US" dirty="0" smtClean="0">
                <a:latin typeface="Georgia"/>
              </a:rPr>
              <a:t>NO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Action Button: Forward or Next 3">
            <a:hlinkClick r:id="" action="ppaction://hlinkshowjump?jump=nextslide" highlightClick="1"/>
          </p:cNvPr>
          <p:cNvSpPr/>
          <p:nvPr/>
        </p:nvSpPr>
        <p:spPr>
          <a:xfrm rot="215352">
            <a:off x="2743200" y="2819400"/>
            <a:ext cx="3124200" cy="22098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</a:t>
            </a:r>
            <a:r>
              <a:rPr lang="hr-HR" dirty="0" smtClean="0">
                <a:latin typeface="Georgia"/>
              </a:rPr>
              <a:t>Č</a:t>
            </a:r>
            <a:r>
              <a:rPr lang="en-US" dirty="0" smtClean="0">
                <a:latin typeface="Georgia"/>
              </a:rPr>
              <a:t>NO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Action Button: Forward or Next 3">
            <a:hlinkClick r:id="" action="ppaction://hlinkshowjump?jump=nextslide" highlightClick="1"/>
          </p:cNvPr>
          <p:cNvSpPr/>
          <p:nvPr/>
        </p:nvSpPr>
        <p:spPr>
          <a:xfrm>
            <a:off x="3352800" y="3733800"/>
            <a:ext cx="2971800" cy="16002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14.Kako se </a:t>
            </a:r>
            <a:r>
              <a:rPr lang="en-US" dirty="0" err="1" smtClean="0"/>
              <a:t>zove</a:t>
            </a:r>
            <a:r>
              <a:rPr lang="en-US" dirty="0" smtClean="0"/>
              <a:t> </a:t>
            </a:r>
            <a:r>
              <a:rPr lang="en-US" dirty="0" err="1" smtClean="0"/>
              <a:t>ovaj</a:t>
            </a:r>
            <a:r>
              <a:rPr lang="en-US" dirty="0" smtClean="0"/>
              <a:t> </a:t>
            </a:r>
            <a:r>
              <a:rPr lang="en-US" dirty="0" err="1" smtClean="0"/>
              <a:t>kut</a:t>
            </a:r>
            <a:r>
              <a:rPr lang="hr-HR" dirty="0" smtClean="0">
                <a:latin typeface="Georgia"/>
              </a:rPr>
              <a:t>: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buFont typeface="+mj-lt"/>
              <a:buAutoNum type="arabicPeriod"/>
            </a:pPr>
            <a:r>
              <a:rPr lang="en-US" dirty="0" err="1" smtClean="0">
                <a:hlinkClick r:id="rId2" action="ppaction://hlinksldjump"/>
              </a:rPr>
              <a:t>Puni</a:t>
            </a:r>
            <a:endParaRPr lang="en-US" dirty="0" smtClean="0"/>
          </a:p>
          <a:p>
            <a:pPr marL="624078" indent="-514350">
              <a:buFont typeface="+mj-lt"/>
              <a:buAutoNum type="arabicPeriod"/>
            </a:pPr>
            <a:r>
              <a:rPr lang="en-US" dirty="0" err="1" smtClean="0">
                <a:hlinkClick r:id="rId3" action="ppaction://hlinksldjump"/>
              </a:rPr>
              <a:t>Tupi</a:t>
            </a:r>
            <a:endParaRPr lang="en-US" dirty="0" smtClean="0"/>
          </a:p>
          <a:p>
            <a:pPr marL="624078" indent="-514350">
              <a:buFont typeface="+mj-lt"/>
              <a:buAutoNum type="arabicPeriod"/>
            </a:pPr>
            <a:r>
              <a:rPr lang="en-US" dirty="0" err="1" smtClean="0">
                <a:hlinkClick r:id="rId3" action="ppaction://hlinksldjump"/>
              </a:rPr>
              <a:t>Pravi</a:t>
            </a:r>
            <a:endParaRPr lang="hr-HR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553200" y="1752600"/>
            <a:ext cx="1295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7620000" y="1371600"/>
            <a:ext cx="838200" cy="762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0" name="TextBox 9"/>
          <p:cNvSpPr txBox="1"/>
          <p:nvPr/>
        </p:nvSpPr>
        <p:spPr>
          <a:xfrm>
            <a:off x="7924800" y="17526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K</a:t>
            </a:r>
            <a:endParaRPr lang="hr-HR" dirty="0"/>
          </a:p>
        </p:txBody>
      </p:sp>
      <p:sp>
        <p:nvSpPr>
          <p:cNvPr id="12" name="TextBox 11"/>
          <p:cNvSpPr txBox="1"/>
          <p:nvPr/>
        </p:nvSpPr>
        <p:spPr>
          <a:xfrm>
            <a:off x="6553200" y="1371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</a:t>
            </a:r>
            <a:endParaRPr lang="hr-HR" dirty="0"/>
          </a:p>
        </p:txBody>
      </p:sp>
      <p:sp>
        <p:nvSpPr>
          <p:cNvPr id="14" name="TextBox 13"/>
          <p:cNvSpPr txBox="1"/>
          <p:nvPr/>
        </p:nvSpPr>
        <p:spPr>
          <a:xfrm>
            <a:off x="6705600" y="18288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</a:t>
            </a:r>
            <a:endParaRPr lang="hr-HR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NETO</a:t>
            </a:r>
            <a:r>
              <a:rPr lang="hr-HR" dirty="0" smtClean="0">
                <a:latin typeface="Georgia"/>
              </a:rPr>
              <a:t>Č</a:t>
            </a:r>
            <a:r>
              <a:rPr lang="en-US" dirty="0" smtClean="0">
                <a:latin typeface="Georgia"/>
              </a:rPr>
              <a:t>NO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Action Button: Forward or Next 3">
            <a:hlinkClick r:id="" action="ppaction://hlinkshowjump?jump=lastslideviewed" highlightClick="1"/>
          </p:cNvPr>
          <p:cNvSpPr/>
          <p:nvPr/>
        </p:nvSpPr>
        <p:spPr>
          <a:xfrm>
            <a:off x="3352800" y="3657600"/>
            <a:ext cx="2743200" cy="14478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</a:t>
            </a:r>
            <a:r>
              <a:rPr lang="hr-HR" dirty="0" smtClean="0">
                <a:latin typeface="Georgia"/>
              </a:rPr>
              <a:t>Č</a:t>
            </a:r>
            <a:r>
              <a:rPr lang="en-US" dirty="0" smtClean="0">
                <a:latin typeface="Georgia"/>
              </a:rPr>
              <a:t>NO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Action Button: Forward or Next 3">
            <a:hlinkClick r:id="" action="ppaction://hlinkshowjump?jump=nextslide" highlightClick="1"/>
          </p:cNvPr>
          <p:cNvSpPr/>
          <p:nvPr/>
        </p:nvSpPr>
        <p:spPr>
          <a:xfrm>
            <a:off x="3505200" y="3810000"/>
            <a:ext cx="2438400" cy="13716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15.Kakav je </a:t>
            </a:r>
            <a:r>
              <a:rPr lang="en-US" dirty="0" err="1" smtClean="0"/>
              <a:t>kvadrat</a:t>
            </a:r>
            <a:r>
              <a:rPr lang="en-US" dirty="0" smtClean="0"/>
              <a:t> </a:t>
            </a:r>
            <a:r>
              <a:rPr lang="en-US" dirty="0" err="1" smtClean="0"/>
              <a:t>lik</a:t>
            </a:r>
            <a:r>
              <a:rPr lang="hr-HR" dirty="0" smtClean="0">
                <a:latin typeface="Georgia"/>
              </a:rPr>
              <a:t> ?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buFont typeface="+mj-lt"/>
              <a:buAutoNum type="arabicPeriod"/>
            </a:pPr>
            <a:r>
              <a:rPr lang="en-US" dirty="0" err="1" smtClean="0">
                <a:hlinkClick r:id="rId2" action="ppaction://hlinksldjump"/>
              </a:rPr>
              <a:t>Kojemu</a:t>
            </a:r>
            <a:r>
              <a:rPr lang="en-US" dirty="0" smtClean="0">
                <a:hlinkClick r:id="rId2" action="ppaction://hlinksldjump"/>
              </a:rPr>
              <a:t> </a:t>
            </a:r>
            <a:r>
              <a:rPr lang="en-US" dirty="0" err="1" smtClean="0">
                <a:hlinkClick r:id="rId2" action="ppaction://hlinksldjump"/>
              </a:rPr>
              <a:t>su</a:t>
            </a:r>
            <a:r>
              <a:rPr lang="en-US" dirty="0" smtClean="0">
                <a:hlinkClick r:id="rId2" action="ppaction://hlinksldjump"/>
              </a:rPr>
              <a:t> </a:t>
            </a:r>
            <a:r>
              <a:rPr lang="en-US" dirty="0" err="1" smtClean="0">
                <a:hlinkClick r:id="rId2" action="ppaction://hlinksldjump"/>
              </a:rPr>
              <a:t>sve</a:t>
            </a:r>
            <a:r>
              <a:rPr lang="en-US" dirty="0" smtClean="0">
                <a:hlinkClick r:id="rId2" action="ppaction://hlinksldjump"/>
              </a:rPr>
              <a:t> </a:t>
            </a:r>
            <a:r>
              <a:rPr lang="en-US" dirty="0" err="1" smtClean="0">
                <a:hlinkClick r:id="rId2" action="ppaction://hlinksldjump"/>
              </a:rPr>
              <a:t>stranice</a:t>
            </a:r>
            <a:r>
              <a:rPr lang="en-US" dirty="0" smtClean="0">
                <a:hlinkClick r:id="rId2" action="ppaction://hlinksldjump"/>
              </a:rPr>
              <a:t> </a:t>
            </a:r>
            <a:r>
              <a:rPr lang="en-US" dirty="0" err="1" smtClean="0">
                <a:hlinkClick r:id="rId2" action="ppaction://hlinksldjump"/>
              </a:rPr>
              <a:t>razli</a:t>
            </a:r>
            <a:r>
              <a:rPr lang="hr-HR" dirty="0" smtClean="0">
                <a:hlinkClick r:id="rId2" action="ppaction://hlinksldjump"/>
              </a:rPr>
              <a:t>č</a:t>
            </a:r>
            <a:r>
              <a:rPr lang="en-US" dirty="0" err="1" smtClean="0">
                <a:hlinkClick r:id="rId2" action="ppaction://hlinksldjump"/>
              </a:rPr>
              <a:t>ite</a:t>
            </a:r>
            <a:endParaRPr lang="en-US" dirty="0" smtClean="0"/>
          </a:p>
          <a:p>
            <a:pPr marL="624078" indent="-514350">
              <a:buFont typeface="+mj-lt"/>
              <a:buAutoNum type="arabicPeriod"/>
            </a:pPr>
            <a:r>
              <a:rPr lang="en-US" dirty="0" err="1" smtClean="0">
                <a:hlinkClick r:id="rId3" action="ppaction://hlinksldjump"/>
              </a:rPr>
              <a:t>Kojemu</a:t>
            </a:r>
            <a:r>
              <a:rPr lang="en-US" dirty="0" smtClean="0">
                <a:hlinkClick r:id="rId3" action="ppaction://hlinksldjump"/>
              </a:rPr>
              <a:t> </a:t>
            </a:r>
            <a:r>
              <a:rPr lang="en-US" dirty="0" err="1" smtClean="0">
                <a:hlinkClick r:id="rId3" action="ppaction://hlinksldjump"/>
              </a:rPr>
              <a:t>su</a:t>
            </a:r>
            <a:r>
              <a:rPr lang="en-US" dirty="0" smtClean="0">
                <a:hlinkClick r:id="rId3" action="ppaction://hlinksldjump"/>
              </a:rPr>
              <a:t> </a:t>
            </a:r>
            <a:r>
              <a:rPr lang="en-US" dirty="0" err="1" smtClean="0">
                <a:hlinkClick r:id="rId3" action="ppaction://hlinksldjump"/>
              </a:rPr>
              <a:t>sve</a:t>
            </a:r>
            <a:r>
              <a:rPr lang="en-US" dirty="0" smtClean="0">
                <a:hlinkClick r:id="rId3" action="ppaction://hlinksldjump"/>
              </a:rPr>
              <a:t> </a:t>
            </a:r>
            <a:r>
              <a:rPr lang="en-US" dirty="0" err="1" smtClean="0">
                <a:hlinkClick r:id="rId3" action="ppaction://hlinksldjump"/>
              </a:rPr>
              <a:t>stranice</a:t>
            </a:r>
            <a:r>
              <a:rPr lang="en-US" dirty="0" smtClean="0">
                <a:hlinkClick r:id="rId3" action="ppaction://hlinksldjump"/>
              </a:rPr>
              <a:t> </a:t>
            </a:r>
            <a:r>
              <a:rPr lang="en-US" dirty="0" err="1" smtClean="0">
                <a:hlinkClick r:id="rId3" action="ppaction://hlinksldjump"/>
              </a:rPr>
              <a:t>iste</a:t>
            </a:r>
            <a:endParaRPr lang="en-US" dirty="0" smtClean="0"/>
          </a:p>
          <a:p>
            <a:pPr marL="624078" indent="-514350">
              <a:buFont typeface="+mj-lt"/>
              <a:buAutoNum type="arabicPeriod"/>
            </a:pPr>
            <a:r>
              <a:rPr lang="en-US" dirty="0" err="1" smtClean="0">
                <a:hlinkClick r:id="rId2" action="ppaction://hlinksldjump"/>
              </a:rPr>
              <a:t>Kojemu</a:t>
            </a:r>
            <a:r>
              <a:rPr lang="en-US" dirty="0" smtClean="0">
                <a:hlinkClick r:id="rId2" action="ppaction://hlinksldjump"/>
              </a:rPr>
              <a:t> </a:t>
            </a:r>
            <a:r>
              <a:rPr lang="en-US" dirty="0" err="1" smtClean="0">
                <a:hlinkClick r:id="rId2" action="ppaction://hlinksldjump"/>
              </a:rPr>
              <a:t>su</a:t>
            </a:r>
            <a:r>
              <a:rPr lang="en-US" dirty="0" smtClean="0">
                <a:hlinkClick r:id="rId2" action="ppaction://hlinksldjump"/>
              </a:rPr>
              <a:t> </a:t>
            </a:r>
            <a:r>
              <a:rPr lang="en-US" dirty="0" err="1" smtClean="0">
                <a:hlinkClick r:id="rId2" action="ppaction://hlinksldjump"/>
              </a:rPr>
              <a:t>dvije</a:t>
            </a:r>
            <a:r>
              <a:rPr lang="en-US" dirty="0" smtClean="0">
                <a:hlinkClick r:id="rId2" action="ppaction://hlinksldjump"/>
              </a:rPr>
              <a:t> </a:t>
            </a:r>
            <a:r>
              <a:rPr lang="en-US" dirty="0" err="1" smtClean="0">
                <a:hlinkClick r:id="rId2" action="ppaction://hlinksldjump"/>
              </a:rPr>
              <a:t>stranice</a:t>
            </a:r>
            <a:r>
              <a:rPr lang="en-US" dirty="0" smtClean="0">
                <a:hlinkClick r:id="rId2" action="ppaction://hlinksldjump"/>
              </a:rPr>
              <a:t> </a:t>
            </a:r>
            <a:r>
              <a:rPr lang="en-US" dirty="0" err="1" smtClean="0">
                <a:hlinkClick r:id="rId2" action="ppaction://hlinksldjump"/>
              </a:rPr>
              <a:t>jednake</a:t>
            </a:r>
            <a:r>
              <a:rPr lang="en-US" dirty="0" smtClean="0">
                <a:hlinkClick r:id="rId2" action="ppaction://hlinksldjump"/>
              </a:rPr>
              <a:t> </a:t>
            </a:r>
            <a:r>
              <a:rPr lang="en-US" dirty="0" err="1" smtClean="0">
                <a:hlinkClick r:id="rId2" action="ppaction://hlinksldjump"/>
              </a:rPr>
              <a:t>i</a:t>
            </a:r>
            <a:r>
              <a:rPr lang="en-US" dirty="0" smtClean="0">
                <a:hlinkClick r:id="rId2" action="ppaction://hlinksldjump"/>
              </a:rPr>
              <a:t> </a:t>
            </a:r>
            <a:r>
              <a:rPr lang="en-US" dirty="0" err="1" smtClean="0">
                <a:hlinkClick r:id="rId2" action="ppaction://hlinksldjump"/>
              </a:rPr>
              <a:t>usporedne</a:t>
            </a:r>
            <a:endParaRPr lang="hr-HR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NETO</a:t>
            </a:r>
            <a:r>
              <a:rPr lang="hr-HR" dirty="0" smtClean="0">
                <a:latin typeface="Georgia"/>
              </a:rPr>
              <a:t>Č</a:t>
            </a:r>
            <a:r>
              <a:rPr lang="en-US" dirty="0" smtClean="0">
                <a:latin typeface="Georgia"/>
              </a:rPr>
              <a:t>NO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Action Button: Forward or Next 3">
            <a:hlinkClick r:id="" action="ppaction://hlinkshowjump?jump=lastslideviewed" highlightClick="1"/>
          </p:cNvPr>
          <p:cNvSpPr/>
          <p:nvPr/>
        </p:nvSpPr>
        <p:spPr>
          <a:xfrm>
            <a:off x="3505200" y="3810000"/>
            <a:ext cx="2438400" cy="12954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</a:t>
            </a:r>
            <a:r>
              <a:rPr lang="hr-HR" dirty="0" smtClean="0">
                <a:latin typeface="Georgia"/>
              </a:rPr>
              <a:t>Č</a:t>
            </a:r>
            <a:r>
              <a:rPr lang="en-US" dirty="0" smtClean="0">
                <a:latin typeface="Georgia"/>
              </a:rPr>
              <a:t>NO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Action Button: Forward or Next 3">
            <a:hlinkClick r:id="" action="ppaction://hlinkshowjump?jump=nextslide" highlightClick="1"/>
          </p:cNvPr>
          <p:cNvSpPr/>
          <p:nvPr/>
        </p:nvSpPr>
        <p:spPr>
          <a:xfrm>
            <a:off x="3200400" y="3733800"/>
            <a:ext cx="2819400" cy="14478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16.Kako se </a:t>
            </a:r>
            <a:r>
              <a:rPr lang="en-US" dirty="0" err="1" smtClean="0"/>
              <a:t>zove</a:t>
            </a:r>
            <a:r>
              <a:rPr lang="en-US" dirty="0" smtClean="0"/>
              <a:t> du</a:t>
            </a:r>
            <a:r>
              <a:rPr lang="hr-HR" dirty="0" smtClean="0">
                <a:latin typeface="Georgia"/>
              </a:rPr>
              <a:t>ž</a:t>
            </a:r>
            <a:r>
              <a:rPr lang="en-US" dirty="0" err="1" smtClean="0"/>
              <a:t>ina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 err="1" smtClean="0"/>
              <a:t>povezuje</a:t>
            </a:r>
            <a:r>
              <a:rPr lang="en-US" dirty="0" smtClean="0"/>
              <a:t> </a:t>
            </a:r>
            <a:r>
              <a:rPr lang="en-US" dirty="0" err="1" smtClean="0"/>
              <a:t>dvije</a:t>
            </a:r>
            <a:r>
              <a:rPr lang="en-US" dirty="0" smtClean="0"/>
              <a:t> to</a:t>
            </a:r>
            <a:r>
              <a:rPr lang="hr-HR" dirty="0" smtClean="0">
                <a:latin typeface="Georgia"/>
              </a:rPr>
              <a:t>č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kru</a:t>
            </a:r>
            <a:r>
              <a:rPr lang="hr-HR" dirty="0" smtClean="0">
                <a:latin typeface="Georgia"/>
              </a:rPr>
              <a:t>ž</a:t>
            </a:r>
            <a:r>
              <a:rPr lang="en-US" dirty="0" err="1" smtClean="0">
                <a:latin typeface="Georgia"/>
              </a:rPr>
              <a:t>n</a:t>
            </a:r>
            <a:r>
              <a:rPr lang="en-US" dirty="0" err="1" smtClean="0"/>
              <a:t>ici</a:t>
            </a:r>
            <a:r>
              <a:rPr lang="hr-HR" dirty="0" smtClean="0">
                <a:latin typeface="Georgia"/>
              </a:rPr>
              <a:t>?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buFont typeface="+mj-lt"/>
              <a:buAutoNum type="arabicPeriod"/>
            </a:pPr>
            <a:r>
              <a:rPr lang="en-US" dirty="0" err="1" smtClean="0">
                <a:hlinkClick r:id="rId2" action="ppaction://hlinksldjump"/>
              </a:rPr>
              <a:t>Tetiva</a:t>
            </a:r>
            <a:endParaRPr lang="en-US" dirty="0" smtClean="0"/>
          </a:p>
          <a:p>
            <a:pPr marL="624078" indent="-514350">
              <a:buFont typeface="+mj-lt"/>
              <a:buAutoNum type="arabicPeriod"/>
            </a:pPr>
            <a:r>
              <a:rPr lang="en-US" dirty="0" err="1" smtClean="0">
                <a:hlinkClick r:id="rId3" action="ppaction://hlinksldjump"/>
              </a:rPr>
              <a:t>Kru</a:t>
            </a:r>
            <a:r>
              <a:rPr lang="hr-HR" dirty="0" smtClean="0">
                <a:hlinkClick r:id="rId3" action="ppaction://hlinksldjump"/>
              </a:rPr>
              <a:t>ž</a:t>
            </a:r>
            <a:r>
              <a:rPr lang="en-US" dirty="0" err="1" smtClean="0">
                <a:hlinkClick r:id="rId3" action="ppaction://hlinksldjump"/>
              </a:rPr>
              <a:t>ni</a:t>
            </a:r>
            <a:r>
              <a:rPr lang="en-US" dirty="0" smtClean="0">
                <a:hlinkClick r:id="rId3" action="ppaction://hlinksldjump"/>
              </a:rPr>
              <a:t> </a:t>
            </a:r>
            <a:r>
              <a:rPr lang="en-US" dirty="0" err="1" smtClean="0">
                <a:hlinkClick r:id="rId3" action="ppaction://hlinksldjump"/>
              </a:rPr>
              <a:t>odsje</a:t>
            </a:r>
            <a:r>
              <a:rPr lang="hr-HR" dirty="0" smtClean="0">
                <a:hlinkClick r:id="rId3" action="ppaction://hlinksldjump"/>
              </a:rPr>
              <a:t>č</a:t>
            </a:r>
            <a:r>
              <a:rPr lang="en-US" dirty="0" err="1" smtClean="0">
                <a:hlinkClick r:id="rId3" action="ppaction://hlinksldjump"/>
              </a:rPr>
              <a:t>ak</a:t>
            </a:r>
            <a:endParaRPr lang="en-US" dirty="0" smtClean="0"/>
          </a:p>
          <a:p>
            <a:pPr marL="624078" indent="-514350">
              <a:buFont typeface="+mj-lt"/>
              <a:buAutoNum type="arabicPeriod"/>
            </a:pPr>
            <a:r>
              <a:rPr lang="en-US" dirty="0" err="1" smtClean="0">
                <a:hlinkClick r:id="rId3" action="ppaction://hlinksldjump"/>
              </a:rPr>
              <a:t>Radijus</a:t>
            </a:r>
            <a:endParaRPr lang="hr-HR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NETO</a:t>
            </a:r>
            <a:r>
              <a:rPr lang="hr-HR" dirty="0" smtClean="0">
                <a:latin typeface="Georgia"/>
              </a:rPr>
              <a:t>Č</a:t>
            </a:r>
            <a:r>
              <a:rPr lang="en-US" dirty="0" smtClean="0">
                <a:latin typeface="Georgia"/>
              </a:rPr>
              <a:t>NO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Action Button: Forward or Next 3">
            <a:hlinkClick r:id="" action="ppaction://hlinkshowjump?jump=lastslideviewed" highlightClick="1"/>
          </p:cNvPr>
          <p:cNvSpPr/>
          <p:nvPr/>
        </p:nvSpPr>
        <p:spPr>
          <a:xfrm>
            <a:off x="2743200" y="3581400"/>
            <a:ext cx="2590800" cy="14478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</a:t>
            </a:r>
            <a:r>
              <a:rPr lang="hr-HR" dirty="0" smtClean="0">
                <a:latin typeface="Georgia"/>
              </a:rPr>
              <a:t>Č</a:t>
            </a:r>
            <a:r>
              <a:rPr lang="en-US" dirty="0" smtClean="0">
                <a:latin typeface="Georgia"/>
              </a:rPr>
              <a:t>NO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Action Button: Forward or Next 3">
            <a:hlinkClick r:id="" action="ppaction://hlinkshowjump?jump=nextslide" highlightClick="1"/>
          </p:cNvPr>
          <p:cNvSpPr/>
          <p:nvPr/>
        </p:nvSpPr>
        <p:spPr>
          <a:xfrm>
            <a:off x="3276600" y="3733800"/>
            <a:ext cx="2743200" cy="16764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2.Kada ka</a:t>
            </a:r>
            <a:r>
              <a:rPr lang="hr-HR" dirty="0" smtClean="0">
                <a:latin typeface="Georgia"/>
              </a:rPr>
              <a:t>ž</a:t>
            </a:r>
            <a:r>
              <a:rPr lang="en-US" dirty="0" err="1" smtClean="0"/>
              <a:t>emo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dva</a:t>
            </a:r>
            <a:r>
              <a:rPr lang="en-US" dirty="0" smtClean="0"/>
              <a:t> </a:t>
            </a:r>
            <a:r>
              <a:rPr lang="en-US" dirty="0" err="1" smtClean="0"/>
              <a:t>pravca</a:t>
            </a:r>
            <a:r>
              <a:rPr lang="en-US" dirty="0" smtClean="0"/>
              <a:t> </a:t>
            </a:r>
            <a:r>
              <a:rPr lang="en-US" dirty="0" err="1" smtClean="0"/>
              <a:t>okomita</a:t>
            </a:r>
            <a:r>
              <a:rPr lang="hr-HR" dirty="0" smtClean="0">
                <a:latin typeface="Georgia"/>
              </a:rPr>
              <a:t> ?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buFont typeface="+mj-lt"/>
              <a:buAutoNum type="arabicPeriod"/>
            </a:pPr>
            <a:r>
              <a:rPr lang="en-US" dirty="0" err="1" smtClean="0">
                <a:hlinkClick r:id="rId2" action="ppaction://hlinksldjump"/>
              </a:rPr>
              <a:t>Kada</a:t>
            </a:r>
            <a:r>
              <a:rPr lang="en-US" dirty="0" smtClean="0">
                <a:hlinkClick r:id="rId2" action="ppaction://hlinksldjump"/>
              </a:rPr>
              <a:t> se </a:t>
            </a:r>
            <a:r>
              <a:rPr lang="en-US" dirty="0" err="1" smtClean="0">
                <a:hlinkClick r:id="rId2" action="ppaction://hlinksldjump"/>
              </a:rPr>
              <a:t>sijeku</a:t>
            </a:r>
            <a:r>
              <a:rPr lang="en-US" dirty="0" smtClean="0">
                <a:hlinkClick r:id="rId2" action="ppaction://hlinksldjump"/>
              </a:rPr>
              <a:t> pod </a:t>
            </a:r>
            <a:r>
              <a:rPr lang="en-US" dirty="0" err="1" smtClean="0">
                <a:hlinkClick r:id="rId2" action="ppaction://hlinksldjump"/>
              </a:rPr>
              <a:t>kutom</a:t>
            </a:r>
            <a:r>
              <a:rPr lang="en-US" dirty="0" smtClean="0">
                <a:hlinkClick r:id="rId2" action="ppaction://hlinksldjump"/>
              </a:rPr>
              <a:t> </a:t>
            </a:r>
            <a:r>
              <a:rPr lang="en-US" dirty="0" err="1" smtClean="0">
                <a:hlinkClick r:id="rId2" action="ppaction://hlinksldjump"/>
              </a:rPr>
              <a:t>manjim</a:t>
            </a:r>
            <a:r>
              <a:rPr lang="en-US" dirty="0" smtClean="0">
                <a:hlinkClick r:id="rId2" action="ppaction://hlinksldjump"/>
              </a:rPr>
              <a:t> </a:t>
            </a:r>
            <a:r>
              <a:rPr lang="en-US" dirty="0" err="1" smtClean="0">
                <a:hlinkClick r:id="rId2" action="ppaction://hlinksldjump"/>
              </a:rPr>
              <a:t>od</a:t>
            </a:r>
            <a:r>
              <a:rPr lang="en-US" dirty="0" smtClean="0">
                <a:hlinkClick r:id="rId2" action="ppaction://hlinksldjump"/>
              </a:rPr>
              <a:t> 90</a:t>
            </a:r>
            <a:r>
              <a:rPr lang="hr-HR" dirty="0" smtClean="0">
                <a:hlinkClick r:id="rId2" action="ppaction://hlinksldjump"/>
              </a:rPr>
              <a:t>°</a:t>
            </a:r>
            <a:endParaRPr lang="en-US" dirty="0" smtClean="0"/>
          </a:p>
          <a:p>
            <a:pPr marL="624078" indent="-514350">
              <a:buFont typeface="+mj-lt"/>
              <a:buAutoNum type="arabicPeriod"/>
            </a:pPr>
            <a:r>
              <a:rPr lang="en-US" dirty="0" err="1" smtClean="0">
                <a:hlinkClick r:id="rId3" action="ppaction://hlinksldjump"/>
              </a:rPr>
              <a:t>Kada</a:t>
            </a:r>
            <a:r>
              <a:rPr lang="en-US" dirty="0" smtClean="0">
                <a:hlinkClick r:id="rId3" action="ppaction://hlinksldjump"/>
              </a:rPr>
              <a:t> se </a:t>
            </a:r>
            <a:r>
              <a:rPr lang="en-US" dirty="0" err="1" smtClean="0">
                <a:hlinkClick r:id="rId3" action="ppaction://hlinksldjump"/>
              </a:rPr>
              <a:t>sijeku</a:t>
            </a:r>
            <a:r>
              <a:rPr lang="en-US" dirty="0" smtClean="0">
                <a:hlinkClick r:id="rId3" action="ppaction://hlinksldjump"/>
              </a:rPr>
              <a:t> pod </a:t>
            </a:r>
            <a:r>
              <a:rPr lang="en-US" dirty="0" err="1" smtClean="0">
                <a:hlinkClick r:id="rId3" action="ppaction://hlinksldjump"/>
              </a:rPr>
              <a:t>pravim</a:t>
            </a:r>
            <a:r>
              <a:rPr lang="en-US" dirty="0" smtClean="0">
                <a:hlinkClick r:id="rId3" action="ppaction://hlinksldjump"/>
              </a:rPr>
              <a:t> </a:t>
            </a:r>
            <a:r>
              <a:rPr lang="en-US" dirty="0" err="1" smtClean="0">
                <a:hlinkClick r:id="rId3" action="ppaction://hlinksldjump"/>
              </a:rPr>
              <a:t>kutom</a:t>
            </a:r>
            <a:endParaRPr lang="en-US" dirty="0" smtClean="0"/>
          </a:p>
          <a:p>
            <a:pPr marL="624078" indent="-514350">
              <a:buFont typeface="+mj-lt"/>
              <a:buAutoNum type="arabicPeriod"/>
            </a:pPr>
            <a:r>
              <a:rPr lang="en-US" dirty="0" err="1" smtClean="0">
                <a:hlinkClick r:id="rId2" action="ppaction://hlinksldjump"/>
              </a:rPr>
              <a:t>Kada</a:t>
            </a:r>
            <a:r>
              <a:rPr lang="en-US" dirty="0" smtClean="0">
                <a:hlinkClick r:id="rId2" action="ppaction://hlinksldjump"/>
              </a:rPr>
              <a:t> se </a:t>
            </a:r>
            <a:r>
              <a:rPr lang="en-US" dirty="0" err="1" smtClean="0">
                <a:hlinkClick r:id="rId2" action="ppaction://hlinksldjump"/>
              </a:rPr>
              <a:t>sijeku</a:t>
            </a:r>
            <a:r>
              <a:rPr lang="en-US" dirty="0" smtClean="0">
                <a:hlinkClick r:id="rId2" action="ppaction://hlinksldjump"/>
              </a:rPr>
              <a:t> pod </a:t>
            </a:r>
            <a:r>
              <a:rPr lang="en-US" dirty="0" err="1" smtClean="0">
                <a:hlinkClick r:id="rId2" action="ppaction://hlinksldjump"/>
              </a:rPr>
              <a:t>kutom</a:t>
            </a:r>
            <a:r>
              <a:rPr lang="en-US" dirty="0" smtClean="0">
                <a:hlinkClick r:id="rId2" action="ppaction://hlinksldjump"/>
              </a:rPr>
              <a:t> </a:t>
            </a:r>
            <a:r>
              <a:rPr lang="en-US" dirty="0" err="1" smtClean="0">
                <a:hlinkClick r:id="rId2" action="ppaction://hlinksldjump"/>
              </a:rPr>
              <a:t>ve</a:t>
            </a:r>
            <a:r>
              <a:rPr lang="hr-HR" dirty="0" smtClean="0">
                <a:hlinkClick r:id="rId2" action="ppaction://hlinksldjump"/>
              </a:rPr>
              <a:t>ć</a:t>
            </a:r>
            <a:r>
              <a:rPr lang="en-US" dirty="0" err="1" smtClean="0">
                <a:hlinkClick r:id="rId2" action="ppaction://hlinksldjump"/>
              </a:rPr>
              <a:t>im</a:t>
            </a:r>
            <a:r>
              <a:rPr lang="en-US" dirty="0" smtClean="0">
                <a:hlinkClick r:id="rId2" action="ppaction://hlinksldjump"/>
              </a:rPr>
              <a:t> </a:t>
            </a:r>
            <a:r>
              <a:rPr lang="en-US" dirty="0" err="1" smtClean="0">
                <a:hlinkClick r:id="rId2" action="ppaction://hlinksldjump"/>
              </a:rPr>
              <a:t>od</a:t>
            </a:r>
            <a:r>
              <a:rPr lang="en-US" dirty="0" smtClean="0">
                <a:hlinkClick r:id="rId2" action="ppaction://hlinksldjump"/>
              </a:rPr>
              <a:t> 90</a:t>
            </a:r>
            <a:r>
              <a:rPr lang="hr-HR" dirty="0" smtClean="0">
                <a:hlinkClick r:id="rId2" action="ppaction://hlinksldjump"/>
              </a:rPr>
              <a:t>°</a:t>
            </a:r>
            <a:endParaRPr lang="hr-HR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bg1"/>
                </a:solidFill>
              </a:rPr>
              <a:t>Hvala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na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pozornosti</a:t>
            </a:r>
            <a:r>
              <a:rPr lang="hr-HR" dirty="0" smtClean="0">
                <a:solidFill>
                  <a:schemeClr val="bg1"/>
                </a:solidFill>
                <a:latin typeface="Georgia"/>
              </a:rPr>
              <a:t>!</a:t>
            </a:r>
            <a:endParaRPr lang="hr-HR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NETO</a:t>
            </a:r>
            <a:r>
              <a:rPr lang="hr-HR" dirty="0" smtClean="0">
                <a:latin typeface="Georgia"/>
              </a:rPr>
              <a:t>Č</a:t>
            </a:r>
            <a:r>
              <a:rPr lang="en-US" dirty="0" smtClean="0"/>
              <a:t>NO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Action Button: Forward or Next 4">
            <a:hlinkClick r:id="" action="ppaction://hlinkshowjump?jump=lastslideviewed" highlightClick="1"/>
          </p:cNvPr>
          <p:cNvSpPr/>
          <p:nvPr/>
        </p:nvSpPr>
        <p:spPr>
          <a:xfrm rot="21055209">
            <a:off x="2971800" y="3200400"/>
            <a:ext cx="3048000" cy="15240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</a:t>
            </a:r>
            <a:r>
              <a:rPr lang="hr-HR" dirty="0" smtClean="0">
                <a:latin typeface="Georgia"/>
              </a:rPr>
              <a:t>Č</a:t>
            </a:r>
            <a:r>
              <a:rPr lang="en-US" dirty="0" smtClean="0"/>
              <a:t>NO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Action Button: Forward or Next 3">
            <a:hlinkClick r:id="" action="ppaction://hlinkshowjump?jump=nextslide" highlightClick="1"/>
          </p:cNvPr>
          <p:cNvSpPr/>
          <p:nvPr/>
        </p:nvSpPr>
        <p:spPr>
          <a:xfrm>
            <a:off x="3048000" y="3200400"/>
            <a:ext cx="3200400" cy="21336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3.Koja </a:t>
            </a:r>
            <a:r>
              <a:rPr lang="en-US" dirty="0" err="1" smtClean="0"/>
              <a:t>od</a:t>
            </a:r>
            <a:r>
              <a:rPr lang="en-US" dirty="0" smtClean="0"/>
              <a:t> </a:t>
            </a:r>
            <a:r>
              <a:rPr lang="en-US" dirty="0" err="1" smtClean="0"/>
              <a:t>ovih</a:t>
            </a:r>
            <a:r>
              <a:rPr lang="en-US" dirty="0" smtClean="0"/>
              <a:t> </a:t>
            </a:r>
            <a:r>
              <a:rPr lang="en-US" dirty="0" err="1" smtClean="0"/>
              <a:t>nije</a:t>
            </a:r>
            <a:r>
              <a:rPr lang="en-US" dirty="0" smtClean="0"/>
              <a:t> </a:t>
            </a:r>
            <a:r>
              <a:rPr lang="en-US" dirty="0" err="1" smtClean="0"/>
              <a:t>metoda</a:t>
            </a:r>
            <a:r>
              <a:rPr lang="en-US" dirty="0" smtClean="0"/>
              <a:t> </a:t>
            </a:r>
            <a:r>
              <a:rPr lang="en-US" dirty="0" err="1" smtClean="0"/>
              <a:t>precrtavanja</a:t>
            </a:r>
            <a:r>
              <a:rPr lang="hr-HR" dirty="0" smtClean="0">
                <a:latin typeface="Georgia"/>
              </a:rPr>
              <a:t> ?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buFont typeface="+mj-lt"/>
              <a:buAutoNum type="arabicPeriod"/>
            </a:pPr>
            <a:r>
              <a:rPr lang="en-US" dirty="0" err="1" smtClean="0">
                <a:hlinkClick r:id="rId2" action="ppaction://hlinksldjump"/>
              </a:rPr>
              <a:t>Translacija</a:t>
            </a:r>
            <a:endParaRPr lang="en-US" dirty="0" smtClean="0"/>
          </a:p>
          <a:p>
            <a:pPr marL="624078" indent="-514350">
              <a:buFont typeface="+mj-lt"/>
              <a:buAutoNum type="arabicPeriod"/>
            </a:pPr>
            <a:r>
              <a:rPr lang="en-US" dirty="0" err="1" smtClean="0">
                <a:hlinkClick r:id="rId3" action="ppaction://hlinksldjump"/>
              </a:rPr>
              <a:t>Kvadriranje</a:t>
            </a:r>
            <a:endParaRPr lang="en-US" dirty="0" smtClean="0"/>
          </a:p>
          <a:p>
            <a:pPr marL="624078" indent="-514350">
              <a:buFont typeface="+mj-lt"/>
              <a:buAutoNum type="arabicPeriod"/>
            </a:pPr>
            <a:r>
              <a:rPr lang="en-US" dirty="0" err="1" smtClean="0">
                <a:hlinkClick r:id="rId2" action="ppaction://hlinksldjump"/>
              </a:rPr>
              <a:t>Rotacija</a:t>
            </a:r>
            <a:endParaRPr lang="hr-HR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NETO</a:t>
            </a:r>
            <a:r>
              <a:rPr lang="hr-HR" dirty="0" smtClean="0">
                <a:latin typeface="Georgia"/>
              </a:rPr>
              <a:t>Č</a:t>
            </a:r>
            <a:r>
              <a:rPr lang="en-US" dirty="0" smtClean="0">
                <a:latin typeface="Georgia"/>
              </a:rPr>
              <a:t>NO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Action Button: Forward or Next 3">
            <a:hlinkClick r:id="" action="ppaction://hlinkshowjump?jump=lastslideviewed" highlightClick="1"/>
          </p:cNvPr>
          <p:cNvSpPr/>
          <p:nvPr/>
        </p:nvSpPr>
        <p:spPr>
          <a:xfrm>
            <a:off x="3505200" y="3733800"/>
            <a:ext cx="2590800" cy="15240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172</TotalTime>
  <Words>401</Words>
  <Application>Microsoft Office PowerPoint</Application>
  <PresentationFormat>On-screen Show (4:3)</PresentationFormat>
  <Paragraphs>108</Paragraphs>
  <Slides>50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50</vt:i4>
      </vt:variant>
    </vt:vector>
  </HeadingPairs>
  <TitlesOfParts>
    <vt:vector size="51" baseType="lpstr">
      <vt:lpstr>Urban</vt:lpstr>
      <vt:lpstr>KVIZ IZ MATEMATIKE</vt:lpstr>
      <vt:lpstr>1.Koji matematičar je otkrio jednadžbu:a²+b²=c²</vt:lpstr>
      <vt:lpstr>NETOČNO</vt:lpstr>
      <vt:lpstr>TOČNO</vt:lpstr>
      <vt:lpstr>2.Kada kažemo da su dva pravca okomita ?</vt:lpstr>
      <vt:lpstr>NETOČNO</vt:lpstr>
      <vt:lpstr>TOČNO</vt:lpstr>
      <vt:lpstr>3.Koja od ovih nije metoda precrtavanja ?</vt:lpstr>
      <vt:lpstr>NETOČNO</vt:lpstr>
      <vt:lpstr>TOČNO</vt:lpstr>
      <vt:lpstr>Slide 11</vt:lpstr>
      <vt:lpstr>NETOČNO</vt:lpstr>
      <vt:lpstr>TOČNO</vt:lpstr>
      <vt:lpstr>5.Koje je rješenje ovo izraza: a²*a³=?</vt:lpstr>
      <vt:lpstr>NETOČNO</vt:lpstr>
      <vt:lpstr>TOČNO</vt:lpstr>
      <vt:lpstr>6.Koja je računska radnja obrnuta kvadriranju ?</vt:lpstr>
      <vt:lpstr>NETOČNO</vt:lpstr>
      <vt:lpstr>TOČNO</vt:lpstr>
      <vt:lpstr>7. √a²=?</vt:lpstr>
      <vt:lpstr>NETOČNO</vt:lpstr>
      <vt:lpstr>TOČNO</vt:lpstr>
      <vt:lpstr>8.Kojoj skupini brojeva pripadaju brojevi:3,4,78,0.6,7/6 ?</vt:lpstr>
      <vt:lpstr>NETOČNO</vt:lpstr>
      <vt:lpstr>TOČNO</vt:lpstr>
      <vt:lpstr>9.Kakav je ovo trokut:</vt:lpstr>
      <vt:lpstr>NETOČNO</vt:lpstr>
      <vt:lpstr>TOČNO</vt:lpstr>
      <vt:lpstr>10.Kojom metodom preslikavanja je ovo tijelo preslikano</vt:lpstr>
      <vt:lpstr>NETOČNO</vt:lpstr>
      <vt:lpstr>TOČNO</vt:lpstr>
      <vt:lpstr>11.Kada su sva pravca usporedna ?</vt:lpstr>
      <vt:lpstr>NETOČNO</vt:lpstr>
      <vt:lpstr>TOČNO</vt:lpstr>
      <vt:lpstr>12.Kako se zove dužina koja povezuje središte kruga sa bilo kojom tokčom na kružnici ?</vt:lpstr>
      <vt:lpstr>NETOČNO</vt:lpstr>
      <vt:lpstr>TOČNO</vt:lpstr>
      <vt:lpstr>13.Koje je ovo grčko slovo:φ ?</vt:lpstr>
      <vt:lpstr>NETOČNO</vt:lpstr>
      <vt:lpstr>TOČNO</vt:lpstr>
      <vt:lpstr>14.Kako se zove ovaj kut:</vt:lpstr>
      <vt:lpstr>NETOČNO</vt:lpstr>
      <vt:lpstr>TOČNO</vt:lpstr>
      <vt:lpstr>15.Kakav je kvadrat lik ?</vt:lpstr>
      <vt:lpstr>NETOČNO</vt:lpstr>
      <vt:lpstr>TOČNO</vt:lpstr>
      <vt:lpstr>16.Kako se zove dužina koja povezuje dvije točke na kružnici?</vt:lpstr>
      <vt:lpstr>NETOČNO</vt:lpstr>
      <vt:lpstr>TOČNO</vt:lpstr>
      <vt:lpstr>Hvala na pozornosti!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KVIZ IZ MATEMATIKE</dc:title>
  <dc:creator>Acer</dc:creator>
  <cp:lastModifiedBy>Acer</cp:lastModifiedBy>
  <cp:revision>2</cp:revision>
  <dcterms:created xsi:type="dcterms:W3CDTF">2020-03-16T20:33:40Z</dcterms:created>
  <dcterms:modified xsi:type="dcterms:W3CDTF">2020-03-17T10:01:26Z</dcterms:modified>
</cp:coreProperties>
</file>