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/>
              <a:t/>
            </a:r>
            <a:br>
              <a:rPr lang="hr-HR" dirty="0"/>
            </a:br>
            <a:r>
              <a:rPr lang="hr-HR" sz="8000" dirty="0" smtClean="0">
                <a:latin typeface="Arial Black" panose="020B0A04020102020204" pitchFamily="34" charset="0"/>
              </a:rPr>
              <a:t>KVIZ ZNANJA</a:t>
            </a:r>
            <a:r>
              <a:rPr lang="hr-HR" sz="8000" dirty="0" smtClean="0"/>
              <a:t/>
            </a:r>
            <a:br>
              <a:rPr lang="hr-HR" sz="8000" dirty="0" smtClean="0"/>
            </a:br>
            <a:r>
              <a:rPr lang="hr-HR" sz="4800" dirty="0" smtClean="0">
                <a:latin typeface="Arial Black" panose="020B0A04020102020204" pitchFamily="34" charset="0"/>
              </a:rPr>
              <a:t>BAZA PODATAKA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r-HR" sz="3600" dirty="0" smtClean="0">
                <a:solidFill>
                  <a:schemeClr val="bg1"/>
                </a:solidFill>
              </a:rPr>
              <a:t>Tea </a:t>
            </a:r>
            <a:r>
              <a:rPr lang="hr-HR" sz="3600" dirty="0" err="1" smtClean="0">
                <a:solidFill>
                  <a:schemeClr val="bg1"/>
                </a:solidFill>
              </a:rPr>
              <a:t>ćavar</a:t>
            </a:r>
            <a:r>
              <a:rPr lang="hr-HR" sz="3600" dirty="0" smtClean="0">
                <a:solidFill>
                  <a:schemeClr val="bg1"/>
                </a:solidFill>
              </a:rPr>
              <a:t> , </a:t>
            </a:r>
            <a:r>
              <a:rPr lang="hr-HR" sz="3600" dirty="0" err="1" smtClean="0">
                <a:solidFill>
                  <a:schemeClr val="bg1"/>
                </a:solidFill>
              </a:rPr>
              <a:t>ix.a</a:t>
            </a:r>
            <a:endParaRPr lang="hr-H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1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TOČNO</a:t>
            </a:r>
            <a:endParaRPr lang="hr-HR" sz="6000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63486" y="2664823"/>
            <a:ext cx="3474720" cy="33440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75" y="2144078"/>
            <a:ext cx="4661957" cy="4195762"/>
          </a:xfrm>
        </p:spPr>
      </p:pic>
    </p:spTree>
    <p:extLst>
      <p:ext uri="{BB962C8B-B14F-4D97-AF65-F5344CB8AC3E}">
        <p14:creationId xmlns:p14="http://schemas.microsoft.com/office/powerpoint/2010/main" val="1803664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6206" y="269838"/>
            <a:ext cx="9384628" cy="2042288"/>
          </a:xfrm>
        </p:spPr>
        <p:txBody>
          <a:bodyPr/>
          <a:lstStyle/>
          <a:p>
            <a:r>
              <a:rPr lang="hr-HR" dirty="0" smtClean="0"/>
              <a:t>4.</a:t>
            </a:r>
            <a:r>
              <a:rPr lang="pl-PL" dirty="0"/>
              <a:t> Svaki se zapis za bolji povratak i razvrstavanje obično prepoznaje kao skup 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293" y="2536244"/>
            <a:ext cx="8946541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sz="3600" dirty="0" smtClean="0">
                <a:hlinkClick r:id="rId2" action="ppaction://hlinksldjump"/>
              </a:rPr>
              <a:t>Igrica</a:t>
            </a:r>
            <a:endParaRPr lang="hr-HR" sz="3600" dirty="0" smtClean="0"/>
          </a:p>
          <a:p>
            <a:pPr marL="457200" indent="-457200">
              <a:buFont typeface="+mj-lt"/>
              <a:buAutoNum type="arabicParenR"/>
            </a:pPr>
            <a:r>
              <a:rPr lang="hr-HR" sz="3600" dirty="0" smtClean="0">
                <a:hlinkClick r:id="rId2" action="ppaction://hlinksldjump"/>
              </a:rPr>
              <a:t>Rekvizita </a:t>
            </a:r>
            <a:endParaRPr lang="hr-HR" sz="3600" dirty="0" smtClean="0"/>
          </a:p>
          <a:p>
            <a:pPr marL="457200" indent="-457200">
              <a:buFont typeface="+mj-lt"/>
              <a:buAutoNum type="arabicParenR"/>
            </a:pPr>
            <a:r>
              <a:rPr lang="hr-HR" sz="3600" dirty="0" smtClean="0">
                <a:hlinkClick r:id="rId3" action="ppaction://hlinksldjump"/>
              </a:rPr>
              <a:t>Elemenata</a:t>
            </a:r>
            <a:endParaRPr lang="hr-HR" sz="3600" dirty="0" smtClean="0"/>
          </a:p>
        </p:txBody>
      </p:sp>
    </p:spTree>
    <p:extLst>
      <p:ext uri="{BB962C8B-B14F-4D97-AF65-F5344CB8AC3E}">
        <p14:creationId xmlns:p14="http://schemas.microsoft.com/office/powerpoint/2010/main" val="14275753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NETOČNO</a:t>
            </a:r>
            <a:endParaRPr lang="hr-HR" sz="60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34" y="2961567"/>
            <a:ext cx="3962400" cy="2776728"/>
          </a:xfrm>
        </p:spPr>
      </p:pic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867989" y="2730137"/>
            <a:ext cx="3487782" cy="32395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414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TOČNO</a:t>
            </a:r>
            <a:endParaRPr lang="hr-HR" sz="6000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63486" y="2664823"/>
            <a:ext cx="3474720" cy="33440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16" y="2010003"/>
            <a:ext cx="5070407" cy="4195762"/>
          </a:xfrm>
        </p:spPr>
      </p:pic>
    </p:spTree>
    <p:extLst>
      <p:ext uri="{BB962C8B-B14F-4D97-AF65-F5344CB8AC3E}">
        <p14:creationId xmlns:p14="http://schemas.microsoft.com/office/powerpoint/2010/main" val="1527870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4843" y="182880"/>
            <a:ext cx="9345440" cy="2037806"/>
          </a:xfrm>
        </p:spPr>
        <p:txBody>
          <a:bodyPr/>
          <a:lstStyle/>
          <a:p>
            <a:r>
              <a:rPr lang="hr-HR" dirty="0" smtClean="0"/>
              <a:t>5.</a:t>
            </a:r>
            <a:r>
              <a:rPr lang="pl-PL" dirty="0"/>
              <a:t>  Računalni program korišten za upravljanje i ispitivanje baze podataka nazvan 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293" y="2381794"/>
            <a:ext cx="8946541" cy="419548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2" action="ppaction://hlinksldjump"/>
              </a:rPr>
              <a:t>Sustav upravljanja bazom podataka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3" action="ppaction://hlinksldjump"/>
              </a:rPr>
              <a:t>Sustav prijenosa informacija od izvora do prekidača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3" action="ppaction://hlinksldjump"/>
              </a:rPr>
              <a:t>Sustav jednostavnih i složenih rečenica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597862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NETOČNO</a:t>
            </a:r>
            <a:endParaRPr lang="hr-HR" sz="6000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867989" y="2730137"/>
            <a:ext cx="3487782" cy="32395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72" y="2366146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2116983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TOČNO</a:t>
            </a:r>
            <a:endParaRPr lang="hr-HR" sz="6000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63486" y="2664823"/>
            <a:ext cx="3474720" cy="33440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70" y="3278777"/>
            <a:ext cx="3278206" cy="2181497"/>
          </a:xfrm>
        </p:spPr>
      </p:pic>
    </p:spTree>
    <p:extLst>
      <p:ext uri="{BB962C8B-B14F-4D97-AF65-F5344CB8AC3E}">
        <p14:creationId xmlns:p14="http://schemas.microsoft.com/office/powerpoint/2010/main" val="310053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7017" y="295963"/>
            <a:ext cx="9423817" cy="1976973"/>
          </a:xfrm>
        </p:spPr>
        <p:txBody>
          <a:bodyPr/>
          <a:lstStyle/>
          <a:p>
            <a:r>
              <a:rPr lang="hr-HR" dirty="0" smtClean="0"/>
              <a:t>6.</a:t>
            </a:r>
            <a:r>
              <a:rPr lang="hr-HR" dirty="0"/>
              <a:t> Svojstva i dizajn sustava baze podataka uključeni su u proučavanje 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293" y="2429690"/>
            <a:ext cx="8946541" cy="419548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2" action="ppaction://hlinksldjump"/>
              </a:rPr>
              <a:t>Molekula vode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3" action="ppaction://hlinksldjump"/>
              </a:rPr>
              <a:t>Informatičke znanosti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2" action="ppaction://hlinksldjump"/>
              </a:rPr>
              <a:t>Izvora </a:t>
            </a:r>
            <a:r>
              <a:rPr lang="hr-HR" sz="3600" dirty="0" err="1" smtClean="0">
                <a:hlinkClick r:id="rId2" action="ppaction://hlinksldjump"/>
              </a:rPr>
              <a:t>el.energije</a:t>
            </a:r>
            <a:r>
              <a:rPr lang="hr-HR" sz="3600" dirty="0" smtClean="0">
                <a:hlinkClick r:id="rId2" action="ppaction://hlinksldjump"/>
              </a:rPr>
              <a:t> 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6929308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NETOČNO</a:t>
            </a:r>
            <a:endParaRPr lang="hr-HR" sz="6000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867989" y="2730137"/>
            <a:ext cx="3487782" cy="32395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33" y="2252050"/>
            <a:ext cx="4188601" cy="4195762"/>
          </a:xfrm>
        </p:spPr>
      </p:pic>
    </p:spTree>
    <p:extLst>
      <p:ext uri="{BB962C8B-B14F-4D97-AF65-F5344CB8AC3E}">
        <p14:creationId xmlns:p14="http://schemas.microsoft.com/office/powerpoint/2010/main" val="3463715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TOČNO</a:t>
            </a:r>
            <a:endParaRPr lang="hr-HR" sz="60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7" y="2870076"/>
            <a:ext cx="3030583" cy="2885642"/>
          </a:xfrm>
        </p:spPr>
      </p:pic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63486" y="2664823"/>
            <a:ext cx="3474720" cy="33440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025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1.Kakav je skup BAZA PODATAKA?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sz="3600" dirty="0" smtClean="0">
                <a:hlinkClick r:id="rId2" action="ppaction://hlinksldjump"/>
              </a:rPr>
              <a:t>Organizirani</a:t>
            </a:r>
            <a:endParaRPr lang="hr-HR" sz="3600" dirty="0" smtClean="0"/>
          </a:p>
          <a:p>
            <a:pPr marL="457200" indent="-457200">
              <a:buFont typeface="+mj-lt"/>
              <a:buAutoNum type="arabicParenR"/>
            </a:pPr>
            <a:r>
              <a:rPr lang="hr-HR" sz="3600" dirty="0" smtClean="0">
                <a:hlinkClick r:id="rId3" action="ppaction://hlinksldjump"/>
              </a:rPr>
              <a:t>Neorganizirani</a:t>
            </a:r>
            <a:r>
              <a:rPr lang="hr-HR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170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7.</a:t>
            </a:r>
            <a:r>
              <a:rPr lang="hr-HR" dirty="0"/>
              <a:t> Prvi sustavi upravljanja bazom podataka razvijeni su </a:t>
            </a:r>
            <a:r>
              <a:rPr lang="hr-HR" dirty="0" smtClean="0"/>
              <a:t>u: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2" action="ppaction://hlinksldjump"/>
              </a:rPr>
              <a:t>1690-ima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3" action="ppaction://hlinksldjump"/>
              </a:rPr>
              <a:t>1960-ima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2" action="ppaction://hlinksldjump"/>
              </a:rPr>
              <a:t>1790-ima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971089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NETOČNO</a:t>
            </a:r>
            <a:endParaRPr lang="hr-HR" sz="6000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867989" y="2730137"/>
            <a:ext cx="3487782" cy="32395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02" y="2252050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2903313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TOČNO</a:t>
            </a:r>
            <a:endParaRPr lang="hr-HR" sz="6000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63486" y="2664823"/>
            <a:ext cx="3474720" cy="33440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34" y="2341531"/>
            <a:ext cx="3962400" cy="3800856"/>
          </a:xfrm>
        </p:spPr>
      </p:pic>
    </p:spTree>
    <p:extLst>
      <p:ext uri="{BB962C8B-B14F-4D97-AF65-F5344CB8AC3E}">
        <p14:creationId xmlns:p14="http://schemas.microsoft.com/office/powerpoint/2010/main" val="1779389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1337" y="452718"/>
            <a:ext cx="9149497" cy="1415272"/>
          </a:xfrm>
        </p:spPr>
        <p:txBody>
          <a:bodyPr/>
          <a:lstStyle/>
          <a:p>
            <a:r>
              <a:rPr lang="hr-HR" dirty="0" smtClean="0"/>
              <a:t>8.</a:t>
            </a:r>
            <a:r>
              <a:rPr lang="hr-HR" dirty="0"/>
              <a:t> </a:t>
            </a:r>
            <a:r>
              <a:rPr lang="hr-HR" dirty="0" smtClean="0"/>
              <a:t>Do </a:t>
            </a:r>
            <a:r>
              <a:rPr lang="hr-HR" dirty="0" err="1" smtClean="0"/>
              <a:t>Bachmanovih</a:t>
            </a:r>
            <a:r>
              <a:rPr lang="hr-HR" dirty="0" smtClean="0"/>
              <a:t> radova  obrada podataka se temeljila na 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62594" y="2129246"/>
            <a:ext cx="8752115" cy="41191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sz="3600" dirty="0" smtClean="0">
                <a:hlinkClick r:id="rId2" action="ppaction://hlinksldjump"/>
              </a:rPr>
              <a:t>Bušenim karticama i magnetskoj vrpci</a:t>
            </a:r>
            <a:endParaRPr lang="hr-HR" sz="3600" dirty="0" smtClean="0"/>
          </a:p>
          <a:p>
            <a:pPr marL="457200" indent="-457200">
              <a:buFont typeface="+mj-lt"/>
              <a:buAutoNum type="arabicParenR"/>
            </a:pPr>
            <a:r>
              <a:rPr lang="hr-HR" sz="3600" dirty="0" smtClean="0">
                <a:hlinkClick r:id="rId3" action="ppaction://hlinksldjump"/>
              </a:rPr>
              <a:t>Geografskom smještaju i položaju podataka</a:t>
            </a:r>
            <a:endParaRPr lang="hr-HR" sz="3600" dirty="0" smtClean="0"/>
          </a:p>
          <a:p>
            <a:pPr marL="457200" indent="-457200">
              <a:buFont typeface="+mj-lt"/>
              <a:buAutoNum type="arabicParenR"/>
            </a:pPr>
            <a:r>
              <a:rPr lang="hr-HR" sz="3600" dirty="0" smtClean="0">
                <a:hlinkClick r:id="rId3" action="ppaction://hlinksldjump"/>
              </a:rPr>
              <a:t>Mjestu spajanja 2 uređaja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6563799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NETOČNO</a:t>
            </a:r>
            <a:endParaRPr lang="hr-HR" sz="6000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867989" y="2730137"/>
            <a:ext cx="3487782" cy="32395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70" y="2131015"/>
            <a:ext cx="4188601" cy="4195762"/>
          </a:xfrm>
        </p:spPr>
      </p:pic>
    </p:spTree>
    <p:extLst>
      <p:ext uri="{BB962C8B-B14F-4D97-AF65-F5344CB8AC3E}">
        <p14:creationId xmlns:p14="http://schemas.microsoft.com/office/powerpoint/2010/main" val="1410723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TOČNO</a:t>
            </a:r>
            <a:endParaRPr lang="hr-HR" sz="6000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63486" y="2664823"/>
            <a:ext cx="3474720" cy="33440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2470649"/>
            <a:ext cx="5282021" cy="3697415"/>
          </a:xfrm>
        </p:spPr>
      </p:pic>
    </p:spTree>
    <p:extLst>
      <p:ext uri="{BB962C8B-B14F-4D97-AF65-F5344CB8AC3E}">
        <p14:creationId xmlns:p14="http://schemas.microsoft.com/office/powerpoint/2010/main" val="40061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9.Što je podatak?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hr-HR" sz="3600" dirty="0" err="1" smtClean="0">
                <a:hlinkClick r:id="rId2" action="ppaction://hlinksldjump"/>
              </a:rPr>
              <a:t>Podlozasta</a:t>
            </a:r>
            <a:r>
              <a:rPr lang="hr-HR" sz="3600" dirty="0" smtClean="0">
                <a:hlinkClick r:id="rId2" action="ppaction://hlinksldjump"/>
              </a:rPr>
              <a:t> ili isprana tla koja zauzimaju veće prostore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3" action="ppaction://hlinksldjump"/>
              </a:rPr>
              <a:t>Činjenica koja sama po sebi nema značenje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2" action="ppaction://hlinksldjump"/>
              </a:rPr>
              <a:t>Ključna riječ koja označava završetak potprograma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6392815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NETOČNO</a:t>
            </a:r>
            <a:endParaRPr lang="hr-HR" sz="6000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867989" y="2730137"/>
            <a:ext cx="3487782" cy="32395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96" y="2252050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260716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TOČNO</a:t>
            </a:r>
            <a:endParaRPr lang="hr-HR" sz="6000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63486" y="2664823"/>
            <a:ext cx="3474720" cy="33440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12" y="2117952"/>
            <a:ext cx="4661957" cy="4195762"/>
          </a:xfrm>
        </p:spPr>
      </p:pic>
    </p:spTree>
    <p:extLst>
      <p:ext uri="{BB962C8B-B14F-4D97-AF65-F5344CB8AC3E}">
        <p14:creationId xmlns:p14="http://schemas.microsoft.com/office/powerpoint/2010/main" val="1139881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10.Temeljni objekt baze podataka u kojoj su pohranjeni podatci je: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2" action="ppaction://hlinksldjump"/>
              </a:rPr>
              <a:t>Polje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r>
              <a:rPr lang="hr-HR" sz="3600" dirty="0" err="1" smtClean="0">
                <a:hlinkClick r:id="rId2" action="ppaction://hlinksldjump"/>
              </a:rPr>
              <a:t>Obrazak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3" action="ppaction://hlinksldjump"/>
              </a:rPr>
              <a:t>Tablica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9267284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NETOČNO</a:t>
            </a:r>
            <a:endParaRPr lang="hr-HR" sz="6000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867989" y="2730137"/>
            <a:ext cx="3487782" cy="32395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72" y="1987324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2334609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NETOČNO</a:t>
            </a:r>
            <a:endParaRPr lang="hr-HR" sz="6000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867989" y="2730137"/>
            <a:ext cx="3487782" cy="32395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18" y="2252050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133044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TOČNO</a:t>
            </a:r>
            <a:endParaRPr lang="hr-HR" sz="6000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63486" y="2664823"/>
            <a:ext cx="3474720" cy="33440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37" y="2618014"/>
            <a:ext cx="3810000" cy="3390900"/>
          </a:xfrm>
        </p:spPr>
      </p:pic>
    </p:spTree>
    <p:extLst>
      <p:ext uri="{BB962C8B-B14F-4D97-AF65-F5344CB8AC3E}">
        <p14:creationId xmlns:p14="http://schemas.microsoft.com/office/powerpoint/2010/main" val="1552909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11.Jednostavnu bazu podataka možemo izraditi u 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2" action="ppaction://hlinksldjump"/>
              </a:rPr>
              <a:t>Excelu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3" action="ppaction://hlinksldjump"/>
              </a:rPr>
              <a:t>Power </a:t>
            </a:r>
            <a:r>
              <a:rPr lang="hr-HR" sz="3600" dirty="0" err="1" smtClean="0">
                <a:hlinkClick r:id="rId3" action="ppaction://hlinksldjump"/>
              </a:rPr>
              <a:t>pointu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3" action="ppaction://hlinksldjump"/>
              </a:rPr>
              <a:t>Wordu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564370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NETOČNO</a:t>
            </a:r>
            <a:endParaRPr lang="hr-HR" sz="6000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867989" y="2730137"/>
            <a:ext cx="3487782" cy="32395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33" y="2252050"/>
            <a:ext cx="4188601" cy="4195762"/>
          </a:xfrm>
        </p:spPr>
      </p:pic>
    </p:spTree>
    <p:extLst>
      <p:ext uri="{BB962C8B-B14F-4D97-AF65-F5344CB8AC3E}">
        <p14:creationId xmlns:p14="http://schemas.microsoft.com/office/powerpoint/2010/main" val="709349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TOČNO</a:t>
            </a:r>
            <a:endParaRPr lang="hr-HR" sz="6000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63486" y="2664823"/>
            <a:ext cx="3474720" cy="33440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139" y="2618014"/>
            <a:ext cx="3810000" cy="3390900"/>
          </a:xfrm>
        </p:spPr>
      </p:pic>
    </p:spTree>
    <p:extLst>
      <p:ext uri="{BB962C8B-B14F-4D97-AF65-F5344CB8AC3E}">
        <p14:creationId xmlns:p14="http://schemas.microsoft.com/office/powerpoint/2010/main" val="3503364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12.Složeniju bazu podataka možemo izraditi u: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2" action="ppaction://hlinksldjump"/>
              </a:rPr>
              <a:t>Publisheru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2" action="ppaction://hlinksldjump"/>
              </a:rPr>
              <a:t>OneNote-u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3" action="ppaction://hlinksldjump"/>
              </a:rPr>
              <a:t>Accessu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0064444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NETOČNO</a:t>
            </a:r>
            <a:endParaRPr lang="hr-HR" sz="6000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867989" y="2730137"/>
            <a:ext cx="3487782" cy="32395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72" y="2117952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740112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TOČNO</a:t>
            </a:r>
            <a:endParaRPr lang="hr-HR" sz="6000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63486" y="2664823"/>
            <a:ext cx="3474720" cy="33440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89" y="2052638"/>
            <a:ext cx="5070407" cy="4195762"/>
          </a:xfrm>
        </p:spPr>
      </p:pic>
    </p:spTree>
    <p:extLst>
      <p:ext uri="{BB962C8B-B14F-4D97-AF65-F5344CB8AC3E}">
        <p14:creationId xmlns:p14="http://schemas.microsoft.com/office/powerpoint/2010/main" val="629336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239613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90"/>
            <a:ext cx="12354675" cy="6866590"/>
          </a:xfrm>
        </p:spPr>
      </p:pic>
    </p:spTree>
    <p:extLst>
      <p:ext uri="{BB962C8B-B14F-4D97-AF65-F5344CB8AC3E}">
        <p14:creationId xmlns:p14="http://schemas.microsoft.com/office/powerpoint/2010/main" val="1420893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TOČNO</a:t>
            </a:r>
            <a:endParaRPr lang="hr-HR" sz="6000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63486" y="2664823"/>
            <a:ext cx="3474720" cy="33440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34" y="2436440"/>
            <a:ext cx="3962400" cy="3800856"/>
          </a:xfrm>
        </p:spPr>
      </p:pic>
    </p:spTree>
    <p:extLst>
      <p:ext uri="{BB962C8B-B14F-4D97-AF65-F5344CB8AC3E}">
        <p14:creationId xmlns:p14="http://schemas.microsoft.com/office/powerpoint/2010/main" val="13080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2331" y="452718"/>
            <a:ext cx="9358503" cy="2018212"/>
          </a:xfrm>
        </p:spPr>
        <p:txBody>
          <a:bodyPr/>
          <a:lstStyle/>
          <a:p>
            <a:r>
              <a:rPr lang="hr-HR" dirty="0" smtClean="0"/>
              <a:t>2.Njezino se značenje proširilo popularnom </a:t>
            </a:r>
            <a:r>
              <a:rPr lang="hr-HR" dirty="0" err="1" smtClean="0"/>
              <a:t>uparabom</a:t>
            </a:r>
            <a:r>
              <a:rPr lang="hr-HR" dirty="0" smtClean="0"/>
              <a:t> i uključivanjem 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293" y="2470930"/>
            <a:ext cx="8946541" cy="419548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hr-HR" sz="3600" dirty="0" err="1" smtClean="0">
                <a:hlinkClick r:id="rId2" action="ppaction://hlinksldjump"/>
              </a:rPr>
              <a:t>Neelektronske</a:t>
            </a:r>
            <a:r>
              <a:rPr lang="hr-HR" sz="3600" dirty="0" smtClean="0">
                <a:hlinkClick r:id="rId2" action="ppaction://hlinksldjump"/>
              </a:rPr>
              <a:t> baze podataka 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3" action="ppaction://hlinksldjump"/>
              </a:rPr>
              <a:t>Elektronske baze podataka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5255691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NETOČNO</a:t>
            </a:r>
            <a:endParaRPr lang="hr-HR" sz="6000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867989" y="2730137"/>
            <a:ext cx="3487782" cy="32395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6" y="2730137"/>
            <a:ext cx="3362698" cy="3368447"/>
          </a:xfrm>
        </p:spPr>
      </p:pic>
    </p:spTree>
    <p:extLst>
      <p:ext uri="{BB962C8B-B14F-4D97-AF65-F5344CB8AC3E}">
        <p14:creationId xmlns:p14="http://schemas.microsoft.com/office/powerpoint/2010/main" val="2244531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TOČNO</a:t>
            </a:r>
            <a:endParaRPr lang="hr-HR" sz="6000" dirty="0"/>
          </a:p>
        </p:txBody>
      </p:sp>
      <p:sp>
        <p:nvSpPr>
          <p:cNvPr id="4" name="Akcijski gumb: Naprijed ili dalje 3">
            <a:hlinkClick r:id="" action="ppaction://hlinkshowjump?jump=nextslide" highlightClick="1"/>
          </p:cNvPr>
          <p:cNvSpPr/>
          <p:nvPr/>
        </p:nvSpPr>
        <p:spPr>
          <a:xfrm>
            <a:off x="1763486" y="2664823"/>
            <a:ext cx="3474720" cy="33440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6" y="2918459"/>
            <a:ext cx="3317966" cy="2952990"/>
          </a:xfrm>
        </p:spPr>
      </p:pic>
    </p:spTree>
    <p:extLst>
      <p:ext uri="{BB962C8B-B14F-4D97-AF65-F5344CB8AC3E}">
        <p14:creationId xmlns:p14="http://schemas.microsoft.com/office/powerpoint/2010/main" val="1332994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6206" y="256775"/>
            <a:ext cx="9384628" cy="1963911"/>
          </a:xfrm>
        </p:spPr>
        <p:txBody>
          <a:bodyPr/>
          <a:lstStyle/>
          <a:p>
            <a:r>
              <a:rPr lang="hr-HR" dirty="0" smtClean="0"/>
              <a:t>3.</a:t>
            </a:r>
            <a:r>
              <a:rPr lang="pl-PL" dirty="0" smtClean="0"/>
              <a:t>Bazi podataka se računalni program</a:t>
            </a:r>
            <a:r>
              <a:rPr lang="pl-PL" dirty="0"/>
              <a:t> može obratiti prilikom odgovaranja na problem.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293" y="2510118"/>
            <a:ext cx="8946541" cy="419548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2" action="ppaction://hlinksldjump"/>
              </a:rPr>
              <a:t>NE</a:t>
            </a:r>
            <a:endParaRPr lang="hr-HR" sz="3600" dirty="0" smtClean="0"/>
          </a:p>
          <a:p>
            <a:pPr marL="742950" indent="-742950">
              <a:buFont typeface="+mj-lt"/>
              <a:buAutoNum type="arabicParenR"/>
            </a:pPr>
            <a:r>
              <a:rPr lang="hr-HR" sz="3600" dirty="0" smtClean="0">
                <a:hlinkClick r:id="rId3" action="ppaction://hlinksldjump"/>
              </a:rPr>
              <a:t>DA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41907439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000" dirty="0" smtClean="0"/>
              <a:t>NETOČNO</a:t>
            </a:r>
            <a:endParaRPr lang="hr-HR" sz="6000" dirty="0"/>
          </a:p>
        </p:txBody>
      </p:sp>
      <p:sp>
        <p:nvSpPr>
          <p:cNvPr id="4" name="Akcijski gumb: Natrag ili Prethodno 3">
            <a:hlinkClick r:id="" action="ppaction://hlinkshowjump?jump=lastslideviewed" highlightClick="1"/>
          </p:cNvPr>
          <p:cNvSpPr/>
          <p:nvPr/>
        </p:nvSpPr>
        <p:spPr>
          <a:xfrm>
            <a:off x="1867989" y="2730137"/>
            <a:ext cx="3487782" cy="323958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262" y="3278368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710624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</TotalTime>
  <Words>211</Words>
  <Application>Microsoft Office PowerPoint</Application>
  <PresentationFormat>Široki zaslon</PresentationFormat>
  <Paragraphs>71</Paragraphs>
  <Slides>38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3" baseType="lpstr">
      <vt:lpstr>Arial</vt:lpstr>
      <vt:lpstr>Arial Black</vt:lpstr>
      <vt:lpstr>Century Gothic</vt:lpstr>
      <vt:lpstr>Wingdings 3</vt:lpstr>
      <vt:lpstr>Ion</vt:lpstr>
      <vt:lpstr> KVIZ ZNANJA BAZA PODATAKA </vt:lpstr>
      <vt:lpstr>1.Kakav je skup BAZA PODATAKA?</vt:lpstr>
      <vt:lpstr>NETOČNO</vt:lpstr>
      <vt:lpstr>TOČNO</vt:lpstr>
      <vt:lpstr>2.Njezino se značenje proširilo popularnom uparabom i uključivanjem :</vt:lpstr>
      <vt:lpstr>NETOČNO</vt:lpstr>
      <vt:lpstr>TOČNO</vt:lpstr>
      <vt:lpstr>3.Bazi podataka se računalni program može obratiti prilikom odgovaranja na problem.</vt:lpstr>
      <vt:lpstr>NETOČNO</vt:lpstr>
      <vt:lpstr>TOČNO</vt:lpstr>
      <vt:lpstr>4. Svaki se zapis za bolji povratak i razvrstavanje obično prepoznaje kao skup </vt:lpstr>
      <vt:lpstr>NETOČNO</vt:lpstr>
      <vt:lpstr>TOČNO</vt:lpstr>
      <vt:lpstr>5.  Računalni program korišten za upravljanje i ispitivanje baze podataka nazvan je</vt:lpstr>
      <vt:lpstr>NETOČNO</vt:lpstr>
      <vt:lpstr>TOČNO</vt:lpstr>
      <vt:lpstr>6. Svojstva i dizajn sustava baze podataka uključeni su u proučavanje </vt:lpstr>
      <vt:lpstr>NETOČNO</vt:lpstr>
      <vt:lpstr>TOČNO</vt:lpstr>
      <vt:lpstr>7. Prvi sustavi upravljanja bazom podataka razvijeni su u:</vt:lpstr>
      <vt:lpstr>NETOČNO</vt:lpstr>
      <vt:lpstr>TOČNO</vt:lpstr>
      <vt:lpstr>8. Do Bachmanovih radova  obrada podataka se temeljila na :</vt:lpstr>
      <vt:lpstr>NETOČNO</vt:lpstr>
      <vt:lpstr>TOČNO</vt:lpstr>
      <vt:lpstr>9.Što je podatak?</vt:lpstr>
      <vt:lpstr>NETOČNO</vt:lpstr>
      <vt:lpstr>TOČNO</vt:lpstr>
      <vt:lpstr>10.Temeljni objekt baze podataka u kojoj su pohranjeni podatci je:</vt:lpstr>
      <vt:lpstr>NETOČNO</vt:lpstr>
      <vt:lpstr>TOČNO</vt:lpstr>
      <vt:lpstr>11.Jednostavnu bazu podataka možemo izraditi u :</vt:lpstr>
      <vt:lpstr>NETOČNO</vt:lpstr>
      <vt:lpstr>TOČNO</vt:lpstr>
      <vt:lpstr>12.Složeniju bazu podataka možemo izraditi u:</vt:lpstr>
      <vt:lpstr>NETOČNO</vt:lpstr>
      <vt:lpstr>TOČNO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 ZNANJA BAZA PODATAKA</dc:title>
  <dc:creator>Windows User</dc:creator>
  <cp:lastModifiedBy>Windows User</cp:lastModifiedBy>
  <cp:revision>9</cp:revision>
  <dcterms:created xsi:type="dcterms:W3CDTF">2020-03-18T11:52:49Z</dcterms:created>
  <dcterms:modified xsi:type="dcterms:W3CDTF">2020-03-18T16:11:44Z</dcterms:modified>
</cp:coreProperties>
</file>