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</p:sldIdLst>
  <p:sldSz cx="12188825" cy="6858000"/>
  <p:notesSz cx="6858000" cy="9144000"/>
  <p:custDataLst>
    <p:tags r:id="rId54"/>
  </p:custDataLst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29" autoAdjust="0"/>
  </p:normalViewPr>
  <p:slideViewPr>
    <p:cSldViewPr showGuides="1">
      <p:cViewPr varScale="1">
        <p:scale>
          <a:sx n="91" d="100"/>
          <a:sy n="91" d="100"/>
        </p:scale>
        <p:origin x="-300" y="-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53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8DF616C-8A39-419D-A24B-AFBE76027525}" type="datetime1">
              <a:rPr lang="hr-HR" smtClean="0"/>
              <a:pPr algn="r" rtl="0"/>
              <a:t>30.3.2020.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186A0EC-D819-4850-B25A-834936D7615D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 smtClean="0"/>
              <a:t>Uredite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5708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445D1-9311-4E41-8D02-09EF0BDCE5E4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D2DF58-BC30-4844-884B-D016751A80EE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6DB1AD-EEF7-4133-934F-54CB94AEDE8C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343579-C2CD-46BB-A37D-7CD31AEDA0BD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CBFDAF-4B4F-4A66-AE87-2ED89D712B9D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442168-08E2-43A6-8663-080B51BAF0F5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07633E-5F1F-453C-BA1D-3F5EC2314E5C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E4CCE1-F043-402C-A2D7-61FDECA3C1F4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5F350A-EBF2-4C92-BF33-E7245E9296DA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liku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6A70DC-462E-4083-A041-665F77C7C3C9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 smtClean="0"/>
              <a:t>Uredite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85AD-ED64-4063-BA28-A54B1996ED56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33651" y="620688"/>
            <a:ext cx="11305256" cy="3455640"/>
          </a:xfrm>
        </p:spPr>
        <p:txBody>
          <a:bodyPr rtlCol="0"/>
          <a:lstStyle/>
          <a:p>
            <a:pPr algn="ctr" rtl="0"/>
            <a:r>
              <a:rPr lang="hr-HR" sz="8800" dirty="0" smtClean="0">
                <a:latin typeface="Algerian" panose="04020705040A02060702" pitchFamily="82" charset="0"/>
              </a:rPr>
              <a:t>Književni pojmovi</a:t>
            </a:r>
            <a:br>
              <a:rPr lang="hr-HR" sz="8800" dirty="0" smtClean="0">
                <a:latin typeface="Algerian" panose="04020705040A02060702" pitchFamily="82" charset="0"/>
              </a:rPr>
            </a:br>
            <a:r>
              <a:rPr lang="hr-HR" sz="4400" dirty="0" smtClean="0">
                <a:latin typeface="Bahnschrift Light SemiCondensed" panose="020B0502040204020203" pitchFamily="34" charset="0"/>
              </a:rPr>
              <a:t>mjesečni projekt</a:t>
            </a:r>
            <a:endParaRPr lang="hr-HR" sz="4400" dirty="0">
              <a:latin typeface="Algerian" panose="04020705040A02060702" pitchFamily="82" charset="0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-7687" y="5157192"/>
            <a:ext cx="8229600" cy="1219200"/>
          </a:xfrm>
        </p:spPr>
        <p:txBody>
          <a:bodyPr rtlCol="0">
            <a:normAutofit/>
          </a:bodyPr>
          <a:lstStyle/>
          <a:p>
            <a:pPr rtl="0"/>
            <a:r>
              <a:rPr lang="hr-HR" sz="3600" dirty="0" smtClean="0"/>
              <a:t>TEA ĆAVAR , IX.A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73932" y="2132856"/>
            <a:ext cx="3600400" cy="36724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82679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982" y="332656"/>
            <a:ext cx="9144001" cy="1371600"/>
          </a:xfrm>
        </p:spPr>
        <p:txBody>
          <a:bodyPr/>
          <a:lstStyle/>
          <a:p>
            <a:r>
              <a:rPr lang="hr-HR" dirty="0" smtClean="0"/>
              <a:t>4.Božica </a:t>
            </a:r>
            <a:r>
              <a:rPr lang="hr-HR" sz="4800" dirty="0" smtClean="0">
                <a:latin typeface="Bradley Hand ITC" panose="03070402050302030203" pitchFamily="66" charset="0"/>
              </a:rPr>
              <a:t>ATENA </a:t>
            </a:r>
            <a:r>
              <a:rPr lang="hr-HR" dirty="0" smtClean="0">
                <a:latin typeface="+mn-lt"/>
              </a:rPr>
              <a:t>je</a:t>
            </a:r>
            <a:r>
              <a:rPr lang="hr-HR" sz="4800" dirty="0" smtClean="0">
                <a:latin typeface="Bradley Hand ITC" panose="03070402050302030203" pitchFamily="66" charset="0"/>
              </a:rPr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22" y="2060848"/>
            <a:ext cx="9134391" cy="41148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hr-HR" sz="3600" dirty="0">
                <a:hlinkClick r:id="rId2" action="ppaction://hlinksldjump"/>
              </a:rPr>
              <a:t>b</a:t>
            </a:r>
            <a:r>
              <a:rPr lang="hr-HR" sz="3600" dirty="0" smtClean="0">
                <a:hlinkClick r:id="rId2" action="ppaction://hlinksldjump"/>
              </a:rPr>
              <a:t>ožica lova , zaštitnica djevojaka i poroda</a:t>
            </a:r>
            <a:endParaRPr lang="hr-HR" sz="36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3600" dirty="0">
                <a:hlinkClick r:id="rId3" action="ppaction://hlinksldjump"/>
              </a:rPr>
              <a:t>b</a:t>
            </a:r>
            <a:r>
              <a:rPr lang="hr-HR" sz="3600" dirty="0" smtClean="0">
                <a:hlinkClick r:id="rId3" action="ppaction://hlinksldjump"/>
              </a:rPr>
              <a:t>ožica mudrosti, zaštitnica znanosti, umjetnosti i civilizacije </a:t>
            </a:r>
            <a:endParaRPr lang="hr-HR" sz="36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hlinkClick r:id="rId2" action="ppaction://hlinksldjump"/>
              </a:rPr>
              <a:t>božica kućnog ognjišta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8668" y="1196752"/>
            <a:ext cx="3705574" cy="524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834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NETOČNO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701924" y="2060848"/>
            <a:ext cx="3672408" cy="3744416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065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73932" y="2132856"/>
            <a:ext cx="3600400" cy="36724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96433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748" y="332656"/>
            <a:ext cx="9144001" cy="1371600"/>
          </a:xfrm>
        </p:spPr>
        <p:txBody>
          <a:bodyPr/>
          <a:lstStyle/>
          <a:p>
            <a:r>
              <a:rPr lang="hr-HR" dirty="0" smtClean="0"/>
              <a:t>5.Tekst </a:t>
            </a:r>
            <a:r>
              <a:rPr lang="hr-HR" sz="4400" u="sng" dirty="0" smtClean="0">
                <a:latin typeface="Bradley Hand ITC" panose="03070402050302030203" pitchFamily="66" charset="0"/>
              </a:rPr>
              <a:t>ZLATNI  LJUDI</a:t>
            </a:r>
            <a:r>
              <a:rPr lang="hr-HR" dirty="0" smtClean="0">
                <a:latin typeface="+mn-lt"/>
              </a:rPr>
              <a:t> napisala 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482" y="2060848"/>
            <a:ext cx="9134391" cy="41148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hr-HR" sz="4000" dirty="0" smtClean="0">
                <a:hlinkClick r:id="rId2" action="ppaction://hlinksldjump"/>
              </a:rPr>
              <a:t>Ivana Brlić-Mažuranić</a:t>
            </a:r>
            <a:endParaRPr lang="hr-HR" sz="40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4000" dirty="0" smtClean="0">
                <a:hlinkClick r:id="rId2" action="ppaction://hlinksldjump"/>
              </a:rPr>
              <a:t>Sunčana </a:t>
            </a:r>
            <a:r>
              <a:rPr lang="hr-HR" sz="4000" dirty="0" err="1" smtClean="0">
                <a:hlinkClick r:id="rId2" action="ppaction://hlinksldjump"/>
              </a:rPr>
              <a:t>Škrinjarić</a:t>
            </a:r>
            <a:endParaRPr lang="hr-HR" sz="40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4000" dirty="0" smtClean="0">
                <a:hlinkClick r:id="rId3" action="ppaction://hlinksldjump"/>
              </a:rPr>
              <a:t>Jadranka </a:t>
            </a:r>
            <a:r>
              <a:rPr lang="hr-HR" sz="4000" dirty="0" err="1" smtClean="0">
                <a:hlinkClick r:id="rId3" action="ppaction://hlinksldjump"/>
              </a:rPr>
              <a:t>Klepac</a:t>
            </a: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4452" y="1844824"/>
            <a:ext cx="6689757" cy="473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185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NETOČNO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701924" y="2060848"/>
            <a:ext cx="3672408" cy="3744416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864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73932" y="2132856"/>
            <a:ext cx="3600400" cy="36724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33863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1804" y="116632"/>
            <a:ext cx="10513167" cy="1872208"/>
          </a:xfrm>
        </p:spPr>
        <p:txBody>
          <a:bodyPr>
            <a:normAutofit/>
          </a:bodyPr>
          <a:lstStyle/>
          <a:p>
            <a:r>
              <a:rPr lang="hr-HR" dirty="0" smtClean="0"/>
              <a:t>6</a:t>
            </a:r>
            <a:r>
              <a:rPr lang="hr-HR" sz="4000" dirty="0" smtClean="0">
                <a:latin typeface="Bradley Hand ITC" panose="03070402050302030203" pitchFamily="66" charset="0"/>
              </a:rPr>
              <a:t>.,,Danas je razgovor o siromašnima u modi. Poznavanje, služenje i ljubav prema siromašnima posve je nešto drugo” </a:t>
            </a:r>
            <a:r>
              <a:rPr lang="hr-HR" dirty="0" smtClean="0"/>
              <a:t>riječi su: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41884" y="2564904"/>
            <a:ext cx="9103698" cy="41148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hlinkClick r:id="rId2" action="ppaction://hlinksldjump"/>
              </a:rPr>
              <a:t>Djevojčice iz Afganistana</a:t>
            </a:r>
            <a:endParaRPr lang="hr-HR" sz="36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hlinkClick r:id="rId3" action="ppaction://hlinksldjump"/>
              </a:rPr>
              <a:t>Majke Tereze</a:t>
            </a:r>
            <a:endParaRPr lang="hr-HR" sz="36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hlinkClick r:id="rId2" action="ppaction://hlinksldjump"/>
              </a:rPr>
              <a:t>Martina Luthera Kinga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1259434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NETOČNO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701924" y="2060848"/>
            <a:ext cx="3672408" cy="3744416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598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73932" y="2132856"/>
            <a:ext cx="3600400" cy="36724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85100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748" y="116632"/>
            <a:ext cx="11135945" cy="194421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1.</a:t>
            </a:r>
            <a:r>
              <a:rPr lang="hr-HR" dirty="0" smtClean="0">
                <a:latin typeface="Bradley Hand ITC" panose="03070402050302030203" pitchFamily="66" charset="0"/>
              </a:rPr>
              <a:t>Oružje zveči. Bjesne mlade čete. I Mađar bježi na brzim konjima. Za njim Hrvati </a:t>
            </a:r>
            <a:r>
              <a:rPr lang="hr-HR" dirty="0" err="1" smtClean="0">
                <a:latin typeface="Bradley Hand ITC" panose="03070402050302030203" pitchFamily="66" charset="0"/>
              </a:rPr>
              <a:t>ko</a:t>
            </a:r>
            <a:r>
              <a:rPr lang="hr-HR" dirty="0" smtClean="0">
                <a:latin typeface="Bradley Hand ITC" panose="03070402050302030203" pitchFamily="66" charset="0"/>
              </a:rPr>
              <a:t> zmajevi lete.</a:t>
            </a:r>
            <a:br>
              <a:rPr lang="hr-HR" dirty="0" smtClean="0">
                <a:latin typeface="Bradley Hand ITC" panose="03070402050302030203" pitchFamily="66" charset="0"/>
              </a:rPr>
            </a:br>
            <a:r>
              <a:rPr lang="hr-HR" dirty="0">
                <a:latin typeface="Bradley Hand ITC" panose="03070402050302030203" pitchFamily="66" charset="0"/>
              </a:rPr>
              <a:t/>
            </a:r>
            <a:br>
              <a:rPr lang="hr-HR" dirty="0">
                <a:latin typeface="Bradley Hand ITC" panose="03070402050302030203" pitchFamily="66" charset="0"/>
              </a:rPr>
            </a:br>
            <a:r>
              <a:rPr lang="hr-HR" dirty="0" smtClean="0">
                <a:latin typeface="+mn-lt"/>
              </a:rPr>
              <a:t>Stihovi su iz pjesme: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52069" y="2348880"/>
            <a:ext cx="8326660" cy="411480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hlinkClick r:id="rId2" action="ppaction://hlinksldjump"/>
              </a:rPr>
              <a:t>HERCEGOVINA, Miljenko </a:t>
            </a:r>
            <a:r>
              <a:rPr lang="hr-HR" sz="3600" dirty="0" err="1" smtClean="0">
                <a:hlinkClick r:id="rId2" action="ppaction://hlinksldjump"/>
              </a:rPr>
              <a:t>Mandžo</a:t>
            </a:r>
            <a:endParaRPr lang="hr-HR" sz="3600" dirty="0" smtClean="0"/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hlinkClick r:id="rId3" action="ppaction://hlinksldjump"/>
              </a:rPr>
              <a:t>TOMISLAV, Vladimir Nazor</a:t>
            </a:r>
            <a:endParaRPr lang="hr-HR" sz="3600" dirty="0" smtClean="0"/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hlinkClick r:id="rId2" action="ppaction://hlinksldjump"/>
              </a:rPr>
              <a:t>ZA KULINA BANA I DOBRIJEH DANA,</a:t>
            </a:r>
          </a:p>
          <a:p>
            <a:pPr marL="0" indent="0">
              <a:buNone/>
            </a:pPr>
            <a:r>
              <a:rPr lang="hr-HR" sz="3600" dirty="0" smtClean="0">
                <a:hlinkClick r:id="rId2" action="ppaction://hlinksldjump"/>
              </a:rPr>
              <a:t>  Štefa </a:t>
            </a:r>
            <a:r>
              <a:rPr lang="hr-HR" sz="3600" dirty="0" err="1" smtClean="0">
                <a:hlinkClick r:id="rId2" action="ppaction://hlinksldjump"/>
              </a:rPr>
              <a:t>Jurkić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60"/>
          <a:stretch/>
        </p:blipFill>
        <p:spPr>
          <a:xfrm>
            <a:off x="8038628" y="1628800"/>
            <a:ext cx="399821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209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9877" y="0"/>
            <a:ext cx="9396538" cy="1752600"/>
          </a:xfrm>
        </p:spPr>
        <p:txBody>
          <a:bodyPr>
            <a:normAutofit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7.Da bi netko od dvojice braće </a:t>
            </a:r>
            <a:r>
              <a:rPr lang="hr-HR" u="sng" dirty="0" err="1" smtClean="0"/>
              <a:t>Romula</a:t>
            </a:r>
            <a:r>
              <a:rPr lang="hr-HR" u="sng" dirty="0" smtClean="0"/>
              <a:t> i Rema </a:t>
            </a:r>
            <a:r>
              <a:rPr lang="hr-HR" dirty="0" smtClean="0"/>
              <a:t>osnovao grad trebao je 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err="1" smtClean="0">
                <a:hlinkClick r:id="rId2" action="ppaction://hlinksldjump"/>
              </a:rPr>
              <a:t>Donjeti</a:t>
            </a:r>
            <a:r>
              <a:rPr lang="hr-HR" sz="3600" dirty="0" smtClean="0">
                <a:hlinkClick r:id="rId2" action="ppaction://hlinksldjump"/>
              </a:rPr>
              <a:t> više plodova</a:t>
            </a:r>
            <a:endParaRPr lang="hr-HR" sz="3600" dirty="0" smtClean="0"/>
          </a:p>
          <a:p>
            <a:r>
              <a:rPr lang="hr-HR" sz="3600" dirty="0" smtClean="0">
                <a:hlinkClick r:id="rId2" action="ppaction://hlinksldjump"/>
              </a:rPr>
              <a:t>Podići više plugova</a:t>
            </a:r>
            <a:endParaRPr lang="hr-HR" sz="3600" dirty="0" smtClean="0"/>
          </a:p>
          <a:p>
            <a:r>
              <a:rPr lang="hr-HR" sz="3600" dirty="0" smtClean="0">
                <a:hlinkClick r:id="rId3" action="ppaction://hlinksldjump"/>
              </a:rPr>
              <a:t>Ugledati više ptica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434577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NETOČNO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701924" y="2060848"/>
            <a:ext cx="3672408" cy="3744416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649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73932" y="2132856"/>
            <a:ext cx="3600400" cy="36724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46045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247" y="332656"/>
            <a:ext cx="9144001" cy="1371600"/>
          </a:xfrm>
        </p:spPr>
        <p:txBody>
          <a:bodyPr/>
          <a:lstStyle/>
          <a:p>
            <a:r>
              <a:rPr lang="hr-HR" dirty="0" smtClean="0"/>
              <a:t>8.Pisac Charles Dickens je Olivera </a:t>
            </a:r>
            <a:r>
              <a:rPr lang="hr-HR" dirty="0" err="1" smtClean="0"/>
              <a:t>Twista</a:t>
            </a:r>
            <a:r>
              <a:rPr lang="hr-HR" dirty="0" smtClean="0"/>
              <a:t> prikazao kao: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247" y="1988840"/>
            <a:ext cx="9134391" cy="4114801"/>
          </a:xfrm>
        </p:spPr>
        <p:txBody>
          <a:bodyPr>
            <a:normAutofit/>
          </a:bodyPr>
          <a:lstStyle/>
          <a:p>
            <a:r>
              <a:rPr lang="hr-HR" sz="3600" dirty="0" smtClean="0">
                <a:hlinkClick r:id="rId2" action="ppaction://hlinksldjump"/>
              </a:rPr>
              <a:t>Bahatog dječaka koji živi u dvorcu </a:t>
            </a:r>
            <a:r>
              <a:rPr lang="hr-HR" sz="3600" dirty="0" smtClean="0">
                <a:hlinkClick r:id="rId2" action="ppaction://hlinksldjump"/>
              </a:rPr>
              <a:t>s</a:t>
            </a:r>
            <a:endParaRPr lang="hr-HR" sz="3600" dirty="0" smtClean="0">
              <a:hlinkClick r:id="rId2" action="ppaction://hlinksldjump"/>
            </a:endParaRPr>
          </a:p>
          <a:p>
            <a:pPr marL="0" indent="0">
              <a:buNone/>
            </a:pPr>
            <a:r>
              <a:rPr lang="hr-HR" sz="3600" dirty="0" smtClean="0">
                <a:hlinkClick r:id="rId2" action="ppaction://hlinksldjump"/>
              </a:rPr>
              <a:t>ocem Lucasom i majkom </a:t>
            </a:r>
            <a:r>
              <a:rPr lang="hr-HR" sz="3600" dirty="0" err="1" smtClean="0">
                <a:hlinkClick r:id="rId2" action="ppaction://hlinksldjump"/>
              </a:rPr>
              <a:t>Clarom</a:t>
            </a:r>
            <a:endParaRPr lang="hr-HR" sz="3600" dirty="0" smtClean="0"/>
          </a:p>
          <a:p>
            <a:r>
              <a:rPr lang="hr-HR" sz="3600" dirty="0" smtClean="0">
                <a:hlinkClick r:id="rId3" action="ppaction://hlinksldjump"/>
              </a:rPr>
              <a:t>Napuštenog dječaka koji živi u domu s </a:t>
            </a:r>
          </a:p>
          <a:p>
            <a:pPr marL="0" indent="0">
              <a:buNone/>
            </a:pPr>
            <a:r>
              <a:rPr lang="hr-HR" sz="3600" dirty="0" smtClean="0">
                <a:hlinkClick r:id="rId3" action="ppaction://hlinksldjump"/>
              </a:rPr>
              <a:t>drugim dječacima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652" y="1484784"/>
            <a:ext cx="3536789" cy="49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275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NETOČNO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701924" y="2060848"/>
            <a:ext cx="3672408" cy="3744416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207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73932" y="2132856"/>
            <a:ext cx="3600400" cy="36724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25480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9.</a:t>
            </a:r>
            <a:r>
              <a:rPr lang="hr-HR" u="sng" dirty="0" smtClean="0">
                <a:latin typeface="Bradley Hand ITC" panose="03070402050302030203" pitchFamily="66" charset="0"/>
              </a:rPr>
              <a:t>RETROSPEKCIJA</a:t>
            </a:r>
            <a:r>
              <a:rPr lang="hr-HR" dirty="0" smtClean="0"/>
              <a:t> 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hlinkClick r:id="rId2" action="ppaction://hlinksldjump"/>
              </a:rPr>
              <a:t>Vraćanje radnje u prošlost</a:t>
            </a:r>
            <a:endParaRPr lang="hr-HR" sz="36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hlinkClick r:id="rId3" action="ppaction://hlinksldjump"/>
              </a:rPr>
              <a:t>Vremenski slijed događaja</a:t>
            </a:r>
            <a:endParaRPr lang="hr-HR" sz="36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hlinkClick r:id="rId3" action="ppaction://hlinksldjump"/>
              </a:rPr>
              <a:t>Stvaranje življe slike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68910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NETOČNO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701924" y="2060848"/>
            <a:ext cx="3672408" cy="3744416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482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73932" y="2132856"/>
            <a:ext cx="3600400" cy="36724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09276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748" y="116632"/>
            <a:ext cx="9793088" cy="2376264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Bradley Hand ITC" panose="03070402050302030203" pitchFamily="66" charset="0"/>
              </a:rPr>
              <a:t>10.Događa se to u jesenjoj noći, kada pada kestenje po asfaltu i kad se čuju psi u daljini kad se tako neopisivo javlja…</a:t>
            </a:r>
            <a:br>
              <a:rPr lang="hr-HR" dirty="0" smtClean="0">
                <a:latin typeface="Bradley Hand ITC" panose="03070402050302030203" pitchFamily="66" charset="0"/>
              </a:rPr>
            </a:br>
            <a:r>
              <a:rPr lang="hr-HR" dirty="0" smtClean="0">
                <a:latin typeface="Bradley Hand ITC" panose="03070402050302030203" pitchFamily="66" charset="0"/>
              </a:rPr>
              <a:t> </a:t>
            </a:r>
            <a:br>
              <a:rPr lang="hr-HR" dirty="0" smtClean="0">
                <a:latin typeface="Bradley Hand ITC" panose="03070402050302030203" pitchFamily="66" charset="0"/>
              </a:rPr>
            </a:br>
            <a:r>
              <a:rPr lang="hr-HR" dirty="0" smtClean="0">
                <a:latin typeface="+mn-lt"/>
              </a:rPr>
              <a:t>Stihovi su iz pjesme:</a:t>
            </a:r>
            <a:endParaRPr lang="hr-HR" dirty="0">
              <a:latin typeface="Bradley Hand ITC" panose="03070402050302030203" pitchFamily="66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17748" y="2492896"/>
            <a:ext cx="9170904" cy="411480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hlinkClick r:id="rId2" action="ppaction://hlinksldjump"/>
              </a:rPr>
              <a:t>Tiho, o tiho govori mi jesen,                 </a:t>
            </a:r>
            <a:r>
              <a:rPr lang="hr-HR" sz="3600" dirty="0" err="1" smtClean="0">
                <a:hlinkClick r:id="rId2" action="ppaction://hlinksldjump"/>
              </a:rPr>
              <a:t>Dobriša</a:t>
            </a:r>
            <a:r>
              <a:rPr lang="hr-HR" sz="3600" dirty="0" smtClean="0">
                <a:hlinkClick r:id="rId2" action="ppaction://hlinksldjump"/>
              </a:rPr>
              <a:t> Cesarić</a:t>
            </a:r>
            <a:endParaRPr lang="hr-HR" sz="3600" dirty="0" smtClean="0"/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hlinkClick r:id="rId2" action="ppaction://hlinksldjump"/>
              </a:rPr>
              <a:t>U poznu jesen, Vojislav Ilić</a:t>
            </a:r>
            <a:endParaRPr lang="hr-HR" sz="3600" dirty="0" smtClean="0"/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hlinkClick r:id="rId3" action="ppaction://hlinksldjump"/>
              </a:rPr>
              <a:t>Čežnja, Miroslav Krleža</a:t>
            </a:r>
            <a:endParaRPr lang="hr-HR" sz="3600" dirty="0" smtClean="0"/>
          </a:p>
          <a:p>
            <a:pPr marL="0" indent="0">
              <a:buNone/>
            </a:pPr>
            <a:endParaRPr lang="hr-HR" sz="3600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3473" y="2491233"/>
            <a:ext cx="5590357" cy="37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949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NETOČNO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701924" y="2060848"/>
            <a:ext cx="3672408" cy="3744416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634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NETOČNO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701924" y="2060848"/>
            <a:ext cx="3672408" cy="3744416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45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73932" y="2132856"/>
            <a:ext cx="3600400" cy="36724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2047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11.Značenje riječi </a:t>
            </a:r>
            <a:r>
              <a:rPr lang="hr-HR" sz="4000" u="sng" dirty="0" err="1" smtClean="0">
                <a:latin typeface="Bradley Hand ITC" panose="03070402050302030203" pitchFamily="66" charset="0"/>
              </a:rPr>
              <a:t>matrak</a:t>
            </a:r>
            <a:r>
              <a:rPr lang="hr-HR" u="sng" dirty="0" smtClean="0">
                <a:latin typeface="+mn-lt"/>
              </a:rPr>
              <a:t> </a:t>
            </a:r>
            <a:r>
              <a:rPr lang="hr-HR" dirty="0" smtClean="0">
                <a:latin typeface="+mn-lt"/>
              </a:rPr>
              <a:t>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hr-HR" sz="4000" dirty="0" smtClean="0">
                <a:hlinkClick r:id="rId2" action="ppaction://hlinksldjump"/>
              </a:rPr>
              <a:t>Svitnjak</a:t>
            </a:r>
            <a:endParaRPr lang="hr-HR" sz="40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4000" dirty="0" smtClean="0">
                <a:hlinkClick r:id="rId3" action="ppaction://hlinksldjump"/>
              </a:rPr>
              <a:t>Šiba, batina</a:t>
            </a:r>
            <a:endParaRPr lang="hr-HR" sz="40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4000" dirty="0" smtClean="0">
                <a:hlinkClick r:id="rId2" action="ppaction://hlinksldjump"/>
              </a:rPr>
              <a:t>Udes, sudbina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2790864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NETOČNO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701924" y="2060848"/>
            <a:ext cx="3672408" cy="3744416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388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73932" y="2132856"/>
            <a:ext cx="3600400" cy="36724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89831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12.ALITERACIJA 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hlinkClick r:id="rId2" action="ppaction://hlinksldjump"/>
              </a:rPr>
              <a:t>Stilsko izražajno sredstvo koje nastaje ponavljanjem istih ili sličnih samoglasnika radi jačeg zvukovnog dojma.</a:t>
            </a:r>
            <a:endParaRPr lang="hr-HR" sz="3600" dirty="0" smtClean="0"/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hlinkClick r:id="rId3" action="ppaction://hlinksldjump"/>
              </a:rPr>
              <a:t>Stilsko izražajno sredstvo  koje nastaje ponavljanjem istih ili sličnih suglasnika radi jačeg zvukovnog dojma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381166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NETOČNO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701924" y="2060848"/>
            <a:ext cx="3672408" cy="3744416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880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73932" y="2132856"/>
            <a:ext cx="3600400" cy="36724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63199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52" y="114522"/>
            <a:ext cx="9144001" cy="1371600"/>
          </a:xfrm>
        </p:spPr>
        <p:txBody>
          <a:bodyPr/>
          <a:lstStyle/>
          <a:p>
            <a:r>
              <a:rPr lang="hr-HR" dirty="0" smtClean="0"/>
              <a:t>13.Pisac teksta ,,Nosač Samuela” 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7788" y="2132856"/>
            <a:ext cx="9134391" cy="41148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hr-HR" sz="4400" dirty="0" err="1" smtClean="0">
                <a:hlinkClick r:id="rId2" action="ppaction://hlinksldjump"/>
              </a:rPr>
              <a:t>Isak</a:t>
            </a:r>
            <a:r>
              <a:rPr lang="hr-HR" sz="4400" dirty="0" smtClean="0">
                <a:hlinkClick r:id="rId2" action="ppaction://hlinksldjump"/>
              </a:rPr>
              <a:t> </a:t>
            </a:r>
            <a:r>
              <a:rPr lang="hr-HR" sz="4400" dirty="0" err="1" smtClean="0">
                <a:hlinkClick r:id="rId2" action="ppaction://hlinksldjump"/>
              </a:rPr>
              <a:t>Samokovlija</a:t>
            </a:r>
            <a:endParaRPr lang="hr-HR" sz="44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4400" dirty="0" smtClean="0">
                <a:hlinkClick r:id="rId3" action="ppaction://hlinksldjump"/>
              </a:rPr>
              <a:t>Stipe Božić</a:t>
            </a:r>
            <a:endParaRPr lang="hr-HR" sz="44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4400" dirty="0" err="1" smtClean="0">
                <a:hlinkClick r:id="rId3" action="ppaction://hlinksldjump"/>
              </a:rPr>
              <a:t>Pablo</a:t>
            </a:r>
            <a:r>
              <a:rPr lang="hr-HR" sz="4400" dirty="0" smtClean="0">
                <a:hlinkClick r:id="rId3" action="ppaction://hlinksldjump"/>
              </a:rPr>
              <a:t> Neruda</a:t>
            </a:r>
            <a:endParaRPr lang="hr-HR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9" t="19656" r="-1079" b="-1"/>
          <a:stretch/>
        </p:blipFill>
        <p:spPr>
          <a:xfrm>
            <a:off x="7606580" y="1484784"/>
            <a:ext cx="4396495" cy="497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243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NETOČNO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701924" y="2060848"/>
            <a:ext cx="3672408" cy="3744416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497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73932" y="2132856"/>
            <a:ext cx="3600400" cy="36724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24956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73932" y="2132856"/>
            <a:ext cx="3600400" cy="36724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05137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63" y="116632"/>
            <a:ext cx="10640289" cy="1968624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Bradley Hand ITC" panose="03070402050302030203" pitchFamily="66" charset="0"/>
              </a:rPr>
              <a:t>14.U dvorani kobnoj , mislima u sivim. Samo kosa tvoja još je bila živa. Pa mi reče : Miruj! U smrti se sniva.</a:t>
            </a:r>
            <a:br>
              <a:rPr lang="hr-HR" dirty="0" smtClean="0">
                <a:latin typeface="Bradley Hand ITC" panose="03070402050302030203" pitchFamily="66" charset="0"/>
              </a:rPr>
            </a:br>
            <a:r>
              <a:rPr lang="hr-HR" dirty="0" smtClean="0">
                <a:latin typeface="Bradley Hand ITC" panose="03070402050302030203" pitchFamily="66" charset="0"/>
              </a:rPr>
              <a:t/>
            </a:r>
            <a:br>
              <a:rPr lang="hr-HR" dirty="0" smtClean="0">
                <a:latin typeface="Bradley Hand ITC" panose="03070402050302030203" pitchFamily="66" charset="0"/>
              </a:rPr>
            </a:br>
            <a:r>
              <a:rPr lang="hr-HR" dirty="0" smtClean="0">
                <a:latin typeface="+mn-lt"/>
              </a:rPr>
              <a:t>Stihovi su iz pjesme:</a:t>
            </a:r>
            <a:endParaRPr lang="hr-HR" dirty="0">
              <a:latin typeface="Bradley Hand ITC" panose="03070402050302030203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083146"/>
            <a:ext cx="9134391" cy="411480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hlinkClick r:id="rId2" action="ppaction://hlinksldjump"/>
              </a:rPr>
              <a:t>Duga u tvojoj kosi , Antun Gustav Matoš</a:t>
            </a:r>
            <a:endParaRPr lang="hr-HR" sz="3600" dirty="0" smtClean="0"/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hlinkClick r:id="rId2" action="ppaction://hlinksldjump"/>
              </a:rPr>
              <a:t>Čežnja za kosom , Antun Gustav Matoš</a:t>
            </a:r>
            <a:endParaRPr lang="hr-HR" sz="3600" dirty="0" smtClean="0"/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hlinkClick r:id="rId3" action="ppaction://hlinksldjump"/>
              </a:rPr>
              <a:t>Utjeha kose , Antun Gustav Matoš</a:t>
            </a:r>
            <a:endParaRPr lang="hr-HR" sz="3600" dirty="0" smtClean="0"/>
          </a:p>
          <a:p>
            <a:pPr marL="742950" indent="-742950">
              <a:buFont typeface="+mj-lt"/>
              <a:buAutoNum type="alphaLcParenR"/>
            </a:pP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6540" y="3284984"/>
            <a:ext cx="4752528" cy="345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5039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NETOČNO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701924" y="2060848"/>
            <a:ext cx="3672408" cy="3744416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066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73932" y="2132856"/>
            <a:ext cx="3600400" cy="36724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1521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15.</a:t>
            </a:r>
            <a:r>
              <a:rPr lang="hr-HR" sz="4800" u="sng" dirty="0" smtClean="0">
                <a:latin typeface="Bradley Hand ITC" panose="03070402050302030203" pitchFamily="66" charset="0"/>
              </a:rPr>
              <a:t>Onomatopeja</a:t>
            </a:r>
            <a:r>
              <a:rPr lang="hr-HR" dirty="0" smtClean="0"/>
              <a:t> 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6436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hlinkClick r:id="rId2" action="ppaction://hlinksldjump"/>
              </a:rPr>
              <a:t>Stilsko izražajno sredstvo u kojem se glasovima oponašaju određeni zvukovi iz prirode, životinjsko glasanje ili neki zvuci koji nas podsjećaju na neki predmet.</a:t>
            </a:r>
            <a:endParaRPr lang="hr-HR" sz="3600" dirty="0" smtClean="0"/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hlinkClick r:id="rId3" action="ppaction://hlinksldjump"/>
              </a:rPr>
              <a:t>Stilsko izražajno sredstvo koje nastaje kada neživim stvarima, prirodnim pojavama, životinjama ili biljkama dajemo osobine živih bića.</a:t>
            </a:r>
            <a:endParaRPr lang="hr-HR" sz="3600" dirty="0" smtClean="0"/>
          </a:p>
          <a:p>
            <a:pPr marL="742950" indent="-742950">
              <a:buFont typeface="+mj-lt"/>
              <a:buAutoNum type="alphaLcParenR"/>
            </a:pPr>
            <a:endParaRPr lang="hr-HR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2501540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NETOČNO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701924" y="2060848"/>
            <a:ext cx="3672408" cy="3744416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817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73932" y="2132856"/>
            <a:ext cx="3600400" cy="36724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68070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012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2.Značenje riječi </a:t>
            </a:r>
            <a:r>
              <a:rPr lang="hr-HR" sz="4800" u="sng" dirty="0" smtClean="0">
                <a:latin typeface="Bradley Hand ITC" panose="03070402050302030203" pitchFamily="66" charset="0"/>
              </a:rPr>
              <a:t>hajati</a:t>
            </a:r>
            <a:r>
              <a:rPr lang="hr-HR" sz="4000" u="sng" dirty="0" smtClean="0"/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hr-HR" sz="3600" dirty="0">
                <a:hlinkClick r:id="rId2" action="ppaction://hlinksldjump"/>
              </a:rPr>
              <a:t>m</a:t>
            </a:r>
            <a:r>
              <a:rPr lang="hr-HR" sz="3600" dirty="0" smtClean="0">
                <a:hlinkClick r:id="rId2" action="ppaction://hlinksldjump"/>
              </a:rPr>
              <a:t>ariti</a:t>
            </a:r>
            <a:endParaRPr lang="hr-HR" sz="36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3600" dirty="0">
                <a:hlinkClick r:id="rId3" action="ppaction://hlinksldjump"/>
              </a:rPr>
              <a:t>u</a:t>
            </a:r>
            <a:r>
              <a:rPr lang="hr-HR" sz="3600" dirty="0" smtClean="0">
                <a:hlinkClick r:id="rId3" action="ppaction://hlinksldjump"/>
              </a:rPr>
              <a:t>bijati</a:t>
            </a:r>
            <a:endParaRPr lang="hr-HR" sz="36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hlinkClick r:id="rId3" action="ppaction://hlinksldjump"/>
              </a:rPr>
              <a:t>sanjati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2325415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NETOČNO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701924" y="2060848"/>
            <a:ext cx="3672408" cy="3744416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725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73932" y="2132856"/>
            <a:ext cx="3600400" cy="36724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0383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</a:t>
            </a:r>
            <a:r>
              <a:rPr lang="hr-HR" sz="5400" dirty="0" smtClean="0">
                <a:latin typeface="Bradley Hand ITC" panose="03070402050302030203" pitchFamily="66" charset="0"/>
              </a:rPr>
              <a:t>Motiv</a:t>
            </a:r>
            <a:r>
              <a:rPr lang="hr-HR" dirty="0" smtClean="0"/>
              <a:t> je 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hlinkClick r:id="rId2" action="ppaction://hlinksldjump"/>
              </a:rPr>
              <a:t>Umjetnost riječi ; ukupnost svih napisanih djela.</a:t>
            </a:r>
            <a:endParaRPr lang="hr-HR" sz="36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hlinkClick r:id="rId2" action="ppaction://hlinksldjump"/>
              </a:rPr>
              <a:t>Redak u pjesmi koji se odlikuje posebnom zvučnošću i ritmom.</a:t>
            </a:r>
            <a:endParaRPr lang="hr-HR" sz="3600" dirty="0" smtClean="0"/>
          </a:p>
          <a:p>
            <a:pPr marL="457200" indent="-457200">
              <a:buFont typeface="+mj-lt"/>
              <a:buAutoNum type="alphaLcParenR"/>
            </a:pPr>
            <a:r>
              <a:rPr lang="hr-HR" sz="3600" dirty="0" smtClean="0">
                <a:hlinkClick r:id="rId3" action="ppaction://hlinksldjump"/>
              </a:rPr>
              <a:t>Najmanja tematska jedinica ; pojedinosti na kojima se gradi pjesma.</a:t>
            </a:r>
            <a:endParaRPr lang="hr-HR" sz="3600" dirty="0" smtClean="0"/>
          </a:p>
          <a:p>
            <a:pPr marL="457200" indent="-457200">
              <a:buFont typeface="+mj-lt"/>
              <a:buAutoNum type="alphaLcParenR"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xmlns="" val="2371135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Arial Black" panose="020B0A04020102020204" pitchFamily="34" charset="0"/>
              </a:rPr>
              <a:t>NETOČNO</a:t>
            </a:r>
            <a:endParaRPr lang="hr-HR" sz="66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701924" y="2060848"/>
            <a:ext cx="3672408" cy="3744416"/>
          </a:xfrm>
          <a:prstGeom prst="actionButtonBackPrevio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483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ni plavi tunel 16 x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1875_TF02895261_TF02895261" id="{68B3BD9A-4E3A-4D1A-B73E-D9842475CFC6}" vid="{A9A031E8-9B4D-4829-A002-F5608C030AEF}"/>
    </a:ext>
  </a:extLst>
</a:theme>
</file>

<file path=ppt/theme/theme2.xml><?xml version="1.0" encoding="utf-8"?>
<a:theme xmlns:a="http://schemas.openxmlformats.org/drawingml/2006/main" name="Tema sustava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Poslovna prezentacija s digitalnim plavim tunelom (široki zaslon)</Template>
  <TotalTime>0</TotalTime>
  <Words>435</Words>
  <Application>Microsoft Office PowerPoint</Application>
  <PresentationFormat>Prilagođeno</PresentationFormat>
  <Paragraphs>93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47</vt:i4>
      </vt:variant>
    </vt:vector>
  </HeadingPairs>
  <TitlesOfParts>
    <vt:vector size="48" baseType="lpstr">
      <vt:lpstr>Digitalni plavi tunel 16 x 9</vt:lpstr>
      <vt:lpstr>Književni pojmovi mjesečni projekt</vt:lpstr>
      <vt:lpstr>1.Oružje zveči. Bjesne mlade čete. I Mađar bježi na brzim konjima. Za njim Hrvati ko zmajevi lete.  Stihovi su iz pjesme:</vt:lpstr>
      <vt:lpstr>NETOČNO</vt:lpstr>
      <vt:lpstr>TOČNO</vt:lpstr>
      <vt:lpstr>2.Značenje riječi hajati:</vt:lpstr>
      <vt:lpstr>NETOČNO</vt:lpstr>
      <vt:lpstr>TOČNO</vt:lpstr>
      <vt:lpstr>3.Motiv je :</vt:lpstr>
      <vt:lpstr>NETOČNO</vt:lpstr>
      <vt:lpstr>TOČNO</vt:lpstr>
      <vt:lpstr>4.Božica ATENA je:</vt:lpstr>
      <vt:lpstr>NETOČNO</vt:lpstr>
      <vt:lpstr>TOČNO</vt:lpstr>
      <vt:lpstr>5.Tekst ZLATNI  LJUDI napisala je:</vt:lpstr>
      <vt:lpstr>NETOČNO</vt:lpstr>
      <vt:lpstr>TOČNO</vt:lpstr>
      <vt:lpstr>6.,,Danas je razgovor o siromašnima u modi. Poznavanje, služenje i ljubav prema siromašnima posve je nešto drugo” riječi su:</vt:lpstr>
      <vt:lpstr>NETOČNO</vt:lpstr>
      <vt:lpstr>TOČNO</vt:lpstr>
      <vt:lpstr> 7.Da bi netko od dvojice braće Romula i Rema osnovao grad trebao je :</vt:lpstr>
      <vt:lpstr>NETOČNO</vt:lpstr>
      <vt:lpstr>TOČNO</vt:lpstr>
      <vt:lpstr>8.Pisac Charles Dickens je Olivera Twista prikazao kao:</vt:lpstr>
      <vt:lpstr>NETOČNO</vt:lpstr>
      <vt:lpstr>TOČNO</vt:lpstr>
      <vt:lpstr>9.RETROSPEKCIJA je:</vt:lpstr>
      <vt:lpstr>NETOČNO</vt:lpstr>
      <vt:lpstr>TOČNO</vt:lpstr>
      <vt:lpstr>10.Događa se to u jesenjoj noći, kada pada kestenje po asfaltu i kad se čuju psi u daljini kad se tako neopisivo javlja…   Stihovi su iz pjesme:</vt:lpstr>
      <vt:lpstr>NETOČNO</vt:lpstr>
      <vt:lpstr>TOČNO</vt:lpstr>
      <vt:lpstr>11.Značenje riječi matrak je:</vt:lpstr>
      <vt:lpstr>NETOČNO</vt:lpstr>
      <vt:lpstr>TOČNO</vt:lpstr>
      <vt:lpstr>12.ALITERACIJA je:</vt:lpstr>
      <vt:lpstr>NETOČNO</vt:lpstr>
      <vt:lpstr>TOČNO</vt:lpstr>
      <vt:lpstr>13.Pisac teksta ,,Nosač Samuela” je:</vt:lpstr>
      <vt:lpstr>NETOČNO</vt:lpstr>
      <vt:lpstr>TOČNO</vt:lpstr>
      <vt:lpstr>14.U dvorani kobnoj , mislima u sivim. Samo kosa tvoja još je bila živa. Pa mi reče : Miruj! U smrti se sniva.  Stihovi su iz pjesme:</vt:lpstr>
      <vt:lpstr>NETOČNO</vt:lpstr>
      <vt:lpstr>TOČNO</vt:lpstr>
      <vt:lpstr>15.Onomatopeja je:</vt:lpstr>
      <vt:lpstr>NETOČNO</vt:lpstr>
      <vt:lpstr>TOČNO</vt:lpstr>
      <vt:lpstr>Slajd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2020-03-29T12:49:55Z</dcterms:created>
  <dcterms:modified xsi:type="dcterms:W3CDTF">2020-03-30T12:03:17Z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