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84" r:id="rId19"/>
    <p:sldId id="285" r:id="rId20"/>
    <p:sldId id="301" r:id="rId21"/>
    <p:sldId id="302" r:id="rId22"/>
    <p:sldId id="303" r:id="rId23"/>
    <p:sldId id="304" r:id="rId24"/>
    <p:sldId id="274" r:id="rId25"/>
    <p:sldId id="276" r:id="rId26"/>
    <p:sldId id="277" r:id="rId27"/>
    <p:sldId id="278" r:id="rId28"/>
    <p:sldId id="279" r:id="rId29"/>
    <p:sldId id="280" r:id="rId30"/>
    <p:sldId id="281" r:id="rId31"/>
    <p:sldId id="282" r:id="rId32"/>
    <p:sldId id="283" r:id="rId33"/>
    <p:sldId id="286" r:id="rId34"/>
    <p:sldId id="287" r:id="rId35"/>
    <p:sldId id="288" r:id="rId36"/>
    <p:sldId id="289" r:id="rId37"/>
    <p:sldId id="290" r:id="rId38"/>
    <p:sldId id="305" r:id="rId39"/>
    <p:sldId id="306" r:id="rId40"/>
    <p:sldId id="291" r:id="rId41"/>
    <p:sldId id="292" r:id="rId42"/>
    <p:sldId id="293" r:id="rId43"/>
    <p:sldId id="295" r:id="rId44"/>
    <p:sldId id="296" r:id="rId45"/>
    <p:sldId id="297" r:id="rId46"/>
    <p:sldId id="298" r:id="rId47"/>
    <p:sldId id="299" r:id="rId48"/>
    <p:sldId id="262" r:id="rId49"/>
    <p:sldId id="294" r:id="rId50"/>
    <p:sldId id="275" r:id="rId51"/>
    <p:sldId id="300" r:id="rId5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showGuides="1">
      <p:cViewPr varScale="1">
        <p:scale>
          <a:sx n="101" d="100"/>
          <a:sy n="101" d="100"/>
        </p:scale>
        <p:origin x="132"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F11B-A7AF-4BB9-BDC0-4084B84FCC73}" type="datetimeFigureOut">
              <a:rPr lang="hr-HR" smtClean="0"/>
              <a:t>20.03.2020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E7623-86C4-40F2-99F3-59A1BBE124A9}" type="slidenum">
              <a:rPr lang="hr-HR" smtClean="0"/>
              <a:t>‹#›</a:t>
            </a:fld>
            <a:endParaRPr lang="hr-HR"/>
          </a:p>
        </p:txBody>
      </p:sp>
    </p:spTree>
    <p:extLst>
      <p:ext uri="{BB962C8B-B14F-4D97-AF65-F5344CB8AC3E}">
        <p14:creationId xmlns:p14="http://schemas.microsoft.com/office/powerpoint/2010/main" val="292060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D0B892-F8C3-467F-9281-63A725474F2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8ACD3150-B82C-40C4-AA82-2E500D6B5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D5CC6048-5C07-4AF8-9FBA-69342AE492F5}"/>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5" name="Rezervirano mjesto podnožja 4">
            <a:extLst>
              <a:ext uri="{FF2B5EF4-FFF2-40B4-BE49-F238E27FC236}">
                <a16:creationId xmlns:a16="http://schemas.microsoft.com/office/drawing/2014/main" id="{AD67AADA-411D-449F-95FC-5B9FAEF73BF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0EA168C-109F-40AE-82D0-B9650CB3B087}"/>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385692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5F631A-63CB-4360-92DD-81FB9E1A5F55}"/>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11AF2C83-A473-4D5C-988A-D11499897FD8}"/>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CAA61AF-67EA-4361-82E1-7B08F4E49BCA}"/>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5" name="Rezervirano mjesto podnožja 4">
            <a:extLst>
              <a:ext uri="{FF2B5EF4-FFF2-40B4-BE49-F238E27FC236}">
                <a16:creationId xmlns:a16="http://schemas.microsoft.com/office/drawing/2014/main" id="{0E411810-17D8-4218-8DD4-6A0ACFFF180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62ABC60-0B70-4AD8-A07F-B5786BE3F078}"/>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268150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AF5DF5A3-96ED-4FBE-8DB4-540517EF111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1D8B9BD9-ACBA-47C8-BC48-08AD92D14B97}"/>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789403B-94A2-42EB-BA63-38269DB7A7FD}"/>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5" name="Rezervirano mjesto podnožja 4">
            <a:extLst>
              <a:ext uri="{FF2B5EF4-FFF2-40B4-BE49-F238E27FC236}">
                <a16:creationId xmlns:a16="http://schemas.microsoft.com/office/drawing/2014/main" id="{B3F7256B-2C6A-4FBD-9E99-98CDD07714E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7711DD7-2971-4FDA-96FF-1EB985C498FE}"/>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179301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BBEECD-5488-4CB7-94BE-98135E5E3491}"/>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C5DD03A-2381-4B4E-8D9A-8430BC3B4910}"/>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1F1ACEE-9038-4EDE-9471-91E68F11C19F}"/>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5" name="Rezervirano mjesto podnožja 4">
            <a:extLst>
              <a:ext uri="{FF2B5EF4-FFF2-40B4-BE49-F238E27FC236}">
                <a16:creationId xmlns:a16="http://schemas.microsoft.com/office/drawing/2014/main" id="{66247420-B82A-4298-9819-D9D6B96EB3F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2E4FD63-8643-4744-8929-8646561249ED}"/>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356041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B60EB8-C4CF-4404-964D-23E8C60F3DAF}"/>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C1AAD0BB-1789-48D9-B49C-C855B55EC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F8A530D9-F16E-43EA-BBBC-215F62E73FB8}"/>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5" name="Rezervirano mjesto podnožja 4">
            <a:extLst>
              <a:ext uri="{FF2B5EF4-FFF2-40B4-BE49-F238E27FC236}">
                <a16:creationId xmlns:a16="http://schemas.microsoft.com/office/drawing/2014/main" id="{AAA64AE1-982F-4CBD-83E4-4E1FA2F62B4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D140078-0399-49D0-86EF-86ED0EBB98A6}"/>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207128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F8A830-D5B6-4CF5-BE12-546E5263257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2496957-34F3-440B-880E-A52290E4C5F4}"/>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261FB4FE-7EF9-42A9-B70B-0C339AF80EFF}"/>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D64D53F5-F6DC-4FCD-9B0F-580B487413E1}"/>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6" name="Rezervirano mjesto podnožja 5">
            <a:extLst>
              <a:ext uri="{FF2B5EF4-FFF2-40B4-BE49-F238E27FC236}">
                <a16:creationId xmlns:a16="http://schemas.microsoft.com/office/drawing/2014/main" id="{7C3D1041-52A5-4630-A96D-D3AD8A587E1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2815538-1F8D-4B95-9277-DEFD7FCAF5FE}"/>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125349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7A5822-9BF0-40A4-9B93-9C2DAD4AE58B}"/>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DA99220-77DE-412D-A144-5793E56AF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0D99F24D-4E14-45A7-BF9A-E03872D5DE34}"/>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6FE5D84C-2E76-4C86-8650-6790FE9A0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2D78FD93-F08A-449E-ACD0-260A8847BBE7}"/>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B7D10A12-BF74-45F0-AC91-9391735F7214}"/>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8" name="Rezervirano mjesto podnožja 7">
            <a:extLst>
              <a:ext uri="{FF2B5EF4-FFF2-40B4-BE49-F238E27FC236}">
                <a16:creationId xmlns:a16="http://schemas.microsoft.com/office/drawing/2014/main" id="{10901739-61DE-4D14-A7D7-2ACD13E444AB}"/>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47D76AEC-F612-4C58-A0AB-434499437AB9}"/>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792874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E1D24F-9782-4B97-92F4-9B951460EF0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F6A6730A-8AFE-4D3B-A6FE-DC82D76C0E5C}"/>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4" name="Rezervirano mjesto podnožja 3">
            <a:extLst>
              <a:ext uri="{FF2B5EF4-FFF2-40B4-BE49-F238E27FC236}">
                <a16:creationId xmlns:a16="http://schemas.microsoft.com/office/drawing/2014/main" id="{F19042E1-5042-4A39-B0A5-26B31C12C84A}"/>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55342CF-F2CD-4DF5-B11A-FD54ABF872D2}"/>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136157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F76236A-2C19-4209-8476-EDEF2B2DF1EA}"/>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3" name="Rezervirano mjesto podnožja 2">
            <a:extLst>
              <a:ext uri="{FF2B5EF4-FFF2-40B4-BE49-F238E27FC236}">
                <a16:creationId xmlns:a16="http://schemas.microsoft.com/office/drawing/2014/main" id="{A2C1AB14-FF84-489E-9D71-B840A680C6B5}"/>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F36D73CE-0E36-4728-AA61-7D8B2F89EAB2}"/>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134073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AA5972-1533-48FA-8B42-3D40D2F1E3C7}"/>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6D294429-3550-4A24-939E-9D85B4876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06E9DA2F-FB30-438A-8320-5D142C652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FC3C4AD6-62A9-468C-BD05-547B32F6DC71}"/>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6" name="Rezervirano mjesto podnožja 5">
            <a:extLst>
              <a:ext uri="{FF2B5EF4-FFF2-40B4-BE49-F238E27FC236}">
                <a16:creationId xmlns:a16="http://schemas.microsoft.com/office/drawing/2014/main" id="{7DA2AB5E-F35B-4CFF-9AB4-1681A3E6599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8D626E27-4E50-4818-BE5B-8D691614C8FD}"/>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352363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7B01FC-717C-416B-81E3-5D36860589BE}"/>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B5EA2F38-449A-446A-BB15-0007E2097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5796F942-9EE0-4A08-B40A-2D5AD7095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B73F842-68C6-421C-93F3-16F64C525520}"/>
              </a:ext>
            </a:extLst>
          </p:cNvPr>
          <p:cNvSpPr>
            <a:spLocks noGrp="1"/>
          </p:cNvSpPr>
          <p:nvPr>
            <p:ph type="dt" sz="half" idx="10"/>
          </p:nvPr>
        </p:nvSpPr>
        <p:spPr/>
        <p:txBody>
          <a:bodyPr/>
          <a:lstStyle/>
          <a:p>
            <a:fld id="{EC59CF54-6013-4219-8645-D973A6944502}" type="datetimeFigureOut">
              <a:rPr lang="hr-HR" smtClean="0"/>
              <a:t>20.03.2020</a:t>
            </a:fld>
            <a:endParaRPr lang="hr-HR"/>
          </a:p>
        </p:txBody>
      </p:sp>
      <p:sp>
        <p:nvSpPr>
          <p:cNvPr id="6" name="Rezervirano mjesto podnožja 5">
            <a:extLst>
              <a:ext uri="{FF2B5EF4-FFF2-40B4-BE49-F238E27FC236}">
                <a16:creationId xmlns:a16="http://schemas.microsoft.com/office/drawing/2014/main" id="{380F7A38-6BD7-46EB-A037-BD5FE9A01C3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7082482-91D9-406F-9C1C-9CCC8F4D67BE}"/>
              </a:ext>
            </a:extLst>
          </p:cNvPr>
          <p:cNvSpPr>
            <a:spLocks noGrp="1"/>
          </p:cNvSpPr>
          <p:nvPr>
            <p:ph type="sldNum" sz="quarter" idx="12"/>
          </p:nvPr>
        </p:nvSpPr>
        <p:spPr/>
        <p:txBody>
          <a:bodyPr/>
          <a:lstStyle/>
          <a:p>
            <a:fld id="{4FACB3BF-73D1-467A-93D2-CF9637EF8EB8}" type="slidenum">
              <a:rPr lang="hr-HR" smtClean="0"/>
              <a:t>‹#›</a:t>
            </a:fld>
            <a:endParaRPr lang="hr-HR"/>
          </a:p>
        </p:txBody>
      </p:sp>
    </p:spTree>
    <p:extLst>
      <p:ext uri="{BB962C8B-B14F-4D97-AF65-F5344CB8AC3E}">
        <p14:creationId xmlns:p14="http://schemas.microsoft.com/office/powerpoint/2010/main" val="123874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A10D1B66-BDA3-43A5-A298-A80ABAA7E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0D7B0AF-D554-49DB-A6FC-75615437B3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55E305E1-4504-4D3A-9E0E-E6E1B5C72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9CF54-6013-4219-8645-D973A6944502}" type="datetimeFigureOut">
              <a:rPr lang="hr-HR" smtClean="0"/>
              <a:t>20.03.2020</a:t>
            </a:fld>
            <a:endParaRPr lang="hr-HR"/>
          </a:p>
        </p:txBody>
      </p:sp>
      <p:sp>
        <p:nvSpPr>
          <p:cNvPr id="5" name="Rezervirano mjesto podnožja 4">
            <a:extLst>
              <a:ext uri="{FF2B5EF4-FFF2-40B4-BE49-F238E27FC236}">
                <a16:creationId xmlns:a16="http://schemas.microsoft.com/office/drawing/2014/main" id="{F6928065-338E-45EB-A8AB-9A5F0940A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4AFEB575-19E4-40D4-88F4-67C71D02E2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CB3BF-73D1-467A-93D2-CF9637EF8EB8}" type="slidenum">
              <a:rPr lang="hr-HR" smtClean="0"/>
              <a:t>‹#›</a:t>
            </a:fld>
            <a:endParaRPr lang="hr-HR"/>
          </a:p>
        </p:txBody>
      </p:sp>
    </p:spTree>
    <p:extLst>
      <p:ext uri="{BB962C8B-B14F-4D97-AF65-F5344CB8AC3E}">
        <p14:creationId xmlns:p14="http://schemas.microsoft.com/office/powerpoint/2010/main" val="20351935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8.xml"/><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D2B395D3-0D42-4597-A596-DD9A98AAF17E}"/>
              </a:ext>
            </a:extLst>
          </p:cNvPr>
          <p:cNvPicPr>
            <a:picLocks noChangeAspect="1"/>
          </p:cNvPicPr>
          <p:nvPr/>
        </p:nvPicPr>
        <p:blipFill>
          <a:blip r:embed="rId2">
            <a:duotone>
              <a:prstClr val="black"/>
              <a:schemeClr val="tx2">
                <a:tint val="45000"/>
                <a:satMod val="400000"/>
              </a:schemeClr>
            </a:duotone>
          </a:blip>
          <a:stretch>
            <a:fillRect/>
          </a:stretch>
        </p:blipFill>
        <p:spPr>
          <a:xfrm>
            <a:off x="0" y="0"/>
            <a:ext cx="12192000" cy="6858000"/>
          </a:xfrm>
          <a:prstGeom prst="rect">
            <a:avLst/>
          </a:prstGeom>
        </p:spPr>
      </p:pic>
      <p:sp>
        <p:nvSpPr>
          <p:cNvPr id="6" name="Pravokutnik 5">
            <a:extLst>
              <a:ext uri="{FF2B5EF4-FFF2-40B4-BE49-F238E27FC236}">
                <a16:creationId xmlns:a16="http://schemas.microsoft.com/office/drawing/2014/main" id="{D24B6F75-69E0-475F-B919-6B2013C78536}"/>
              </a:ext>
            </a:extLst>
          </p:cNvPr>
          <p:cNvSpPr/>
          <p:nvPr/>
        </p:nvSpPr>
        <p:spPr>
          <a:xfrm>
            <a:off x="3843247" y="2321004"/>
            <a:ext cx="4505506" cy="221599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13800" b="1" cap="none" spc="0" dirty="0">
                <a:ln/>
                <a:solidFill>
                  <a:srgbClr val="FF0000"/>
                </a:solidFill>
                <a:effectLst/>
              </a:rPr>
              <a:t>WWII</a:t>
            </a:r>
          </a:p>
        </p:txBody>
      </p:sp>
      <p:sp>
        <p:nvSpPr>
          <p:cNvPr id="8" name="Pravokutnik 7">
            <a:hlinkClick r:id="" action="ppaction://hlinkshowjump?jump=nextslide"/>
            <a:extLst>
              <a:ext uri="{FF2B5EF4-FFF2-40B4-BE49-F238E27FC236}">
                <a16:creationId xmlns:a16="http://schemas.microsoft.com/office/drawing/2014/main" id="{DAD213B1-E16A-4681-BACB-E7FB4F581F7E}"/>
              </a:ext>
            </a:extLst>
          </p:cNvPr>
          <p:cNvSpPr/>
          <p:nvPr/>
        </p:nvSpPr>
        <p:spPr>
          <a:xfrm>
            <a:off x="4250078" y="5131652"/>
            <a:ext cx="369184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Započni kviz</a:t>
            </a:r>
            <a:endParaRPr lang="hr-HR" sz="5400" b="1" cap="none" spc="0" dirty="0">
              <a:ln/>
              <a:solidFill>
                <a:srgbClr val="FF0000"/>
              </a:solidFill>
              <a:effectLst/>
            </a:endParaRPr>
          </a:p>
        </p:txBody>
      </p:sp>
      <p:sp>
        <p:nvSpPr>
          <p:cNvPr id="2" name="TekstniOkvir 1">
            <a:extLst>
              <a:ext uri="{FF2B5EF4-FFF2-40B4-BE49-F238E27FC236}">
                <a16:creationId xmlns:a16="http://schemas.microsoft.com/office/drawing/2014/main" id="{5F7C0898-A644-4642-A8C6-45E7176E3459}"/>
              </a:ext>
            </a:extLst>
          </p:cNvPr>
          <p:cNvSpPr txBox="1"/>
          <p:nvPr/>
        </p:nvSpPr>
        <p:spPr>
          <a:xfrm>
            <a:off x="2924174" y="1333500"/>
            <a:ext cx="6505575" cy="584775"/>
          </a:xfrm>
          <a:prstGeom prst="rect">
            <a:avLst/>
          </a:prstGeom>
          <a:noFill/>
        </p:spPr>
        <p:txBody>
          <a:bodyPr wrap="square" rtlCol="0">
            <a:spAutoFit/>
          </a:bodyPr>
          <a:lstStyle/>
          <a:p>
            <a:r>
              <a:rPr lang="hr-HR" sz="3200" b="1" dirty="0">
                <a:solidFill>
                  <a:srgbClr val="FF0000"/>
                </a:solidFill>
              </a:rPr>
              <a:t>Kviz znanja o Drugom svjetskom ratu</a:t>
            </a:r>
          </a:p>
        </p:txBody>
      </p:sp>
    </p:spTree>
    <p:extLst>
      <p:ext uri="{BB962C8B-B14F-4D97-AF65-F5344CB8AC3E}">
        <p14:creationId xmlns:p14="http://schemas.microsoft.com/office/powerpoint/2010/main" val="228505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a:extLst>
              <a:ext uri="{FF2B5EF4-FFF2-40B4-BE49-F238E27FC236}">
                <a16:creationId xmlns:a16="http://schemas.microsoft.com/office/drawing/2014/main" id="{BB5C73B0-EAE1-460E-8A35-E467F4900F48}"/>
              </a:ext>
            </a:extLst>
          </p:cNvPr>
          <p:cNvPicPr>
            <a:picLocks noChangeAspect="1"/>
          </p:cNvPicPr>
          <p:nvPr/>
        </p:nvPicPr>
        <p:blipFill>
          <a:blip r:embed="rId2">
            <a:duotone>
              <a:schemeClr val="accent3">
                <a:shade val="45000"/>
                <a:satMod val="135000"/>
              </a:schemeClr>
              <a:prstClr val="white"/>
            </a:duotone>
          </a:blip>
          <a:stretch>
            <a:fillRect/>
          </a:stretch>
        </p:blipFill>
        <p:spPr>
          <a:xfrm>
            <a:off x="1" y="1284"/>
            <a:ext cx="12191999" cy="6856716"/>
          </a:xfrm>
          <a:prstGeom prst="rect">
            <a:avLst/>
          </a:prstGeom>
        </p:spPr>
      </p:pic>
      <p:sp>
        <p:nvSpPr>
          <p:cNvPr id="4" name="Pravokutnik 3">
            <a:extLst>
              <a:ext uri="{FF2B5EF4-FFF2-40B4-BE49-F238E27FC236}">
                <a16:creationId xmlns:a16="http://schemas.microsoft.com/office/drawing/2014/main" id="{1CC0A7F3-784F-421F-BBE6-78696E18C35E}"/>
              </a:ext>
            </a:extLst>
          </p:cNvPr>
          <p:cNvSpPr/>
          <p:nvPr/>
        </p:nvSpPr>
        <p:spPr>
          <a:xfrm>
            <a:off x="427817" y="1690688"/>
            <a:ext cx="38306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Waffen</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-SS</a:t>
            </a:r>
            <a:endParaRPr lang="hr-HR" sz="5400" b="1" cap="none" spc="0" dirty="0">
              <a:ln/>
              <a:solidFill>
                <a:srgbClr val="FF0000"/>
              </a:solidFill>
              <a:effectLst/>
            </a:endParaRPr>
          </a:p>
        </p:txBody>
      </p:sp>
      <p:sp>
        <p:nvSpPr>
          <p:cNvPr id="5" name="Pravokutnik 4">
            <a:extLst>
              <a:ext uri="{FF2B5EF4-FFF2-40B4-BE49-F238E27FC236}">
                <a16:creationId xmlns:a16="http://schemas.microsoft.com/office/drawing/2014/main" id="{CADD1D11-E427-469E-BBEE-E0EB49F56ED5}"/>
              </a:ext>
            </a:extLst>
          </p:cNvPr>
          <p:cNvSpPr/>
          <p:nvPr/>
        </p:nvSpPr>
        <p:spPr>
          <a:xfrm>
            <a:off x="427817" y="2498973"/>
            <a:ext cx="243637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Reich</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7D3D9417-F42C-4A15-8A95-F209AEFCB2D6}"/>
              </a:ext>
            </a:extLst>
          </p:cNvPr>
          <p:cNvSpPr/>
          <p:nvPr/>
        </p:nvSpPr>
        <p:spPr>
          <a:xfrm>
            <a:off x="427817" y="3368427"/>
            <a:ext cx="374230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 </a:t>
            </a: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Blitz</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Krieg</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50300F6C-162C-4120-8BCA-4BE6F12C636D}"/>
              </a:ext>
            </a:extLst>
          </p:cNvPr>
          <p:cNvSpPr/>
          <p:nvPr/>
        </p:nvSpPr>
        <p:spPr>
          <a:xfrm>
            <a:off x="383936" y="4243983"/>
            <a:ext cx="37184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4.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LuftWaffe</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84112B6B-E910-4A3A-B618-087C76CC42AF}"/>
              </a:ext>
            </a:extLst>
          </p:cNvPr>
          <p:cNvSpPr/>
          <p:nvPr/>
        </p:nvSpPr>
        <p:spPr>
          <a:xfrm>
            <a:off x="383936" y="5046166"/>
            <a:ext cx="41478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5.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Allein</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Krieg</a:t>
            </a:r>
            <a:endParaRPr lang="hr-HR" sz="5400" b="1" cap="none" spc="0" dirty="0">
              <a:ln/>
              <a:solidFill>
                <a:srgbClr val="FF0000"/>
              </a:solidFill>
              <a:effectLst/>
            </a:endParaRPr>
          </a:p>
        </p:txBody>
      </p:sp>
      <p:sp>
        <p:nvSpPr>
          <p:cNvPr id="11" name="Pravokutnik 10">
            <a:extLst>
              <a:ext uri="{FF2B5EF4-FFF2-40B4-BE49-F238E27FC236}">
                <a16:creationId xmlns:a16="http://schemas.microsoft.com/office/drawing/2014/main" id="{5C60FF3D-403B-445E-8B47-840870E4BDCE}"/>
              </a:ext>
            </a:extLst>
          </p:cNvPr>
          <p:cNvSpPr/>
          <p:nvPr/>
        </p:nvSpPr>
        <p:spPr>
          <a:xfrm>
            <a:off x="0" y="0"/>
            <a:ext cx="1219199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4. Kako se zvala Njemačka taktika ratovanja:</a:t>
            </a:r>
          </a:p>
        </p:txBody>
      </p:sp>
    </p:spTree>
    <p:extLst>
      <p:ext uri="{BB962C8B-B14F-4D97-AF65-F5344CB8AC3E}">
        <p14:creationId xmlns:p14="http://schemas.microsoft.com/office/powerpoint/2010/main" val="127616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1F0F4F9C-9332-4594-9B54-AA889FE24AF2}"/>
              </a:ext>
            </a:extLst>
          </p:cNvPr>
          <p:cNvPicPr>
            <a:picLocks noChangeAspect="1"/>
          </p:cNvPicPr>
          <p:nvPr/>
        </p:nvPicPr>
        <p:blipFill>
          <a:blip r:embed="rId2">
            <a:duotone>
              <a:schemeClr val="accent3">
                <a:shade val="45000"/>
                <a:satMod val="135000"/>
              </a:schemeClr>
              <a:prstClr val="white"/>
            </a:duotone>
          </a:blip>
          <a:stretch>
            <a:fillRect/>
          </a:stretch>
        </p:blipFill>
        <p:spPr>
          <a:xfrm>
            <a:off x="0" y="-1"/>
            <a:ext cx="12192000" cy="6866759"/>
          </a:xfrm>
          <a:prstGeom prst="rect">
            <a:avLst/>
          </a:prstGeom>
        </p:spPr>
      </p:pic>
      <p:sp>
        <p:nvSpPr>
          <p:cNvPr id="3" name="Rezervirano mjesto sadržaja 2">
            <a:extLst>
              <a:ext uri="{FF2B5EF4-FFF2-40B4-BE49-F238E27FC236}">
                <a16:creationId xmlns:a16="http://schemas.microsoft.com/office/drawing/2014/main" id="{3180020B-FF01-44C5-843B-FF578FF354A6}"/>
              </a:ext>
            </a:extLst>
          </p:cNvPr>
          <p:cNvSpPr>
            <a:spLocks noGrp="1"/>
          </p:cNvSpPr>
          <p:nvPr>
            <p:ph idx="1"/>
          </p:nvPr>
        </p:nvSpPr>
        <p:spPr/>
        <p:txBody>
          <a:bodyPr/>
          <a:lstStyle/>
          <a:p>
            <a:r>
              <a:rPr lang="hr-HR" dirty="0" err="1">
                <a:solidFill>
                  <a:srgbClr val="002060"/>
                </a:solidFill>
              </a:rPr>
              <a:t>Blitz</a:t>
            </a:r>
            <a:r>
              <a:rPr lang="hr-HR" dirty="0">
                <a:solidFill>
                  <a:srgbClr val="002060"/>
                </a:solidFill>
              </a:rPr>
              <a:t> </a:t>
            </a:r>
            <a:r>
              <a:rPr lang="hr-HR" dirty="0" err="1">
                <a:solidFill>
                  <a:srgbClr val="002060"/>
                </a:solidFill>
              </a:rPr>
              <a:t>Krieg</a:t>
            </a:r>
            <a:r>
              <a:rPr lang="hr-HR" dirty="0">
                <a:solidFill>
                  <a:srgbClr val="002060"/>
                </a:solidFill>
              </a:rPr>
              <a:t> (eng. </a:t>
            </a:r>
            <a:r>
              <a:rPr lang="hr-HR" dirty="0" err="1">
                <a:solidFill>
                  <a:srgbClr val="002060"/>
                </a:solidFill>
              </a:rPr>
              <a:t>Lightning</a:t>
            </a:r>
            <a:r>
              <a:rPr lang="hr-HR" dirty="0">
                <a:solidFill>
                  <a:srgbClr val="002060"/>
                </a:solidFill>
              </a:rPr>
              <a:t> </a:t>
            </a:r>
            <a:r>
              <a:rPr lang="hr-HR" dirty="0" err="1">
                <a:solidFill>
                  <a:srgbClr val="002060"/>
                </a:solidFill>
              </a:rPr>
              <a:t>war</a:t>
            </a:r>
            <a:r>
              <a:rPr lang="hr-HR" dirty="0">
                <a:solidFill>
                  <a:srgbClr val="002060"/>
                </a:solidFill>
              </a:rPr>
              <a:t>) ili na hrvatskom jeziku Munjeviti rat bila je taktika Nacističkog ratovanja da se prekorače prostori za koje su govorili da se nikad neće moći preći te okruživanje i opkoljavanje protivničkih trupa. Ova taktika Hitlera je služila do ZIME SSSR.</a:t>
            </a:r>
          </a:p>
        </p:txBody>
      </p:sp>
      <p:sp>
        <p:nvSpPr>
          <p:cNvPr id="4" name="Pravokutnik 3">
            <a:extLst>
              <a:ext uri="{FF2B5EF4-FFF2-40B4-BE49-F238E27FC236}">
                <a16:creationId xmlns:a16="http://schemas.microsoft.com/office/drawing/2014/main" id="{A0A0188F-2488-4AE6-911A-E7DA09AB5599}"/>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6" name="Pravokutnik 5">
            <a:extLst>
              <a:ext uri="{FF2B5EF4-FFF2-40B4-BE49-F238E27FC236}">
                <a16:creationId xmlns:a16="http://schemas.microsoft.com/office/drawing/2014/main" id="{0F447949-2714-4503-BAFA-6263D3E930A1}"/>
              </a:ext>
            </a:extLst>
          </p:cNvPr>
          <p:cNvSpPr/>
          <p:nvPr/>
        </p:nvSpPr>
        <p:spPr>
          <a:xfrm>
            <a:off x="3729168" y="5481764"/>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10086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lika 18">
            <a:extLst>
              <a:ext uri="{FF2B5EF4-FFF2-40B4-BE49-F238E27FC236}">
                <a16:creationId xmlns:a16="http://schemas.microsoft.com/office/drawing/2014/main" id="{BB6935C3-B5CA-4F08-A4A4-203B1514B84F}"/>
              </a:ext>
            </a:extLst>
          </p:cNvPr>
          <p:cNvPicPr>
            <a:picLocks noChangeAspect="1"/>
          </p:cNvPicPr>
          <p:nvPr/>
        </p:nvPicPr>
        <p:blipFill>
          <a:blip r:embed="rId2">
            <a:duotone>
              <a:schemeClr val="accent3">
                <a:shade val="45000"/>
                <a:satMod val="135000"/>
              </a:schemeClr>
              <a:prstClr val="white"/>
            </a:duotone>
          </a:blip>
          <a:stretch>
            <a:fillRect/>
          </a:stretch>
        </p:blipFill>
        <p:spPr>
          <a:xfrm>
            <a:off x="0" y="-1"/>
            <a:ext cx="12192000" cy="6858001"/>
          </a:xfrm>
          <a:prstGeom prst="rect">
            <a:avLst/>
          </a:prstGeom>
        </p:spPr>
      </p:pic>
      <p:pic>
        <p:nvPicPr>
          <p:cNvPr id="4" name="Slika 3">
            <a:hlinkClick r:id="rId3" action="ppaction://hlinksldjump"/>
            <a:extLst>
              <a:ext uri="{FF2B5EF4-FFF2-40B4-BE49-F238E27FC236}">
                <a16:creationId xmlns:a16="http://schemas.microsoft.com/office/drawing/2014/main" id="{D16186C2-B32F-4FBA-A50F-84201AF6465D}"/>
              </a:ext>
            </a:extLst>
          </p:cNvPr>
          <p:cNvPicPr>
            <a:picLocks noChangeAspect="1"/>
          </p:cNvPicPr>
          <p:nvPr/>
        </p:nvPicPr>
        <p:blipFill>
          <a:blip r:embed="rId4"/>
          <a:stretch>
            <a:fillRect/>
          </a:stretch>
        </p:blipFill>
        <p:spPr>
          <a:xfrm>
            <a:off x="1614485" y="1696475"/>
            <a:ext cx="1223962" cy="760450"/>
          </a:xfrm>
          <a:prstGeom prst="rect">
            <a:avLst/>
          </a:prstGeom>
        </p:spPr>
      </p:pic>
      <p:sp>
        <p:nvSpPr>
          <p:cNvPr id="5" name="Pravokutnik 4">
            <a:extLst>
              <a:ext uri="{FF2B5EF4-FFF2-40B4-BE49-F238E27FC236}">
                <a16:creationId xmlns:a16="http://schemas.microsoft.com/office/drawing/2014/main" id="{98E81E21-3762-4191-9387-B55818A42010}"/>
              </a:ext>
            </a:extLst>
          </p:cNvPr>
          <p:cNvSpPr/>
          <p:nvPr/>
        </p:nvSpPr>
        <p:spPr>
          <a:xfrm>
            <a:off x="894416" y="1615035"/>
            <a:ext cx="7200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1.</a:t>
            </a:r>
          </a:p>
        </p:txBody>
      </p:sp>
      <p:sp>
        <p:nvSpPr>
          <p:cNvPr id="6" name="Pravokutnik 5">
            <a:extLst>
              <a:ext uri="{FF2B5EF4-FFF2-40B4-BE49-F238E27FC236}">
                <a16:creationId xmlns:a16="http://schemas.microsoft.com/office/drawing/2014/main" id="{A6E0121D-905F-4288-8308-3A526BC7C0C5}"/>
              </a:ext>
            </a:extLst>
          </p:cNvPr>
          <p:cNvSpPr/>
          <p:nvPr/>
        </p:nvSpPr>
        <p:spPr>
          <a:xfrm>
            <a:off x="894418" y="2532578"/>
            <a:ext cx="7200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2.</a:t>
            </a:r>
          </a:p>
        </p:txBody>
      </p:sp>
      <p:pic>
        <p:nvPicPr>
          <p:cNvPr id="7" name="Slika 6">
            <a:hlinkClick r:id="rId3" action="ppaction://hlinksldjump"/>
            <a:extLst>
              <a:ext uri="{FF2B5EF4-FFF2-40B4-BE49-F238E27FC236}">
                <a16:creationId xmlns:a16="http://schemas.microsoft.com/office/drawing/2014/main" id="{5BB558A6-D75F-44F5-8584-A66B4AB04666}"/>
              </a:ext>
            </a:extLst>
          </p:cNvPr>
          <p:cNvPicPr>
            <a:picLocks noChangeAspect="1"/>
          </p:cNvPicPr>
          <p:nvPr/>
        </p:nvPicPr>
        <p:blipFill>
          <a:blip r:embed="rId5"/>
          <a:stretch>
            <a:fillRect/>
          </a:stretch>
        </p:blipFill>
        <p:spPr>
          <a:xfrm>
            <a:off x="1614488" y="2614018"/>
            <a:ext cx="1223962" cy="760450"/>
          </a:xfrm>
          <a:prstGeom prst="rect">
            <a:avLst/>
          </a:prstGeom>
        </p:spPr>
      </p:pic>
      <p:sp>
        <p:nvSpPr>
          <p:cNvPr id="8" name="Pravokutnik 7">
            <a:extLst>
              <a:ext uri="{FF2B5EF4-FFF2-40B4-BE49-F238E27FC236}">
                <a16:creationId xmlns:a16="http://schemas.microsoft.com/office/drawing/2014/main" id="{CD59FAF1-0471-4163-AA71-A6EE178E4828}"/>
              </a:ext>
            </a:extLst>
          </p:cNvPr>
          <p:cNvSpPr/>
          <p:nvPr/>
        </p:nvSpPr>
        <p:spPr>
          <a:xfrm>
            <a:off x="894418" y="3374468"/>
            <a:ext cx="7200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3.</a:t>
            </a:r>
          </a:p>
        </p:txBody>
      </p:sp>
      <p:pic>
        <p:nvPicPr>
          <p:cNvPr id="9" name="Slika 8">
            <a:hlinkClick r:id="rId3" action="ppaction://hlinksldjump"/>
            <a:extLst>
              <a:ext uri="{FF2B5EF4-FFF2-40B4-BE49-F238E27FC236}">
                <a16:creationId xmlns:a16="http://schemas.microsoft.com/office/drawing/2014/main" id="{EC59B784-002E-44CD-BD14-16DB3B6A0216}"/>
              </a:ext>
            </a:extLst>
          </p:cNvPr>
          <p:cNvPicPr>
            <a:picLocks noChangeAspect="1"/>
          </p:cNvPicPr>
          <p:nvPr/>
        </p:nvPicPr>
        <p:blipFill>
          <a:blip r:embed="rId6"/>
          <a:stretch>
            <a:fillRect/>
          </a:stretch>
        </p:blipFill>
        <p:spPr>
          <a:xfrm>
            <a:off x="1614487" y="3455908"/>
            <a:ext cx="1223962" cy="758904"/>
          </a:xfrm>
          <a:prstGeom prst="rect">
            <a:avLst/>
          </a:prstGeom>
        </p:spPr>
      </p:pic>
      <p:sp>
        <p:nvSpPr>
          <p:cNvPr id="10" name="Pravokutnik 9">
            <a:extLst>
              <a:ext uri="{FF2B5EF4-FFF2-40B4-BE49-F238E27FC236}">
                <a16:creationId xmlns:a16="http://schemas.microsoft.com/office/drawing/2014/main" id="{82C57C68-A46C-409B-9E40-E5C5F4265736}"/>
              </a:ext>
            </a:extLst>
          </p:cNvPr>
          <p:cNvSpPr/>
          <p:nvPr/>
        </p:nvSpPr>
        <p:spPr>
          <a:xfrm>
            <a:off x="894417" y="4296252"/>
            <a:ext cx="7200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4.</a:t>
            </a:r>
          </a:p>
        </p:txBody>
      </p:sp>
      <p:pic>
        <p:nvPicPr>
          <p:cNvPr id="11" name="Slika 10">
            <a:hlinkClick r:id="rId3" action="ppaction://hlinksldjump"/>
            <a:extLst>
              <a:ext uri="{FF2B5EF4-FFF2-40B4-BE49-F238E27FC236}">
                <a16:creationId xmlns:a16="http://schemas.microsoft.com/office/drawing/2014/main" id="{A0F44CCF-25EA-4A8E-BB4C-C719EEFD72B3}"/>
              </a:ext>
            </a:extLst>
          </p:cNvPr>
          <p:cNvPicPr>
            <a:picLocks noChangeAspect="1"/>
          </p:cNvPicPr>
          <p:nvPr/>
        </p:nvPicPr>
        <p:blipFill>
          <a:blip r:embed="rId7"/>
          <a:stretch>
            <a:fillRect/>
          </a:stretch>
        </p:blipFill>
        <p:spPr>
          <a:xfrm>
            <a:off x="1614486" y="4214812"/>
            <a:ext cx="1223962" cy="1157623"/>
          </a:xfrm>
          <a:prstGeom prst="rect">
            <a:avLst/>
          </a:prstGeom>
        </p:spPr>
      </p:pic>
      <p:sp>
        <p:nvSpPr>
          <p:cNvPr id="12" name="Pravokutnik 11">
            <a:extLst>
              <a:ext uri="{FF2B5EF4-FFF2-40B4-BE49-F238E27FC236}">
                <a16:creationId xmlns:a16="http://schemas.microsoft.com/office/drawing/2014/main" id="{53E2D7C3-B02D-414F-9E0C-0CB82049D07D}"/>
              </a:ext>
            </a:extLst>
          </p:cNvPr>
          <p:cNvSpPr/>
          <p:nvPr/>
        </p:nvSpPr>
        <p:spPr>
          <a:xfrm>
            <a:off x="894416" y="5301022"/>
            <a:ext cx="7200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5.</a:t>
            </a:r>
          </a:p>
        </p:txBody>
      </p:sp>
      <p:pic>
        <p:nvPicPr>
          <p:cNvPr id="13" name="Slika 12">
            <a:hlinkClick r:id="" action="ppaction://hlinkshowjump?jump=nextslide"/>
            <a:extLst>
              <a:ext uri="{FF2B5EF4-FFF2-40B4-BE49-F238E27FC236}">
                <a16:creationId xmlns:a16="http://schemas.microsoft.com/office/drawing/2014/main" id="{336302A0-A507-442D-BC40-584736B75654}"/>
              </a:ext>
            </a:extLst>
          </p:cNvPr>
          <p:cNvPicPr>
            <a:picLocks noChangeAspect="1"/>
          </p:cNvPicPr>
          <p:nvPr/>
        </p:nvPicPr>
        <p:blipFill>
          <a:blip r:embed="rId8"/>
          <a:stretch>
            <a:fillRect/>
          </a:stretch>
        </p:blipFill>
        <p:spPr>
          <a:xfrm>
            <a:off x="1614485" y="5465448"/>
            <a:ext cx="1223962" cy="840344"/>
          </a:xfrm>
          <a:prstGeom prst="rect">
            <a:avLst/>
          </a:prstGeom>
        </p:spPr>
      </p:pic>
      <p:sp>
        <p:nvSpPr>
          <p:cNvPr id="16" name="Pravokutnik 15">
            <a:extLst>
              <a:ext uri="{FF2B5EF4-FFF2-40B4-BE49-F238E27FC236}">
                <a16:creationId xmlns:a16="http://schemas.microsoft.com/office/drawing/2014/main" id="{4EFB8232-D0C2-409A-BC53-6C7688D6B861}"/>
              </a:ext>
            </a:extLst>
          </p:cNvPr>
          <p:cNvSpPr/>
          <p:nvPr/>
        </p:nvSpPr>
        <p:spPr>
          <a:xfrm>
            <a:off x="540033" y="0"/>
            <a:ext cx="113214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5. Zastava SSSR je (kliknite na zastavu):</a:t>
            </a:r>
          </a:p>
        </p:txBody>
      </p:sp>
    </p:spTree>
    <p:extLst>
      <p:ext uri="{BB962C8B-B14F-4D97-AF65-F5344CB8AC3E}">
        <p14:creationId xmlns:p14="http://schemas.microsoft.com/office/powerpoint/2010/main" val="307017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F83798BB-3546-496A-A7B0-D5E83D1C7EB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7DDCA5E4-EC86-47CE-8688-C06EB2726180}"/>
              </a:ext>
            </a:extLst>
          </p:cNvPr>
          <p:cNvSpPr>
            <a:spLocks noGrp="1"/>
          </p:cNvSpPr>
          <p:nvPr>
            <p:ph idx="1"/>
          </p:nvPr>
        </p:nvSpPr>
        <p:spPr>
          <a:xfrm>
            <a:off x="838200" y="1863725"/>
            <a:ext cx="10515600" cy="4351338"/>
          </a:xfrm>
        </p:spPr>
        <p:txBody>
          <a:bodyPr/>
          <a:lstStyle/>
          <a:p>
            <a:r>
              <a:rPr lang="hr-HR" b="1" dirty="0">
                <a:solidFill>
                  <a:srgbClr val="0070C0"/>
                </a:solidFill>
              </a:rPr>
              <a:t>Zastava SSSR-a</a:t>
            </a:r>
            <a:r>
              <a:rPr lang="hr-HR" dirty="0">
                <a:solidFill>
                  <a:srgbClr val="0070C0"/>
                </a:solidFill>
              </a:rPr>
              <a:t> je zastava crvene boje sa žutim srpom i čekićem koji se nalaze u gornjem lijevom kutu iznad kojih se nalazi crvena zvijezda petokraka žutih rubova. Srp i čekić na zastavi simboliziraju radničku i seljačku klasu, a zvijezda vladavinu komunistički pokret. Za vrijeme Drugog svjetskog rata, zastavi su sve boje potamnjene za  ton kako bi se simboliziralo „Buđenje uspavanog diva”</a:t>
            </a:r>
          </a:p>
        </p:txBody>
      </p:sp>
      <p:sp>
        <p:nvSpPr>
          <p:cNvPr id="5" name="Pravokutnik 4">
            <a:extLst>
              <a:ext uri="{FF2B5EF4-FFF2-40B4-BE49-F238E27FC236}">
                <a16:creationId xmlns:a16="http://schemas.microsoft.com/office/drawing/2014/main" id="{68A7EB1D-5523-4FB0-89F5-9E4A5D8A92E8}"/>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4"/>
                </a:solidFill>
                <a:effectLst/>
              </a:rPr>
              <a:t>Točno!</a:t>
            </a:r>
          </a:p>
        </p:txBody>
      </p:sp>
      <p:sp>
        <p:nvSpPr>
          <p:cNvPr id="6" name="Pravokutnik 5">
            <a:extLst>
              <a:ext uri="{FF2B5EF4-FFF2-40B4-BE49-F238E27FC236}">
                <a16:creationId xmlns:a16="http://schemas.microsoft.com/office/drawing/2014/main" id="{F8D62EC7-1AAB-4343-93FB-077B981D6C20}"/>
              </a:ext>
            </a:extLst>
          </p:cNvPr>
          <p:cNvSpPr/>
          <p:nvPr/>
        </p:nvSpPr>
        <p:spPr>
          <a:xfrm>
            <a:off x="3729167" y="5005685"/>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chemeClr val="accent4"/>
                </a:solidFill>
                <a:hlinkClick r:id="" action="ppaction://hlinkshowjump?jump=nextslide"/>
              </a:rPr>
              <a:t>Sljedeće pitanje</a:t>
            </a:r>
            <a:endParaRPr lang="hr-HR" sz="5400" b="1" cap="none" spc="0" dirty="0">
              <a:ln/>
              <a:solidFill>
                <a:schemeClr val="accent4"/>
              </a:solidFill>
              <a:effectLst/>
            </a:endParaRPr>
          </a:p>
        </p:txBody>
      </p:sp>
    </p:spTree>
    <p:extLst>
      <p:ext uri="{BB962C8B-B14F-4D97-AF65-F5344CB8AC3E}">
        <p14:creationId xmlns:p14="http://schemas.microsoft.com/office/powerpoint/2010/main" val="246806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E57BDECC-850D-4EFA-B6B3-D765861F85F5}"/>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84738" cy="6871883"/>
          </a:xfrm>
          <a:prstGeom prst="rect">
            <a:avLst/>
          </a:prstGeom>
        </p:spPr>
      </p:pic>
      <p:sp>
        <p:nvSpPr>
          <p:cNvPr id="4" name="Pravokutnik 3">
            <a:extLst>
              <a:ext uri="{FF2B5EF4-FFF2-40B4-BE49-F238E27FC236}">
                <a16:creationId xmlns:a16="http://schemas.microsoft.com/office/drawing/2014/main" id="{C2058BCD-9545-4C1F-B617-0178B9A04932}"/>
              </a:ext>
            </a:extLst>
          </p:cNvPr>
          <p:cNvSpPr/>
          <p:nvPr/>
        </p:nvSpPr>
        <p:spPr>
          <a:xfrm>
            <a:off x="1415504" y="0"/>
            <a:ext cx="9360991"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6. Kako se zvao savez u kojem je bila Nacistička Njemačka:</a:t>
            </a:r>
          </a:p>
        </p:txBody>
      </p:sp>
      <p:sp>
        <p:nvSpPr>
          <p:cNvPr id="7" name="Pravokutnik 6">
            <a:extLst>
              <a:ext uri="{FF2B5EF4-FFF2-40B4-BE49-F238E27FC236}">
                <a16:creationId xmlns:a16="http://schemas.microsoft.com/office/drawing/2014/main" id="{4F4DE1E7-5FD8-4122-B3D1-A532273CAD08}"/>
              </a:ext>
            </a:extLst>
          </p:cNvPr>
          <p:cNvSpPr/>
          <p:nvPr/>
        </p:nvSpPr>
        <p:spPr>
          <a:xfrm>
            <a:off x="0" y="1957685"/>
            <a:ext cx="700813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Saveznici (eng. </a:t>
            </a:r>
            <a:r>
              <a:rPr lang="hr-HR" sz="5400" b="1" dirty="0" err="1">
                <a:ln/>
                <a:solidFill>
                  <a:srgbClr val="FF0000"/>
                </a:solidFill>
                <a:hlinkClick r:id="rId3" action="ppaction://hlinksldjump">
                  <a:extLst>
                    <a:ext uri="{A12FA001-AC4F-418D-AE19-62706E023703}">
                      <ahyp:hlinkClr xmlns:ahyp="http://schemas.microsoft.com/office/drawing/2018/hyperlinkcolor" val="tx"/>
                    </a:ext>
                  </a:extLst>
                </a:hlinkClick>
              </a:rPr>
              <a:t>Allies</a:t>
            </a: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0C448EAA-B776-420D-A41B-CDBCB42B1DA3}"/>
              </a:ext>
            </a:extLst>
          </p:cNvPr>
          <p:cNvSpPr/>
          <p:nvPr/>
        </p:nvSpPr>
        <p:spPr>
          <a:xfrm>
            <a:off x="0" y="2700635"/>
            <a:ext cx="744582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2. Sile osovine (eng. Axis)</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FE12A0FA-D325-4C85-8043-00F05839F84F}"/>
              </a:ext>
            </a:extLst>
          </p:cNvPr>
          <p:cNvSpPr/>
          <p:nvPr/>
        </p:nvSpPr>
        <p:spPr>
          <a:xfrm>
            <a:off x="7262" y="3429000"/>
            <a:ext cx="249241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3. NATO</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E266D245-F360-42F9-BEE9-B43DE4A1968B}"/>
              </a:ext>
            </a:extLst>
          </p:cNvPr>
          <p:cNvSpPr/>
          <p:nvPr/>
        </p:nvSpPr>
        <p:spPr>
          <a:xfrm>
            <a:off x="7262" y="4108609"/>
            <a:ext cx="178606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4. UN</a:t>
            </a:r>
            <a:endParaRPr lang="hr-HR" sz="5400" b="1" cap="none" spc="0" dirty="0">
              <a:ln/>
              <a:solidFill>
                <a:srgbClr val="FF0000"/>
              </a:solidFill>
              <a:effectLst/>
            </a:endParaRPr>
          </a:p>
        </p:txBody>
      </p:sp>
    </p:spTree>
    <p:extLst>
      <p:ext uri="{BB962C8B-B14F-4D97-AF65-F5344CB8AC3E}">
        <p14:creationId xmlns:p14="http://schemas.microsoft.com/office/powerpoint/2010/main" val="243113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9A07664E-897E-4DA4-A306-C15BC27053C5}"/>
              </a:ext>
            </a:extLst>
          </p:cNvPr>
          <p:cNvPicPr>
            <a:picLocks noChangeAspect="1"/>
          </p:cNvPicPr>
          <p:nvPr/>
        </p:nvPicPr>
        <p:blipFill>
          <a:blip r:embed="rId2">
            <a:duotone>
              <a:schemeClr val="accent3">
                <a:shade val="45000"/>
                <a:satMod val="135000"/>
              </a:schemeClr>
              <a:prstClr val="white"/>
            </a:duotone>
          </a:blip>
          <a:stretch>
            <a:fillRect/>
          </a:stretch>
        </p:blipFill>
        <p:spPr>
          <a:xfrm>
            <a:off x="0" y="-3"/>
            <a:ext cx="12192000" cy="6858001"/>
          </a:xfrm>
          <a:prstGeom prst="rect">
            <a:avLst/>
          </a:prstGeom>
        </p:spPr>
      </p:pic>
      <p:sp>
        <p:nvSpPr>
          <p:cNvPr id="4" name="Pravokutnik 3">
            <a:extLst>
              <a:ext uri="{FF2B5EF4-FFF2-40B4-BE49-F238E27FC236}">
                <a16:creationId xmlns:a16="http://schemas.microsoft.com/office/drawing/2014/main" id="{5B0D1B0E-9BAC-4EB8-A95F-09E41EF5371D}"/>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6" name="Pravokutnik 5">
            <a:extLst>
              <a:ext uri="{FF2B5EF4-FFF2-40B4-BE49-F238E27FC236}">
                <a16:creationId xmlns:a16="http://schemas.microsoft.com/office/drawing/2014/main" id="{E30F727D-8341-4483-86DF-DCDE38F70F74}"/>
              </a:ext>
            </a:extLst>
          </p:cNvPr>
          <p:cNvSpPr/>
          <p:nvPr/>
        </p:nvSpPr>
        <p:spPr>
          <a:xfrm>
            <a:off x="1064011" y="889842"/>
            <a:ext cx="9765914" cy="424731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C00000"/>
                </a:solidFill>
                <a:effectLst/>
              </a:rPr>
              <a:t>Sile Osovine ili na eng. Axis Forces ili Axis je službeni naziv za pakt i savez u Drugom svjetskom ratu koji se borio protiv Saveznika ili na eng. </a:t>
            </a:r>
            <a:r>
              <a:rPr lang="hr-HR" sz="5400" b="1" cap="none" spc="0" dirty="0" err="1">
                <a:ln/>
                <a:solidFill>
                  <a:srgbClr val="C00000"/>
                </a:solidFill>
                <a:effectLst/>
              </a:rPr>
              <a:t>Allies</a:t>
            </a:r>
            <a:r>
              <a:rPr lang="hr-HR" sz="5400" b="1" cap="none" spc="0" dirty="0">
                <a:ln/>
                <a:solidFill>
                  <a:srgbClr val="C00000"/>
                </a:solidFill>
                <a:effectLst/>
              </a:rPr>
              <a:t> ili Allied Forces.</a:t>
            </a:r>
          </a:p>
        </p:txBody>
      </p:sp>
      <p:sp>
        <p:nvSpPr>
          <p:cNvPr id="7" name="Pravokutnik 6">
            <a:extLst>
              <a:ext uri="{FF2B5EF4-FFF2-40B4-BE49-F238E27FC236}">
                <a16:creationId xmlns:a16="http://schemas.microsoft.com/office/drawing/2014/main" id="{4B5C7374-19D8-44C0-B12A-9A390F71A057}"/>
              </a:ext>
            </a:extLst>
          </p:cNvPr>
          <p:cNvSpPr/>
          <p:nvPr/>
        </p:nvSpPr>
        <p:spPr>
          <a:xfrm>
            <a:off x="3729167" y="5911155"/>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274395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70E997AA-549A-468B-ACC0-0941E552307A}"/>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3702" cy="6858000"/>
          </a:xfrm>
          <a:prstGeom prst="rect">
            <a:avLst/>
          </a:prstGeom>
        </p:spPr>
      </p:pic>
      <p:sp>
        <p:nvSpPr>
          <p:cNvPr id="4" name="Pravokutnik 3">
            <a:extLst>
              <a:ext uri="{FF2B5EF4-FFF2-40B4-BE49-F238E27FC236}">
                <a16:creationId xmlns:a16="http://schemas.microsoft.com/office/drawing/2014/main" id="{8299977F-E3B1-4466-A80E-8BED2B8ADDFC}"/>
              </a:ext>
            </a:extLst>
          </p:cNvPr>
          <p:cNvSpPr/>
          <p:nvPr/>
        </p:nvSpPr>
        <p:spPr>
          <a:xfrm>
            <a:off x="1409525" y="0"/>
            <a:ext cx="937295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7. Koja je jedina neeuropska zemlja koja je važna za Sile Osovine:</a:t>
            </a:r>
          </a:p>
        </p:txBody>
      </p:sp>
      <p:sp>
        <p:nvSpPr>
          <p:cNvPr id="7" name="Pravokutnik 6">
            <a:extLst>
              <a:ext uri="{FF2B5EF4-FFF2-40B4-BE49-F238E27FC236}">
                <a16:creationId xmlns:a16="http://schemas.microsoft.com/office/drawing/2014/main" id="{B08FB5F5-8DF2-4661-A9AE-A4ABC6B401D0}"/>
              </a:ext>
            </a:extLst>
          </p:cNvPr>
          <p:cNvSpPr/>
          <p:nvPr/>
        </p:nvSpPr>
        <p:spPr>
          <a:xfrm>
            <a:off x="0" y="2767310"/>
            <a:ext cx="205171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SAD</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30474F27-3623-41AB-9C0A-044C0BFD2EDB}"/>
              </a:ext>
            </a:extLst>
          </p:cNvPr>
          <p:cNvSpPr/>
          <p:nvPr/>
        </p:nvSpPr>
        <p:spPr>
          <a:xfrm>
            <a:off x="0" y="3690640"/>
            <a:ext cx="213872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Kina</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11C6F851-AE48-44E3-AC8B-41D5DF45CC32}"/>
              </a:ext>
            </a:extLst>
          </p:cNvPr>
          <p:cNvSpPr/>
          <p:nvPr/>
        </p:nvSpPr>
        <p:spPr>
          <a:xfrm>
            <a:off x="0" y="4613970"/>
            <a:ext cx="253306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 Japan</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D22E52A5-2F3F-4BD9-A2AC-4D80BFD6B3CF}"/>
              </a:ext>
            </a:extLst>
          </p:cNvPr>
          <p:cNvSpPr/>
          <p:nvPr/>
        </p:nvSpPr>
        <p:spPr>
          <a:xfrm>
            <a:off x="0" y="5537300"/>
            <a:ext cx="30148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4. Kanada</a:t>
            </a:r>
            <a:endParaRPr lang="hr-HR" sz="5400" b="1" cap="none" spc="0" dirty="0">
              <a:ln/>
              <a:solidFill>
                <a:srgbClr val="FF0000"/>
              </a:solidFill>
              <a:effectLst/>
            </a:endParaRPr>
          </a:p>
        </p:txBody>
      </p:sp>
    </p:spTree>
    <p:extLst>
      <p:ext uri="{BB962C8B-B14F-4D97-AF65-F5344CB8AC3E}">
        <p14:creationId xmlns:p14="http://schemas.microsoft.com/office/powerpoint/2010/main" val="200155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8D6241A6-8538-4A7C-8005-83229ECBDC55}"/>
              </a:ext>
            </a:extLst>
          </p:cNvPr>
          <p:cNvPicPr>
            <a:picLocks noChangeAspect="1"/>
          </p:cNvPicPr>
          <p:nvPr/>
        </p:nvPicPr>
        <p:blipFill>
          <a:blip r:embed="rId2">
            <a:duotone>
              <a:schemeClr val="accent3">
                <a:shade val="45000"/>
                <a:satMod val="135000"/>
              </a:schemeClr>
              <a:prstClr val="white"/>
            </a:duotone>
          </a:blip>
          <a:stretch>
            <a:fillRect/>
          </a:stretch>
        </p:blipFill>
        <p:spPr>
          <a:xfrm>
            <a:off x="0" y="-1"/>
            <a:ext cx="12192000" cy="6854545"/>
          </a:xfrm>
          <a:prstGeom prst="rect">
            <a:avLst/>
          </a:prstGeom>
        </p:spPr>
      </p:pic>
      <p:sp>
        <p:nvSpPr>
          <p:cNvPr id="3" name="Rezervirano mjesto sadržaja 2">
            <a:extLst>
              <a:ext uri="{FF2B5EF4-FFF2-40B4-BE49-F238E27FC236}">
                <a16:creationId xmlns:a16="http://schemas.microsoft.com/office/drawing/2014/main" id="{8454A52E-B712-40FF-9F87-633DAD2A9D58}"/>
              </a:ext>
            </a:extLst>
          </p:cNvPr>
          <p:cNvSpPr>
            <a:spLocks noGrp="1"/>
          </p:cNvSpPr>
          <p:nvPr>
            <p:ph idx="1"/>
          </p:nvPr>
        </p:nvSpPr>
        <p:spPr/>
        <p:txBody>
          <a:bodyPr>
            <a:normAutofit/>
          </a:bodyPr>
          <a:lstStyle/>
          <a:p>
            <a:r>
              <a:rPr lang="hr-HR" sz="4400" b="1" dirty="0">
                <a:solidFill>
                  <a:schemeClr val="tx1">
                    <a:lumMod val="95000"/>
                    <a:lumOff val="5000"/>
                  </a:schemeClr>
                </a:solidFill>
              </a:rPr>
              <a:t>Zajedno s Njemačkom i Italijom, Silama Osovine, 1940. pridružuje se i Japan. To je jedina neeuropska zemlja koja je s Njemačkom i Italijom </a:t>
            </a:r>
            <a:r>
              <a:rPr lang="hr-HR" sz="4400" b="1" dirty="0" err="1">
                <a:solidFill>
                  <a:schemeClr val="tx1">
                    <a:lumMod val="95000"/>
                    <a:lumOff val="5000"/>
                  </a:schemeClr>
                </a:solidFill>
              </a:rPr>
              <a:t>istobitna</a:t>
            </a:r>
            <a:r>
              <a:rPr lang="hr-HR" sz="4400" b="1" dirty="0">
                <a:solidFill>
                  <a:schemeClr val="tx1">
                    <a:lumMod val="95000"/>
                    <a:lumOff val="5000"/>
                  </a:schemeClr>
                </a:solidFill>
              </a:rPr>
              <a:t>.</a:t>
            </a:r>
          </a:p>
        </p:txBody>
      </p:sp>
      <p:sp>
        <p:nvSpPr>
          <p:cNvPr id="6" name="Pravokutnik 5">
            <a:extLst>
              <a:ext uri="{FF2B5EF4-FFF2-40B4-BE49-F238E27FC236}">
                <a16:creationId xmlns:a16="http://schemas.microsoft.com/office/drawing/2014/main" id="{0CE7AFB1-044F-4C9F-84C6-EB3332C9DBA7}"/>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9" name="Pravokutnik 8">
            <a:extLst>
              <a:ext uri="{FF2B5EF4-FFF2-40B4-BE49-F238E27FC236}">
                <a16:creationId xmlns:a16="http://schemas.microsoft.com/office/drawing/2014/main" id="{C5F8F6F7-6A4F-4835-8815-1D47823EEAF2}"/>
              </a:ext>
            </a:extLst>
          </p:cNvPr>
          <p:cNvSpPr/>
          <p:nvPr/>
        </p:nvSpPr>
        <p:spPr>
          <a:xfrm>
            <a:off x="3729166" y="5469550"/>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190554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A0D7FD26-F3A0-4751-AB1A-D772E16D366D}"/>
              </a:ext>
            </a:extLst>
          </p:cNvPr>
          <p:cNvPicPr>
            <a:picLocks noChangeAspect="1"/>
          </p:cNvPicPr>
          <p:nvPr/>
        </p:nvPicPr>
        <p:blipFill>
          <a:blip r:embed="rId2">
            <a:duotone>
              <a:schemeClr val="accent3">
                <a:shade val="45000"/>
                <a:satMod val="135000"/>
              </a:schemeClr>
              <a:prstClr val="white"/>
            </a:duotone>
          </a:blip>
          <a:stretch>
            <a:fillRect/>
          </a:stretch>
        </p:blipFill>
        <p:spPr>
          <a:xfrm>
            <a:off x="-1" y="-1"/>
            <a:ext cx="12191999" cy="6859945"/>
          </a:xfrm>
          <a:prstGeom prst="rect">
            <a:avLst/>
          </a:prstGeom>
        </p:spPr>
      </p:pic>
      <p:sp>
        <p:nvSpPr>
          <p:cNvPr id="7" name="Pravokutnik 6">
            <a:extLst>
              <a:ext uri="{FF2B5EF4-FFF2-40B4-BE49-F238E27FC236}">
                <a16:creationId xmlns:a16="http://schemas.microsoft.com/office/drawing/2014/main" id="{9E9F506D-272E-47B8-BB14-79952C0818F2}"/>
              </a:ext>
            </a:extLst>
          </p:cNvPr>
          <p:cNvSpPr/>
          <p:nvPr/>
        </p:nvSpPr>
        <p:spPr>
          <a:xfrm>
            <a:off x="0" y="0"/>
            <a:ext cx="1219200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8. Kako se zovu 2 grada stradala od atomskog bombardiranja:</a:t>
            </a:r>
          </a:p>
        </p:txBody>
      </p:sp>
      <p:sp>
        <p:nvSpPr>
          <p:cNvPr id="8" name="Pravokutnik 7">
            <a:extLst>
              <a:ext uri="{FF2B5EF4-FFF2-40B4-BE49-F238E27FC236}">
                <a16:creationId xmlns:a16="http://schemas.microsoft.com/office/drawing/2014/main" id="{34B93CD5-0EEF-4374-B2F6-3E39A67432CA}"/>
              </a:ext>
            </a:extLst>
          </p:cNvPr>
          <p:cNvSpPr/>
          <p:nvPr/>
        </p:nvSpPr>
        <p:spPr>
          <a:xfrm>
            <a:off x="0" y="1852910"/>
            <a:ext cx="585878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Tokyo, Yokohama</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22BA75B6-EC9F-41FB-B2AA-0E622DD11256}"/>
              </a:ext>
            </a:extLst>
          </p:cNvPr>
          <p:cNvSpPr/>
          <p:nvPr/>
        </p:nvSpPr>
        <p:spPr>
          <a:xfrm>
            <a:off x="0" y="2776240"/>
            <a:ext cx="49720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2. Osaka, Nagoja</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74ACF952-0D44-40AD-A147-96D50E8F1766}"/>
              </a:ext>
            </a:extLst>
          </p:cNvPr>
          <p:cNvSpPr/>
          <p:nvPr/>
        </p:nvSpPr>
        <p:spPr>
          <a:xfrm>
            <a:off x="0" y="3699570"/>
            <a:ext cx="63551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 Hirošima, Nagasaki</a:t>
            </a:r>
            <a:endParaRPr lang="hr-HR" sz="5400" b="1" cap="none" spc="0" dirty="0">
              <a:ln/>
              <a:solidFill>
                <a:srgbClr val="FF0000"/>
              </a:solidFill>
              <a:effectLst/>
            </a:endParaRPr>
          </a:p>
        </p:txBody>
      </p:sp>
    </p:spTree>
    <p:extLst>
      <p:ext uri="{BB962C8B-B14F-4D97-AF65-F5344CB8AC3E}">
        <p14:creationId xmlns:p14="http://schemas.microsoft.com/office/powerpoint/2010/main" val="124476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1C08B137-B295-482E-BA24-978966CE19F6}"/>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01C01D00-8AC7-4DF5-9D6D-8E28D0AB7FCA}"/>
              </a:ext>
            </a:extLst>
          </p:cNvPr>
          <p:cNvSpPr>
            <a:spLocks noGrp="1"/>
          </p:cNvSpPr>
          <p:nvPr>
            <p:ph idx="1"/>
          </p:nvPr>
        </p:nvSpPr>
        <p:spPr/>
        <p:txBody>
          <a:bodyPr>
            <a:normAutofit/>
          </a:bodyPr>
          <a:lstStyle/>
          <a:p>
            <a:r>
              <a:rPr lang="hr-HR" sz="4000" dirty="0">
                <a:solidFill>
                  <a:srgbClr val="FF0000"/>
                </a:solidFill>
              </a:rPr>
              <a:t>Hirošima i Nagasaki su 2 japanska grada stradala od atomskog bombardiranja.</a:t>
            </a:r>
          </a:p>
          <a:p>
            <a:r>
              <a:rPr lang="hr-HR" sz="4000" dirty="0">
                <a:solidFill>
                  <a:srgbClr val="FF0000"/>
                </a:solidFill>
              </a:rPr>
              <a:t>Hirošima: 6.8.1945. u 8:00</a:t>
            </a:r>
          </a:p>
          <a:p>
            <a:r>
              <a:rPr lang="hr-HR" sz="4000" dirty="0">
                <a:solidFill>
                  <a:srgbClr val="FF0000"/>
                </a:solidFill>
              </a:rPr>
              <a:t>Nagasaki: 9.8.1945. u 11:37</a:t>
            </a:r>
          </a:p>
        </p:txBody>
      </p:sp>
      <p:sp>
        <p:nvSpPr>
          <p:cNvPr id="4" name="Pravokutnik 3">
            <a:extLst>
              <a:ext uri="{FF2B5EF4-FFF2-40B4-BE49-F238E27FC236}">
                <a16:creationId xmlns:a16="http://schemas.microsoft.com/office/drawing/2014/main" id="{65612C74-08F1-4B4F-8A7C-8F6FD57EAC0D}"/>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lumMod val="75000"/>
                  </a:schemeClr>
                </a:solidFill>
                <a:effectLst/>
              </a:rPr>
              <a:t>Točno!</a:t>
            </a:r>
          </a:p>
        </p:txBody>
      </p:sp>
      <p:sp>
        <p:nvSpPr>
          <p:cNvPr id="6" name="Pravokutnik 5">
            <a:extLst>
              <a:ext uri="{FF2B5EF4-FFF2-40B4-BE49-F238E27FC236}">
                <a16:creationId xmlns:a16="http://schemas.microsoft.com/office/drawing/2014/main" id="{5111A04C-658B-4795-93E2-1A3B3EA8E284}"/>
              </a:ext>
            </a:extLst>
          </p:cNvPr>
          <p:cNvSpPr/>
          <p:nvPr/>
        </p:nvSpPr>
        <p:spPr>
          <a:xfrm>
            <a:off x="3729170" y="5049044"/>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337027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CCC9CA95-1F9F-48F3-8862-97F85ECA41E1}"/>
              </a:ext>
            </a:extLst>
          </p:cNvPr>
          <p:cNvPicPr>
            <a:picLocks noChangeAspect="1"/>
          </p:cNvPicPr>
          <p:nvPr/>
        </p:nvPicPr>
        <p:blipFill>
          <a:blip r:embed="rId2">
            <a:duotone>
              <a:schemeClr val="accent3">
                <a:shade val="45000"/>
                <a:satMod val="135000"/>
              </a:schemeClr>
              <a:prstClr val="white"/>
            </a:duotone>
          </a:blip>
          <a:stretch>
            <a:fillRect/>
          </a:stretch>
        </p:blipFill>
        <p:spPr>
          <a:xfrm>
            <a:off x="-1" y="0"/>
            <a:ext cx="12204141" cy="6858000"/>
          </a:xfrm>
          <a:prstGeom prst="rect">
            <a:avLst/>
          </a:prstGeom>
        </p:spPr>
      </p:pic>
      <p:sp>
        <p:nvSpPr>
          <p:cNvPr id="5" name="Pravokutnik 4">
            <a:extLst>
              <a:ext uri="{FF2B5EF4-FFF2-40B4-BE49-F238E27FC236}">
                <a16:creationId xmlns:a16="http://schemas.microsoft.com/office/drawing/2014/main" id="{764CCAB9-3862-46C8-98F5-BCDAB0549E91}"/>
              </a:ext>
            </a:extLst>
          </p:cNvPr>
          <p:cNvSpPr/>
          <p:nvPr/>
        </p:nvSpPr>
        <p:spPr>
          <a:xfrm>
            <a:off x="1835684" y="1690688"/>
            <a:ext cx="7808484" cy="258532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1. Krug: Pitanja: lako</a:t>
            </a:r>
          </a:p>
          <a:p>
            <a:pPr algn="ctr"/>
            <a:r>
              <a:rPr lang="hr-HR" sz="5400" b="1" cap="none" spc="0" dirty="0">
                <a:ln/>
                <a:solidFill>
                  <a:srgbClr val="FF0000"/>
                </a:solidFill>
                <a:effectLst/>
              </a:rPr>
              <a:t>2. Krug: Pitanja: teško</a:t>
            </a:r>
          </a:p>
          <a:p>
            <a:pPr algn="ctr"/>
            <a:r>
              <a:rPr lang="hr-HR" sz="5400" b="1" cap="none" spc="0" dirty="0">
                <a:ln/>
                <a:solidFill>
                  <a:srgbClr val="FF0000"/>
                </a:solidFill>
                <a:effectLst/>
              </a:rPr>
              <a:t>3. Krug: Pitanja: </a:t>
            </a:r>
            <a:r>
              <a:rPr lang="hr-HR" sz="5400" b="1" dirty="0">
                <a:ln/>
                <a:solidFill>
                  <a:srgbClr val="FF0000"/>
                </a:solidFill>
              </a:rPr>
              <a:t>PRETEŠKO</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31F63E46-33A5-4693-80F8-F43DB978AFBF}"/>
              </a:ext>
            </a:extLst>
          </p:cNvPr>
          <p:cNvSpPr/>
          <p:nvPr/>
        </p:nvSpPr>
        <p:spPr>
          <a:xfrm>
            <a:off x="5150067" y="566241"/>
            <a:ext cx="18918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Uvod:</a:t>
            </a:r>
          </a:p>
        </p:txBody>
      </p:sp>
      <p:sp>
        <p:nvSpPr>
          <p:cNvPr id="12" name="Pravokutnik 11">
            <a:hlinkClick r:id="" action="ppaction://hlinkshowjump?jump=nextslide"/>
            <a:extLst>
              <a:ext uri="{FF2B5EF4-FFF2-40B4-BE49-F238E27FC236}">
                <a16:creationId xmlns:a16="http://schemas.microsoft.com/office/drawing/2014/main" id="{887456B0-F01B-43D8-9DB9-CD9323A98F95}"/>
              </a:ext>
            </a:extLst>
          </p:cNvPr>
          <p:cNvSpPr/>
          <p:nvPr/>
        </p:nvSpPr>
        <p:spPr>
          <a:xfrm>
            <a:off x="5267887" y="5830094"/>
            <a:ext cx="16562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Dalje</a:t>
            </a:r>
            <a:endParaRPr lang="hr-HR" sz="5400" b="1" cap="none" spc="0" dirty="0">
              <a:ln/>
              <a:solidFill>
                <a:srgbClr val="FF0000"/>
              </a:solidFill>
              <a:effectLst/>
            </a:endParaRPr>
          </a:p>
        </p:txBody>
      </p:sp>
    </p:spTree>
    <p:extLst>
      <p:ext uri="{BB962C8B-B14F-4D97-AF65-F5344CB8AC3E}">
        <p14:creationId xmlns:p14="http://schemas.microsoft.com/office/powerpoint/2010/main" val="196851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CF3FEBE3-37CD-434B-855E-78286A91C0BD}"/>
              </a:ext>
            </a:extLst>
          </p:cNvPr>
          <p:cNvPicPr>
            <a:picLocks noChangeAspect="1"/>
          </p:cNvPicPr>
          <p:nvPr/>
        </p:nvPicPr>
        <p:blipFill>
          <a:blip r:embed="rId2">
            <a:duotone>
              <a:schemeClr val="accent3">
                <a:shade val="45000"/>
                <a:satMod val="135000"/>
              </a:schemeClr>
              <a:prstClr val="white"/>
            </a:duotone>
          </a:blip>
          <a:stretch>
            <a:fillRect/>
          </a:stretch>
        </p:blipFill>
        <p:spPr>
          <a:xfrm>
            <a:off x="0" y="18059"/>
            <a:ext cx="12192000" cy="6835742"/>
          </a:xfrm>
          <a:prstGeom prst="rect">
            <a:avLst/>
          </a:prstGeom>
        </p:spPr>
      </p:pic>
      <p:sp>
        <p:nvSpPr>
          <p:cNvPr id="4" name="Pravokutnik 3">
            <a:extLst>
              <a:ext uri="{FF2B5EF4-FFF2-40B4-BE49-F238E27FC236}">
                <a16:creationId xmlns:a16="http://schemas.microsoft.com/office/drawing/2014/main" id="{F32CB9EC-091A-4968-B8C5-E8933AD78AC6}"/>
              </a:ext>
            </a:extLst>
          </p:cNvPr>
          <p:cNvSpPr/>
          <p:nvPr/>
        </p:nvSpPr>
        <p:spPr>
          <a:xfrm>
            <a:off x="1021035" y="0"/>
            <a:ext cx="103327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rPr>
              <a:t>9. Gdje je Hitler krenuo ranih 40tih:</a:t>
            </a:r>
            <a:endParaRPr lang="hr-HR" sz="5400" b="1" cap="none" spc="0" dirty="0">
              <a:ln/>
              <a:solidFill>
                <a:srgbClr val="FF0000"/>
              </a:solidFill>
              <a:effectLst/>
            </a:endParaRPr>
          </a:p>
        </p:txBody>
      </p:sp>
      <p:sp>
        <p:nvSpPr>
          <p:cNvPr id="5" name="Pravokutnik 4">
            <a:extLst>
              <a:ext uri="{FF2B5EF4-FFF2-40B4-BE49-F238E27FC236}">
                <a16:creationId xmlns:a16="http://schemas.microsoft.com/office/drawing/2014/main" id="{807C4A6A-F464-4000-BF1D-6540048966E4}"/>
              </a:ext>
            </a:extLst>
          </p:cNvPr>
          <p:cNvSpPr/>
          <p:nvPr/>
        </p:nvSpPr>
        <p:spPr>
          <a:xfrm>
            <a:off x="0" y="1538585"/>
            <a:ext cx="43600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Na Englesku</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8CA06F68-6BFA-4133-8B6C-86C3F7A30C8B}"/>
              </a:ext>
            </a:extLst>
          </p:cNvPr>
          <p:cNvSpPr/>
          <p:nvPr/>
        </p:nvSpPr>
        <p:spPr>
          <a:xfrm>
            <a:off x="0" y="2461915"/>
            <a:ext cx="472796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2. Na Francusku</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9533B381-ECF2-478A-8B52-E9F74757EE96}"/>
              </a:ext>
            </a:extLst>
          </p:cNvPr>
          <p:cNvSpPr/>
          <p:nvPr/>
        </p:nvSpPr>
        <p:spPr>
          <a:xfrm>
            <a:off x="0" y="3385245"/>
            <a:ext cx="715811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3. Na Dansku i Norvešku</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3F04F827-617E-450F-972C-78C173E3F081}"/>
              </a:ext>
            </a:extLst>
          </p:cNvPr>
          <p:cNvSpPr/>
          <p:nvPr/>
        </p:nvSpPr>
        <p:spPr>
          <a:xfrm>
            <a:off x="0" y="4308575"/>
            <a:ext cx="709726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4. Na Jugoslaviju i Grčku</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38A52BFD-2B4E-443B-A22F-C9BF8CD561C5}"/>
              </a:ext>
            </a:extLst>
          </p:cNvPr>
          <p:cNvSpPr/>
          <p:nvPr/>
        </p:nvSpPr>
        <p:spPr>
          <a:xfrm>
            <a:off x="0" y="5103674"/>
            <a:ext cx="1041082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5. Na Italiju zbog prelaska na stranu Saveznika</a:t>
            </a:r>
            <a:endParaRPr lang="hr-HR" sz="5400" b="1" cap="none" spc="0" dirty="0">
              <a:ln/>
              <a:solidFill>
                <a:srgbClr val="FF0000"/>
              </a:solidFill>
              <a:effectLst/>
            </a:endParaRPr>
          </a:p>
        </p:txBody>
      </p:sp>
    </p:spTree>
    <p:extLst>
      <p:ext uri="{BB962C8B-B14F-4D97-AF65-F5344CB8AC3E}">
        <p14:creationId xmlns:p14="http://schemas.microsoft.com/office/powerpoint/2010/main" val="16288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2E515C83-1B2D-4BCB-95EA-9BDC2F256FDB}"/>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68125"/>
          </a:xfrm>
          <a:prstGeom prst="rect">
            <a:avLst/>
          </a:prstGeom>
        </p:spPr>
      </p:pic>
      <p:sp>
        <p:nvSpPr>
          <p:cNvPr id="3" name="Rezervirano mjesto sadržaja 2">
            <a:extLst>
              <a:ext uri="{FF2B5EF4-FFF2-40B4-BE49-F238E27FC236}">
                <a16:creationId xmlns:a16="http://schemas.microsoft.com/office/drawing/2014/main" id="{D055A0AC-FC95-4AE1-9D61-63517E58720B}"/>
              </a:ext>
            </a:extLst>
          </p:cNvPr>
          <p:cNvSpPr>
            <a:spLocks noGrp="1"/>
          </p:cNvSpPr>
          <p:nvPr>
            <p:ph idx="1"/>
          </p:nvPr>
        </p:nvSpPr>
        <p:spPr>
          <a:solidFill>
            <a:srgbClr val="FFFF00"/>
          </a:solidFill>
          <a:ln>
            <a:solidFill>
              <a:schemeClr val="accent1"/>
            </a:solidFill>
          </a:ln>
        </p:spPr>
        <p:txBody>
          <a:bodyPr>
            <a:normAutofit lnSpcReduction="10000"/>
          </a:bodyPr>
          <a:lstStyle/>
          <a:p>
            <a:r>
              <a:rPr lang="hr-HR" sz="3600" b="1" dirty="0">
                <a:solidFill>
                  <a:srgbClr val="FF0000"/>
                </a:solidFill>
              </a:rPr>
              <a:t>Uvidjevši da Francuzi dobro drže </a:t>
            </a:r>
            <a:r>
              <a:rPr lang="hr-HR" sz="3600" b="1" dirty="0" err="1">
                <a:solidFill>
                  <a:srgbClr val="FF0000"/>
                </a:solidFill>
              </a:rPr>
              <a:t>Saarlandsku</a:t>
            </a:r>
            <a:r>
              <a:rPr lang="hr-HR" sz="3600" b="1" dirty="0">
                <a:solidFill>
                  <a:srgbClr val="FF0000"/>
                </a:solidFill>
              </a:rPr>
              <a:t> barijeru, kreće na sjever preko Belgije i Nizozemske. Ali, general Alfred </a:t>
            </a:r>
            <a:r>
              <a:rPr lang="hr-HR" sz="3600" b="1" dirty="0" err="1">
                <a:solidFill>
                  <a:srgbClr val="FF0000"/>
                </a:solidFill>
              </a:rPr>
              <a:t>Jodl</a:t>
            </a:r>
            <a:r>
              <a:rPr lang="hr-HR" sz="3600" b="1" dirty="0">
                <a:solidFill>
                  <a:srgbClr val="FF0000"/>
                </a:solidFill>
              </a:rPr>
              <a:t> dobiva podatke da se Englezi masovno iskrcavaju u Norveškoj. Hitler nije povjerovao i nastavio planirati napad na Francusku. 6 dana nakon, Hitler dobiva dojavu da je potopljen Njemački transportni brod u sektoru Sjevernog Mora, upravo kod Norveške. Stoga Hitler se odlučuje za okupaciju sjevera (Danske i Norveške).</a:t>
            </a:r>
          </a:p>
        </p:txBody>
      </p:sp>
      <p:sp>
        <p:nvSpPr>
          <p:cNvPr id="5" name="Pravokutnik 4">
            <a:extLst>
              <a:ext uri="{FF2B5EF4-FFF2-40B4-BE49-F238E27FC236}">
                <a16:creationId xmlns:a16="http://schemas.microsoft.com/office/drawing/2014/main" id="{D5D59E5F-5A3F-4D3C-A890-0FB3876A8CCE}"/>
              </a:ext>
            </a:extLst>
          </p:cNvPr>
          <p:cNvSpPr/>
          <p:nvPr/>
        </p:nvSpPr>
        <p:spPr>
          <a:xfrm>
            <a:off x="5046129" y="0"/>
            <a:ext cx="2099742" cy="923330"/>
          </a:xfrm>
          <a:prstGeom prst="rect">
            <a:avLst/>
          </a:prstGeom>
          <a:solidFill>
            <a:srgbClr val="FFFF00"/>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7" name="Pravokutnik 6">
            <a:extLst>
              <a:ext uri="{FF2B5EF4-FFF2-40B4-BE49-F238E27FC236}">
                <a16:creationId xmlns:a16="http://schemas.microsoft.com/office/drawing/2014/main" id="{346D5B87-A58F-4EEA-8DC2-70945CD97E3B}"/>
              </a:ext>
            </a:extLst>
          </p:cNvPr>
          <p:cNvSpPr/>
          <p:nvPr/>
        </p:nvSpPr>
        <p:spPr>
          <a:xfrm>
            <a:off x="3805370" y="5944795"/>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327987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AB0BC990-07D5-48B2-84B3-849CC7BE2310}"/>
              </a:ext>
            </a:extLst>
          </p:cNvPr>
          <p:cNvPicPr>
            <a:picLocks noChangeAspect="1"/>
          </p:cNvPicPr>
          <p:nvPr/>
        </p:nvPicPr>
        <p:blipFill>
          <a:blip r:embed="rId2">
            <a:duotone>
              <a:schemeClr val="accent3">
                <a:shade val="45000"/>
                <a:satMod val="135000"/>
              </a:schemeClr>
              <a:prstClr val="white"/>
            </a:duotone>
          </a:blip>
          <a:stretch>
            <a:fillRect/>
          </a:stretch>
        </p:blipFill>
        <p:spPr>
          <a:xfrm>
            <a:off x="0" y="-11316"/>
            <a:ext cx="12192000" cy="6880634"/>
          </a:xfrm>
          <a:prstGeom prst="rect">
            <a:avLst/>
          </a:prstGeom>
        </p:spPr>
      </p:pic>
      <p:sp>
        <p:nvSpPr>
          <p:cNvPr id="4" name="Pravokutnik 3">
            <a:extLst>
              <a:ext uri="{FF2B5EF4-FFF2-40B4-BE49-F238E27FC236}">
                <a16:creationId xmlns:a16="http://schemas.microsoft.com/office/drawing/2014/main" id="{807A0CA9-715C-439E-BB68-8E8366456D54}"/>
              </a:ext>
            </a:extLst>
          </p:cNvPr>
          <p:cNvSpPr/>
          <p:nvPr/>
        </p:nvSpPr>
        <p:spPr>
          <a:xfrm>
            <a:off x="783263" y="0"/>
            <a:ext cx="1062547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10. Kada je završio Drugi svjetski rat:</a:t>
            </a:r>
          </a:p>
        </p:txBody>
      </p:sp>
      <p:sp>
        <p:nvSpPr>
          <p:cNvPr id="5" name="Pravokutnik 4">
            <a:extLst>
              <a:ext uri="{FF2B5EF4-FFF2-40B4-BE49-F238E27FC236}">
                <a16:creationId xmlns:a16="http://schemas.microsoft.com/office/drawing/2014/main" id="{36EE8617-B367-49B3-8BEA-8EB226D7A110}"/>
              </a:ext>
            </a:extLst>
          </p:cNvPr>
          <p:cNvSpPr/>
          <p:nvPr/>
        </p:nvSpPr>
        <p:spPr>
          <a:xfrm>
            <a:off x="0" y="1452860"/>
            <a:ext cx="35365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4"/>
                </a:solidFill>
                <a:effectLst/>
                <a:hlinkClick r:id="rId3" action="ppaction://hlinksldjump"/>
              </a:rPr>
              <a:t>1. 1.9.1945.</a:t>
            </a:r>
            <a:endParaRPr lang="hr-HR" sz="5400" b="1" cap="none" spc="0" dirty="0">
              <a:ln/>
              <a:solidFill>
                <a:schemeClr val="accent4"/>
              </a:solidFill>
              <a:effectLst/>
            </a:endParaRPr>
          </a:p>
        </p:txBody>
      </p:sp>
      <p:sp>
        <p:nvSpPr>
          <p:cNvPr id="6" name="Pravokutnik 5">
            <a:extLst>
              <a:ext uri="{FF2B5EF4-FFF2-40B4-BE49-F238E27FC236}">
                <a16:creationId xmlns:a16="http://schemas.microsoft.com/office/drawing/2014/main" id="{139FA4D2-359C-4399-A5CE-D93255718042}"/>
              </a:ext>
            </a:extLst>
          </p:cNvPr>
          <p:cNvSpPr/>
          <p:nvPr/>
        </p:nvSpPr>
        <p:spPr>
          <a:xfrm>
            <a:off x="0" y="2376190"/>
            <a:ext cx="35365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4"/>
                </a:solidFill>
                <a:effectLst/>
                <a:hlinkClick r:id="rId3" action="ppaction://hlinksldjump"/>
              </a:rPr>
              <a:t>2. 2.9.1944.</a:t>
            </a:r>
            <a:endParaRPr lang="hr-HR" sz="5400" b="1" cap="none" spc="0" dirty="0">
              <a:ln/>
              <a:solidFill>
                <a:schemeClr val="accent4"/>
              </a:solidFill>
              <a:effectLst/>
            </a:endParaRPr>
          </a:p>
        </p:txBody>
      </p:sp>
      <p:sp>
        <p:nvSpPr>
          <p:cNvPr id="7" name="Pravokutnik 6">
            <a:extLst>
              <a:ext uri="{FF2B5EF4-FFF2-40B4-BE49-F238E27FC236}">
                <a16:creationId xmlns:a16="http://schemas.microsoft.com/office/drawing/2014/main" id="{1805A3CB-83F8-40DC-A7EA-A18953D3F573}"/>
              </a:ext>
            </a:extLst>
          </p:cNvPr>
          <p:cNvSpPr/>
          <p:nvPr/>
        </p:nvSpPr>
        <p:spPr>
          <a:xfrm>
            <a:off x="0" y="3299520"/>
            <a:ext cx="35365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4"/>
                </a:solidFill>
                <a:effectLst/>
                <a:hlinkClick r:id="rId3" action="ppaction://hlinksldjump"/>
              </a:rPr>
              <a:t>3. 3.9.1945.</a:t>
            </a:r>
            <a:endParaRPr lang="hr-HR" sz="5400" b="1" cap="none" spc="0" dirty="0">
              <a:ln/>
              <a:solidFill>
                <a:schemeClr val="accent4"/>
              </a:solidFill>
              <a:effectLst/>
            </a:endParaRPr>
          </a:p>
        </p:txBody>
      </p:sp>
      <p:sp>
        <p:nvSpPr>
          <p:cNvPr id="8" name="Pravokutnik 7">
            <a:extLst>
              <a:ext uri="{FF2B5EF4-FFF2-40B4-BE49-F238E27FC236}">
                <a16:creationId xmlns:a16="http://schemas.microsoft.com/office/drawing/2014/main" id="{ED8AC5DE-158F-440A-8A1C-E11B056330BF}"/>
              </a:ext>
            </a:extLst>
          </p:cNvPr>
          <p:cNvSpPr/>
          <p:nvPr/>
        </p:nvSpPr>
        <p:spPr>
          <a:xfrm>
            <a:off x="0" y="4222850"/>
            <a:ext cx="35365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4"/>
                </a:solidFill>
                <a:effectLst/>
                <a:hlinkClick r:id="rId3" action="ppaction://hlinksldjump"/>
              </a:rPr>
              <a:t>4. 2.9.1946.</a:t>
            </a:r>
            <a:endParaRPr lang="hr-HR" sz="5400" b="1" cap="none" spc="0" dirty="0">
              <a:ln/>
              <a:solidFill>
                <a:schemeClr val="accent4"/>
              </a:solidFill>
              <a:effectLst/>
            </a:endParaRPr>
          </a:p>
        </p:txBody>
      </p:sp>
      <p:sp>
        <p:nvSpPr>
          <p:cNvPr id="9" name="Pravokutnik 8">
            <a:extLst>
              <a:ext uri="{FF2B5EF4-FFF2-40B4-BE49-F238E27FC236}">
                <a16:creationId xmlns:a16="http://schemas.microsoft.com/office/drawing/2014/main" id="{08CF8CC8-6C33-43BE-AE48-1D685A4A7966}"/>
              </a:ext>
            </a:extLst>
          </p:cNvPr>
          <p:cNvSpPr/>
          <p:nvPr/>
        </p:nvSpPr>
        <p:spPr>
          <a:xfrm>
            <a:off x="0" y="5146180"/>
            <a:ext cx="35365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4"/>
                </a:solidFill>
                <a:effectLst/>
                <a:hlinkClick r:id="" action="ppaction://hlinkshowjump?jump=nextslide"/>
              </a:rPr>
              <a:t>5. 2.9.1945.</a:t>
            </a:r>
            <a:endParaRPr lang="hr-HR" sz="5400" b="1" cap="none" spc="0" dirty="0">
              <a:ln/>
              <a:solidFill>
                <a:schemeClr val="accent4"/>
              </a:solidFill>
              <a:effectLst/>
            </a:endParaRPr>
          </a:p>
        </p:txBody>
      </p:sp>
    </p:spTree>
    <p:extLst>
      <p:ext uri="{BB962C8B-B14F-4D97-AF65-F5344CB8AC3E}">
        <p14:creationId xmlns:p14="http://schemas.microsoft.com/office/powerpoint/2010/main" val="192172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50DB0E45-3B7B-46E8-88D3-0A923BA7AA7E}"/>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1999" cy="6855433"/>
          </a:xfrm>
          <a:prstGeom prst="rect">
            <a:avLst/>
          </a:prstGeom>
        </p:spPr>
      </p:pic>
      <p:sp>
        <p:nvSpPr>
          <p:cNvPr id="3" name="Rezervirano mjesto sadržaja 2">
            <a:extLst>
              <a:ext uri="{FF2B5EF4-FFF2-40B4-BE49-F238E27FC236}">
                <a16:creationId xmlns:a16="http://schemas.microsoft.com/office/drawing/2014/main" id="{49DDF6DF-6C11-4004-855F-4664044134A4}"/>
              </a:ext>
            </a:extLst>
          </p:cNvPr>
          <p:cNvSpPr>
            <a:spLocks noGrp="1"/>
          </p:cNvSpPr>
          <p:nvPr>
            <p:ph idx="1"/>
          </p:nvPr>
        </p:nvSpPr>
        <p:spPr/>
        <p:txBody>
          <a:bodyPr/>
          <a:lstStyle/>
          <a:p>
            <a:r>
              <a:rPr lang="hr-HR" b="1" dirty="0">
                <a:solidFill>
                  <a:srgbClr val="FF0000"/>
                </a:solidFill>
                <a:effectLst>
                  <a:outerShdw blurRad="38100" dist="38100" dir="2700000" algn="tl">
                    <a:srgbClr val="000000">
                      <a:alpha val="43137"/>
                    </a:srgbClr>
                  </a:outerShdw>
                </a:effectLst>
              </a:rPr>
              <a:t>Drugi svjetski rat službeno završio je 2.9.1945.</a:t>
            </a:r>
          </a:p>
        </p:txBody>
      </p:sp>
      <p:sp>
        <p:nvSpPr>
          <p:cNvPr id="4" name="Pravokutnik 3">
            <a:extLst>
              <a:ext uri="{FF2B5EF4-FFF2-40B4-BE49-F238E27FC236}">
                <a16:creationId xmlns:a16="http://schemas.microsoft.com/office/drawing/2014/main" id="{6747196A-DF9E-401D-95FD-37FB3F326C51}"/>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outerShdw blurRad="38100" dist="38100" dir="2700000" algn="tl">
                    <a:srgbClr val="000000">
                      <a:alpha val="43137"/>
                    </a:srgbClr>
                  </a:outerShdw>
                </a:effectLst>
              </a:rPr>
              <a:t>Točno!</a:t>
            </a:r>
          </a:p>
        </p:txBody>
      </p:sp>
      <p:sp>
        <p:nvSpPr>
          <p:cNvPr id="6" name="Pravokutnik 5">
            <a:extLst>
              <a:ext uri="{FF2B5EF4-FFF2-40B4-BE49-F238E27FC236}">
                <a16:creationId xmlns:a16="http://schemas.microsoft.com/office/drawing/2014/main" id="{2D8FD3CB-F2FB-47ED-B10D-CEBC88A33BF7}"/>
              </a:ext>
            </a:extLst>
          </p:cNvPr>
          <p:cNvSpPr/>
          <p:nvPr/>
        </p:nvSpPr>
        <p:spPr>
          <a:xfrm>
            <a:off x="5267888" y="4948535"/>
            <a:ext cx="16562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outerShdw blurRad="38100" dist="38100" dir="2700000" algn="tl">
                    <a:srgbClr val="000000">
                      <a:alpha val="43137"/>
                    </a:srgbClr>
                  </a:outerShdw>
                </a:effectLst>
                <a:hlinkClick r:id="" action="ppaction://hlinkshowjump?jump=nextslide">
                  <a:extLst>
                    <a:ext uri="{A12FA001-AC4F-418D-AE19-62706E023703}">
                      <ahyp:hlinkClr xmlns:ahyp="http://schemas.microsoft.com/office/drawing/2018/hyperlinkcolor" val="tx"/>
                    </a:ext>
                  </a:extLst>
                </a:hlinkClick>
              </a:rPr>
              <a:t>Dalje</a:t>
            </a:r>
            <a:endParaRPr lang="hr-HR" sz="5400" b="1" cap="none" spc="0" dirty="0">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7953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E18BEAC3-FB61-43A8-8BE4-D8752E36F3DF}"/>
              </a:ext>
            </a:extLst>
          </p:cNvPr>
          <p:cNvPicPr>
            <a:picLocks noChangeAspect="1"/>
          </p:cNvPicPr>
          <p:nvPr/>
        </p:nvPicPr>
        <p:blipFill>
          <a:blip r:embed="rId2">
            <a:duotone>
              <a:schemeClr val="accent3">
                <a:shade val="45000"/>
                <a:satMod val="135000"/>
              </a:schemeClr>
              <a:prstClr val="white"/>
            </a:duotone>
          </a:blip>
          <a:stretch>
            <a:fillRect/>
          </a:stretch>
        </p:blipFill>
        <p:spPr>
          <a:xfrm>
            <a:off x="0" y="-4536"/>
            <a:ext cx="12192000" cy="6862536"/>
          </a:xfrm>
          <a:prstGeom prst="rect">
            <a:avLst/>
          </a:prstGeom>
        </p:spPr>
      </p:pic>
      <p:sp>
        <p:nvSpPr>
          <p:cNvPr id="4" name="Pravokutnik 3">
            <a:extLst>
              <a:ext uri="{FF2B5EF4-FFF2-40B4-BE49-F238E27FC236}">
                <a16:creationId xmlns:a16="http://schemas.microsoft.com/office/drawing/2014/main" id="{42727C9D-704C-4275-805C-1DD2EA6133FB}"/>
              </a:ext>
            </a:extLst>
          </p:cNvPr>
          <p:cNvSpPr/>
          <p:nvPr/>
        </p:nvSpPr>
        <p:spPr>
          <a:xfrm>
            <a:off x="4625116" y="0"/>
            <a:ext cx="29417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Čestitam!</a:t>
            </a:r>
          </a:p>
        </p:txBody>
      </p:sp>
      <p:sp>
        <p:nvSpPr>
          <p:cNvPr id="7" name="Pravokutnik 6">
            <a:extLst>
              <a:ext uri="{FF2B5EF4-FFF2-40B4-BE49-F238E27FC236}">
                <a16:creationId xmlns:a16="http://schemas.microsoft.com/office/drawing/2014/main" id="{7E917394-8338-48C5-AD53-45A7298127E7}"/>
              </a:ext>
            </a:extLst>
          </p:cNvPr>
          <p:cNvSpPr/>
          <p:nvPr/>
        </p:nvSpPr>
        <p:spPr>
          <a:xfrm>
            <a:off x="507643" y="1292662"/>
            <a:ext cx="1117671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Niste ustrijeljeni u prvoj bitci(krugu)… </a:t>
            </a:r>
          </a:p>
        </p:txBody>
      </p:sp>
      <p:sp>
        <p:nvSpPr>
          <p:cNvPr id="8" name="Pravokutnik 7">
            <a:extLst>
              <a:ext uri="{FF2B5EF4-FFF2-40B4-BE49-F238E27FC236}">
                <a16:creationId xmlns:a16="http://schemas.microsoft.com/office/drawing/2014/main" id="{AF311221-8F60-49E4-9CF1-15C62D3C33E1}"/>
              </a:ext>
            </a:extLst>
          </p:cNvPr>
          <p:cNvSpPr/>
          <p:nvPr/>
        </p:nvSpPr>
        <p:spPr>
          <a:xfrm>
            <a:off x="1251082" y="2231707"/>
            <a:ext cx="9689834"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Ako se želite zaustaviti i predati na prvoj bitci i ne ići u drugu </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kliknite ovdje</a:t>
            </a:r>
            <a:r>
              <a:rPr lang="hr-HR" sz="5400" b="1" cap="none" spc="0" dirty="0">
                <a:ln/>
                <a:solidFill>
                  <a:srgbClr val="FF0000"/>
                </a:solidFill>
                <a:effectLst/>
              </a:rPr>
              <a:t>.</a:t>
            </a:r>
          </a:p>
        </p:txBody>
      </p:sp>
      <p:sp>
        <p:nvSpPr>
          <p:cNvPr id="9" name="Pravokutnik 8">
            <a:extLst>
              <a:ext uri="{FF2B5EF4-FFF2-40B4-BE49-F238E27FC236}">
                <a16:creationId xmlns:a16="http://schemas.microsoft.com/office/drawing/2014/main" id="{5A975ED6-400D-4045-80A6-E4A0D4C6AC8D}"/>
              </a:ext>
            </a:extLst>
          </p:cNvPr>
          <p:cNvSpPr/>
          <p:nvPr/>
        </p:nvSpPr>
        <p:spPr>
          <a:xfrm>
            <a:off x="507643" y="4642009"/>
            <a:ext cx="11176714"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Za nastavak, za drugu bitku i za nove pobjede, </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kliknite ovdje</a:t>
            </a:r>
            <a:r>
              <a:rPr lang="hr-HR" sz="5400" b="1" cap="none" spc="0" dirty="0">
                <a:ln/>
                <a:solidFill>
                  <a:srgbClr val="FF0000"/>
                </a:solidFill>
                <a:effectLst/>
              </a:rPr>
              <a:t>.</a:t>
            </a:r>
          </a:p>
        </p:txBody>
      </p:sp>
    </p:spTree>
    <p:extLst>
      <p:ext uri="{BB962C8B-B14F-4D97-AF65-F5344CB8AC3E}">
        <p14:creationId xmlns:p14="http://schemas.microsoft.com/office/powerpoint/2010/main" val="305810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B795D29D-B797-4B8A-B16A-3691252F8F91}"/>
              </a:ext>
            </a:extLst>
          </p:cNvPr>
          <p:cNvPicPr>
            <a:picLocks noChangeAspect="1"/>
          </p:cNvPicPr>
          <p:nvPr/>
        </p:nvPicPr>
        <p:blipFill>
          <a:blip r:embed="rId2">
            <a:duotone>
              <a:schemeClr val="accent3">
                <a:shade val="45000"/>
                <a:satMod val="135000"/>
              </a:schemeClr>
              <a:prstClr val="white"/>
            </a:duotone>
          </a:blip>
          <a:stretch>
            <a:fillRect/>
          </a:stretch>
        </p:blipFill>
        <p:spPr>
          <a:xfrm>
            <a:off x="0" y="13692"/>
            <a:ext cx="12192000" cy="6869239"/>
          </a:xfrm>
          <a:prstGeom prst="rect">
            <a:avLst/>
          </a:prstGeom>
        </p:spPr>
      </p:pic>
      <p:sp>
        <p:nvSpPr>
          <p:cNvPr id="4" name="Pravokutnik 3">
            <a:extLst>
              <a:ext uri="{FF2B5EF4-FFF2-40B4-BE49-F238E27FC236}">
                <a16:creationId xmlns:a16="http://schemas.microsoft.com/office/drawing/2014/main" id="{0467C833-D8E5-4F14-9AE5-A5025973C33D}"/>
              </a:ext>
            </a:extLst>
          </p:cNvPr>
          <p:cNvSpPr/>
          <p:nvPr/>
        </p:nvSpPr>
        <p:spPr>
          <a:xfrm>
            <a:off x="4508866" y="0"/>
            <a:ext cx="31742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Drugi krug</a:t>
            </a:r>
          </a:p>
        </p:txBody>
      </p:sp>
      <p:sp>
        <p:nvSpPr>
          <p:cNvPr id="7" name="Pravokutnik 6">
            <a:extLst>
              <a:ext uri="{FF2B5EF4-FFF2-40B4-BE49-F238E27FC236}">
                <a16:creationId xmlns:a16="http://schemas.microsoft.com/office/drawing/2014/main" id="{E000CA0D-AF0F-49EA-AB35-40556A52CA45}"/>
              </a:ext>
            </a:extLst>
          </p:cNvPr>
          <p:cNvSpPr/>
          <p:nvPr/>
        </p:nvSpPr>
        <p:spPr>
          <a:xfrm>
            <a:off x="3985069" y="2551837"/>
            <a:ext cx="4221861"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Pitanja: teško</a:t>
            </a:r>
          </a:p>
          <a:p>
            <a:pPr algn="ctr"/>
            <a:r>
              <a:rPr lang="hr-HR" sz="5400" b="1" cap="none" spc="0" dirty="0">
                <a:ln/>
                <a:solidFill>
                  <a:srgbClr val="FF0000"/>
                </a:solidFill>
                <a:effectLst/>
              </a:rPr>
              <a:t>Broj pitanja: 6</a:t>
            </a:r>
          </a:p>
        </p:txBody>
      </p:sp>
      <p:sp>
        <p:nvSpPr>
          <p:cNvPr id="8" name="Pravokutnik 7">
            <a:extLst>
              <a:ext uri="{FF2B5EF4-FFF2-40B4-BE49-F238E27FC236}">
                <a16:creationId xmlns:a16="http://schemas.microsoft.com/office/drawing/2014/main" id="{19232311-36B9-4431-BF95-CF8B6709584D}"/>
              </a:ext>
            </a:extLst>
          </p:cNvPr>
          <p:cNvSpPr/>
          <p:nvPr/>
        </p:nvSpPr>
        <p:spPr>
          <a:xfrm>
            <a:off x="2750918" y="5253335"/>
            <a:ext cx="669016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Kreni s drugim krugom</a:t>
            </a:r>
            <a:endParaRPr lang="hr-HR" sz="5400" b="1" cap="none" spc="0" dirty="0">
              <a:ln/>
              <a:solidFill>
                <a:srgbClr val="FF0000"/>
              </a:solidFill>
              <a:effectLst/>
            </a:endParaRPr>
          </a:p>
        </p:txBody>
      </p:sp>
    </p:spTree>
    <p:extLst>
      <p:ext uri="{BB962C8B-B14F-4D97-AF65-F5344CB8AC3E}">
        <p14:creationId xmlns:p14="http://schemas.microsoft.com/office/powerpoint/2010/main" val="32501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BA5E8E0E-4115-4F83-863C-3887797BBD48}"/>
              </a:ext>
            </a:extLst>
          </p:cNvPr>
          <p:cNvPicPr>
            <a:picLocks noChangeAspect="1"/>
          </p:cNvPicPr>
          <p:nvPr/>
        </p:nvPicPr>
        <p:blipFill>
          <a:blip r:embed="rId2">
            <a:duotone>
              <a:schemeClr val="accent3">
                <a:shade val="45000"/>
                <a:satMod val="135000"/>
              </a:schemeClr>
              <a:prstClr val="white"/>
            </a:duotone>
          </a:blip>
          <a:stretch>
            <a:fillRect/>
          </a:stretch>
        </p:blipFill>
        <p:spPr>
          <a:xfrm>
            <a:off x="0" y="-1"/>
            <a:ext cx="12192000" cy="6858001"/>
          </a:xfrm>
          <a:prstGeom prst="rect">
            <a:avLst/>
          </a:prstGeom>
        </p:spPr>
      </p:pic>
      <p:sp>
        <p:nvSpPr>
          <p:cNvPr id="4" name="Pravokutnik 3">
            <a:extLst>
              <a:ext uri="{FF2B5EF4-FFF2-40B4-BE49-F238E27FC236}">
                <a16:creationId xmlns:a16="http://schemas.microsoft.com/office/drawing/2014/main" id="{157A73FE-C670-4ACF-A2F3-FCD36509BA3F}"/>
              </a:ext>
            </a:extLst>
          </p:cNvPr>
          <p:cNvSpPr/>
          <p:nvPr/>
        </p:nvSpPr>
        <p:spPr>
          <a:xfrm>
            <a:off x="0" y="0"/>
            <a:ext cx="1218700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1. Kako su se zvale Njemačke elitne postrojbe te Hitlerova </a:t>
            </a:r>
            <a:r>
              <a:rPr lang="hr-HR" sz="5400" b="1" dirty="0">
                <a:ln/>
                <a:solidFill>
                  <a:srgbClr val="FF0000"/>
                </a:solidFill>
              </a:rPr>
              <a:t>z</a:t>
            </a:r>
            <a:r>
              <a:rPr lang="hr-HR" sz="5400" b="1" cap="none" spc="0" dirty="0">
                <a:ln/>
                <a:solidFill>
                  <a:srgbClr val="FF0000"/>
                </a:solidFill>
                <a:effectLst/>
              </a:rPr>
              <a:t>aštitnička garda:</a:t>
            </a:r>
          </a:p>
        </p:txBody>
      </p:sp>
      <p:sp>
        <p:nvSpPr>
          <p:cNvPr id="5" name="Pravokutnik 4">
            <a:extLst>
              <a:ext uri="{FF2B5EF4-FFF2-40B4-BE49-F238E27FC236}">
                <a16:creationId xmlns:a16="http://schemas.microsoft.com/office/drawing/2014/main" id="{E3D5BDDF-C0ED-4776-885B-B630C83DA001}"/>
              </a:ext>
            </a:extLst>
          </p:cNvPr>
          <p:cNvSpPr/>
          <p:nvPr/>
        </p:nvSpPr>
        <p:spPr>
          <a:xfrm>
            <a:off x="0" y="2024360"/>
            <a:ext cx="520764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Waffen-Stunde</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9F44EF24-261C-48A5-8554-3CC15239E444}"/>
              </a:ext>
            </a:extLst>
          </p:cNvPr>
          <p:cNvSpPr/>
          <p:nvPr/>
        </p:nvSpPr>
        <p:spPr>
          <a:xfrm>
            <a:off x="0" y="2756059"/>
            <a:ext cx="387875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Waffen-55</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6AB5A7D8-9C7F-4059-A09C-7F87B1E94EFE}"/>
              </a:ext>
            </a:extLst>
          </p:cNvPr>
          <p:cNvSpPr/>
          <p:nvPr/>
        </p:nvSpPr>
        <p:spPr>
          <a:xfrm>
            <a:off x="1" y="3429000"/>
            <a:ext cx="38787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3. Waffen</a:t>
            </a: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-44</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08B73D53-8021-4203-A994-34012898390C}"/>
              </a:ext>
            </a:extLst>
          </p:cNvPr>
          <p:cNvSpPr/>
          <p:nvPr/>
        </p:nvSpPr>
        <p:spPr>
          <a:xfrm>
            <a:off x="0" y="4160699"/>
            <a:ext cx="38306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4. </a:t>
            </a: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Waffen</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-SS</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A4CDB1A1-E24D-48D2-9D67-2E5829BFE1E2}"/>
              </a:ext>
            </a:extLst>
          </p:cNvPr>
          <p:cNvSpPr/>
          <p:nvPr/>
        </p:nvSpPr>
        <p:spPr>
          <a:xfrm>
            <a:off x="0" y="4833640"/>
            <a:ext cx="37184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4" action="ppaction://hlinksldjump">
                  <a:extLst>
                    <a:ext uri="{A12FA001-AC4F-418D-AE19-62706E023703}">
                      <ahyp:hlinkClr xmlns:ahyp="http://schemas.microsoft.com/office/drawing/2018/hyperlinkcolor" val="tx"/>
                    </a:ext>
                  </a:extLst>
                </a:hlinkClick>
              </a:rPr>
              <a:t>5. </a:t>
            </a:r>
            <a:r>
              <a:rPr lang="hr-HR" sz="5400" b="1" cap="none" spc="0" dirty="0" err="1">
                <a:ln/>
                <a:solidFill>
                  <a:srgbClr val="FF0000"/>
                </a:solidFill>
                <a:effectLst/>
                <a:hlinkClick r:id="rId4" action="ppaction://hlinksldjump">
                  <a:extLst>
                    <a:ext uri="{A12FA001-AC4F-418D-AE19-62706E023703}">
                      <ahyp:hlinkClr xmlns:ahyp="http://schemas.microsoft.com/office/drawing/2018/hyperlinkcolor" val="tx"/>
                    </a:ext>
                  </a:extLst>
                </a:hlinkClick>
              </a:rPr>
              <a:t>LuftWaffe</a:t>
            </a:r>
            <a:endParaRPr lang="hr-HR" sz="5400" b="1" cap="none" spc="0" dirty="0">
              <a:ln/>
              <a:solidFill>
                <a:srgbClr val="FF0000"/>
              </a:solidFill>
              <a:effectLst/>
            </a:endParaRPr>
          </a:p>
        </p:txBody>
      </p:sp>
    </p:spTree>
    <p:extLst>
      <p:ext uri="{BB962C8B-B14F-4D97-AF65-F5344CB8AC3E}">
        <p14:creationId xmlns:p14="http://schemas.microsoft.com/office/powerpoint/2010/main" val="342055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846AE8D5-3BC3-4F13-B4AE-33F02CA73573}"/>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60858"/>
          </a:xfrm>
          <a:prstGeom prst="rect">
            <a:avLst/>
          </a:prstGeom>
        </p:spPr>
      </p:pic>
      <p:sp>
        <p:nvSpPr>
          <p:cNvPr id="3" name="Rezervirano mjesto sadržaja 2">
            <a:extLst>
              <a:ext uri="{FF2B5EF4-FFF2-40B4-BE49-F238E27FC236}">
                <a16:creationId xmlns:a16="http://schemas.microsoft.com/office/drawing/2014/main" id="{71781ADA-12D4-4366-AEE3-AEA639927E0B}"/>
              </a:ext>
            </a:extLst>
          </p:cNvPr>
          <p:cNvSpPr>
            <a:spLocks noGrp="1"/>
          </p:cNvSpPr>
          <p:nvPr>
            <p:ph idx="1"/>
          </p:nvPr>
        </p:nvSpPr>
        <p:spPr/>
        <p:txBody>
          <a:bodyPr/>
          <a:lstStyle/>
          <a:p>
            <a:r>
              <a:rPr lang="hr-HR" dirty="0">
                <a:solidFill>
                  <a:srgbClr val="FF0000"/>
                </a:solidFill>
              </a:rPr>
              <a:t> </a:t>
            </a:r>
            <a:r>
              <a:rPr lang="de-DE" b="1" dirty="0">
                <a:solidFill>
                  <a:srgbClr val="FF0000"/>
                </a:solidFill>
              </a:rPr>
              <a:t>Waffen SS</a:t>
            </a:r>
            <a:r>
              <a:rPr lang="de-DE" dirty="0">
                <a:solidFill>
                  <a:srgbClr val="FF0000"/>
                </a:solidFill>
              </a:rPr>
              <a:t> (</a:t>
            </a:r>
            <a:r>
              <a:rPr lang="de-DE" dirty="0" err="1">
                <a:solidFill>
                  <a:srgbClr val="FF0000"/>
                </a:solidFill>
              </a:rPr>
              <a:t>punim</a:t>
            </a:r>
            <a:r>
              <a:rPr lang="de-DE" dirty="0">
                <a:solidFill>
                  <a:srgbClr val="FF0000"/>
                </a:solidFill>
              </a:rPr>
              <a:t> </a:t>
            </a:r>
            <a:r>
              <a:rPr lang="de-DE" dirty="0" err="1">
                <a:solidFill>
                  <a:srgbClr val="FF0000"/>
                </a:solidFill>
              </a:rPr>
              <a:t>imenom</a:t>
            </a:r>
            <a:r>
              <a:rPr lang="de-DE" dirty="0">
                <a:solidFill>
                  <a:srgbClr val="FF0000"/>
                </a:solidFill>
              </a:rPr>
              <a:t> </a:t>
            </a:r>
            <a:r>
              <a:rPr lang="de-DE" i="1" dirty="0">
                <a:solidFill>
                  <a:srgbClr val="FF0000"/>
                </a:solidFill>
              </a:rPr>
              <a:t>Waffen Schutzstaffel</a:t>
            </a:r>
            <a:r>
              <a:rPr lang="hr-HR" i="1" dirty="0">
                <a:solidFill>
                  <a:srgbClr val="FF0000"/>
                </a:solidFill>
              </a:rPr>
              <a:t>) </a:t>
            </a:r>
            <a:r>
              <a:rPr lang="hr-HR" dirty="0">
                <a:solidFill>
                  <a:srgbClr val="FF0000"/>
                </a:solidFill>
              </a:rPr>
              <a:t>borbeni je ogranak SS-a, ogranka NSDAP-a, nacionalsocijalističke stranke u Njemačkoj za vrijeme Drugog svjetskog rata. Vrhovni zapovjednik je bio Heinrich </a:t>
            </a:r>
            <a:r>
              <a:rPr lang="hr-HR" dirty="0" err="1">
                <a:solidFill>
                  <a:srgbClr val="FF0000"/>
                </a:solidFill>
              </a:rPr>
              <a:t>Himmler</a:t>
            </a:r>
            <a:r>
              <a:rPr lang="hr-HR" dirty="0">
                <a:solidFill>
                  <a:srgbClr val="FF0000"/>
                </a:solidFill>
              </a:rPr>
              <a:t>, jedan od prvih ljudi do Hitlera.</a:t>
            </a:r>
          </a:p>
        </p:txBody>
      </p:sp>
      <p:sp>
        <p:nvSpPr>
          <p:cNvPr id="4" name="Pravokutnik 3">
            <a:extLst>
              <a:ext uri="{FF2B5EF4-FFF2-40B4-BE49-F238E27FC236}">
                <a16:creationId xmlns:a16="http://schemas.microsoft.com/office/drawing/2014/main" id="{D03DABC3-E7DE-4FE8-B4C8-B9FEFD9EFE41}"/>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8" name="Pravokutnik 7">
            <a:extLst>
              <a:ext uri="{FF2B5EF4-FFF2-40B4-BE49-F238E27FC236}">
                <a16:creationId xmlns:a16="http://schemas.microsoft.com/office/drawing/2014/main" id="{2EB48AD4-2555-4657-B493-56D71C0D4E5E}"/>
              </a:ext>
            </a:extLst>
          </p:cNvPr>
          <p:cNvSpPr/>
          <p:nvPr/>
        </p:nvSpPr>
        <p:spPr>
          <a:xfrm>
            <a:off x="3729168" y="5253633"/>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3415699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EEB9BFE4-8D64-408E-9B40-933B117FAEE1}"/>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1999" cy="6858000"/>
          </a:xfrm>
          <a:prstGeom prst="rect">
            <a:avLst/>
          </a:prstGeom>
        </p:spPr>
      </p:pic>
      <p:sp>
        <p:nvSpPr>
          <p:cNvPr id="4" name="Pravokutnik 3">
            <a:extLst>
              <a:ext uri="{FF2B5EF4-FFF2-40B4-BE49-F238E27FC236}">
                <a16:creationId xmlns:a16="http://schemas.microsoft.com/office/drawing/2014/main" id="{B9C133CB-D444-448F-AE32-807E456934B5}"/>
              </a:ext>
            </a:extLst>
          </p:cNvPr>
          <p:cNvSpPr/>
          <p:nvPr/>
        </p:nvSpPr>
        <p:spPr>
          <a:xfrm>
            <a:off x="1" y="0"/>
            <a:ext cx="1219200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2. Kako se zvao znanstvenik židovskog podrijetla koji je pobjegao iz Njemačke 1935. u SAD</a:t>
            </a:r>
          </a:p>
        </p:txBody>
      </p:sp>
      <p:sp>
        <p:nvSpPr>
          <p:cNvPr id="5" name="Pravokutnik 4">
            <a:extLst>
              <a:ext uri="{FF2B5EF4-FFF2-40B4-BE49-F238E27FC236}">
                <a16:creationId xmlns:a16="http://schemas.microsoft.com/office/drawing/2014/main" id="{7E4579AF-063C-4F5E-9742-15F72385ADF0}"/>
              </a:ext>
            </a:extLst>
          </p:cNvPr>
          <p:cNvSpPr/>
          <p:nvPr/>
        </p:nvSpPr>
        <p:spPr>
          <a:xfrm>
            <a:off x="0" y="3429000"/>
            <a:ext cx="510088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2. Albert Einstein</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42119C41-0936-4B62-8BA0-3C727426021D}"/>
              </a:ext>
            </a:extLst>
          </p:cNvPr>
          <p:cNvSpPr/>
          <p:nvPr/>
        </p:nvSpPr>
        <p:spPr>
          <a:xfrm>
            <a:off x="0" y="2598896"/>
            <a:ext cx="645657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Wernher</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von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Baum</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A8BB625A-11E2-428D-9906-ECDE66B22A43}"/>
              </a:ext>
            </a:extLst>
          </p:cNvPr>
          <p:cNvSpPr/>
          <p:nvPr/>
        </p:nvSpPr>
        <p:spPr>
          <a:xfrm>
            <a:off x="0" y="4167903"/>
            <a:ext cx="908146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3. Braun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Manfred</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von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Ardenne</a:t>
            </a:r>
            <a:endParaRPr lang="hr-HR" sz="5400" b="1" cap="none" spc="0" dirty="0">
              <a:ln/>
              <a:solidFill>
                <a:srgbClr val="FF0000"/>
              </a:solidFill>
              <a:effectLst/>
            </a:endParaRPr>
          </a:p>
        </p:txBody>
      </p:sp>
    </p:spTree>
    <p:extLst>
      <p:ext uri="{BB962C8B-B14F-4D97-AF65-F5344CB8AC3E}">
        <p14:creationId xmlns:p14="http://schemas.microsoft.com/office/powerpoint/2010/main" val="931110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B1291531-1DB3-4D14-AF4B-2179F4B4A749}"/>
              </a:ext>
            </a:extLst>
          </p:cNvPr>
          <p:cNvPicPr>
            <a:picLocks noChangeAspect="1"/>
          </p:cNvPicPr>
          <p:nvPr/>
        </p:nvPicPr>
        <p:blipFill>
          <a:blip r:embed="rId2">
            <a:duotone>
              <a:schemeClr val="accent3">
                <a:shade val="45000"/>
                <a:satMod val="135000"/>
              </a:schemeClr>
              <a:prstClr val="white"/>
            </a:duotone>
          </a:blip>
          <a:stretch>
            <a:fillRect/>
          </a:stretch>
        </p:blipFill>
        <p:spPr>
          <a:xfrm>
            <a:off x="6515100" y="-1"/>
            <a:ext cx="5676900" cy="6857999"/>
          </a:xfrm>
          <a:prstGeom prst="rect">
            <a:avLst/>
          </a:prstGeom>
        </p:spPr>
      </p:pic>
      <p:pic>
        <p:nvPicPr>
          <p:cNvPr id="7" name="Slika 6">
            <a:extLst>
              <a:ext uri="{FF2B5EF4-FFF2-40B4-BE49-F238E27FC236}">
                <a16:creationId xmlns:a16="http://schemas.microsoft.com/office/drawing/2014/main" id="{50365FBA-25DA-43EB-8F86-75575D4728FF}"/>
              </a:ext>
            </a:extLst>
          </p:cNvPr>
          <p:cNvPicPr>
            <a:picLocks noChangeAspect="1"/>
          </p:cNvPicPr>
          <p:nvPr/>
        </p:nvPicPr>
        <p:blipFill>
          <a:blip r:embed="rId3">
            <a:duotone>
              <a:schemeClr val="accent3">
                <a:shade val="45000"/>
                <a:satMod val="135000"/>
              </a:schemeClr>
              <a:prstClr val="white"/>
            </a:duotone>
          </a:blip>
          <a:stretch>
            <a:fillRect/>
          </a:stretch>
        </p:blipFill>
        <p:spPr>
          <a:xfrm>
            <a:off x="0" y="0"/>
            <a:ext cx="6515100" cy="6856436"/>
          </a:xfrm>
          <a:prstGeom prst="rect">
            <a:avLst/>
          </a:prstGeom>
        </p:spPr>
      </p:pic>
      <p:sp>
        <p:nvSpPr>
          <p:cNvPr id="3" name="Rezervirano mjesto sadržaja 2">
            <a:extLst>
              <a:ext uri="{FF2B5EF4-FFF2-40B4-BE49-F238E27FC236}">
                <a16:creationId xmlns:a16="http://schemas.microsoft.com/office/drawing/2014/main" id="{A67CB0C1-E106-4B0F-B6F3-74A382C5004B}"/>
              </a:ext>
            </a:extLst>
          </p:cNvPr>
          <p:cNvSpPr>
            <a:spLocks noGrp="1"/>
          </p:cNvSpPr>
          <p:nvPr>
            <p:ph idx="1"/>
          </p:nvPr>
        </p:nvSpPr>
        <p:spPr/>
        <p:txBody>
          <a:bodyPr/>
          <a:lstStyle/>
          <a:p>
            <a:r>
              <a:rPr lang="hr-HR" dirty="0">
                <a:solidFill>
                  <a:srgbClr val="FF0000"/>
                </a:solidFill>
              </a:rPr>
              <a:t>Albert Einstein bio je židovskog podrijetla. Nakon pojave nacizma u Njemačkoj, on 1935. emigrira u SAD. U SAD provodi ostatak svog života. Naime za vrijeme Drugog svjetskog rata, potpomagao je SAD za izradu neuronske bombe. Bio je protiv sebe i tog projekta, ali 6.8.1945. bačena je prva, a zatim i druga 9.8.1945. atomska bomba. Svi znanstvenici, uključujući i njega, su se teško pokajali zbog tog projekta.</a:t>
            </a:r>
          </a:p>
        </p:txBody>
      </p:sp>
      <p:sp>
        <p:nvSpPr>
          <p:cNvPr id="4" name="Pravokutnik 3">
            <a:extLst>
              <a:ext uri="{FF2B5EF4-FFF2-40B4-BE49-F238E27FC236}">
                <a16:creationId xmlns:a16="http://schemas.microsoft.com/office/drawing/2014/main" id="{C920D019-C41A-4EB5-A915-5DAB36C636E0}"/>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9" name="Pravokutnik 8">
            <a:extLst>
              <a:ext uri="{FF2B5EF4-FFF2-40B4-BE49-F238E27FC236}">
                <a16:creationId xmlns:a16="http://schemas.microsoft.com/office/drawing/2014/main" id="{297CC9A7-CC0D-4566-BA39-A53B7835FEDF}"/>
              </a:ext>
            </a:extLst>
          </p:cNvPr>
          <p:cNvSpPr/>
          <p:nvPr/>
        </p:nvSpPr>
        <p:spPr>
          <a:xfrm>
            <a:off x="3729167" y="4986635"/>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52486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B20056D1-FC17-4ACF-AD28-73DF74CF46E9}"/>
              </a:ext>
            </a:extLst>
          </p:cNvPr>
          <p:cNvPicPr>
            <a:picLocks noChangeAspect="1"/>
          </p:cNvPicPr>
          <p:nvPr/>
        </p:nvPicPr>
        <p:blipFill>
          <a:blip r:embed="rId2">
            <a:duotone>
              <a:schemeClr val="accent3">
                <a:shade val="45000"/>
                <a:satMod val="135000"/>
              </a:schemeClr>
              <a:prstClr val="white"/>
            </a:duotone>
          </a:blip>
          <a:stretch>
            <a:fillRect/>
          </a:stretch>
        </p:blipFill>
        <p:spPr>
          <a:xfrm>
            <a:off x="-1" y="-5080"/>
            <a:ext cx="12192001" cy="6863080"/>
          </a:xfrm>
          <a:prstGeom prst="rect">
            <a:avLst/>
          </a:prstGeom>
        </p:spPr>
      </p:pic>
      <p:sp>
        <p:nvSpPr>
          <p:cNvPr id="4" name="Pravokutnik 3">
            <a:extLst>
              <a:ext uri="{FF2B5EF4-FFF2-40B4-BE49-F238E27FC236}">
                <a16:creationId xmlns:a16="http://schemas.microsoft.com/office/drawing/2014/main" id="{E2FE5DD3-4E99-4F33-B5AA-488BB5EAF885}"/>
              </a:ext>
            </a:extLst>
          </p:cNvPr>
          <p:cNvSpPr/>
          <p:nvPr/>
        </p:nvSpPr>
        <p:spPr>
          <a:xfrm>
            <a:off x="4423330" y="462260"/>
            <a:ext cx="33453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PRVI KRUG</a:t>
            </a:r>
          </a:p>
        </p:txBody>
      </p:sp>
      <p:sp>
        <p:nvSpPr>
          <p:cNvPr id="7" name="Pravokutnik 6">
            <a:extLst>
              <a:ext uri="{FF2B5EF4-FFF2-40B4-BE49-F238E27FC236}">
                <a16:creationId xmlns:a16="http://schemas.microsoft.com/office/drawing/2014/main" id="{D9903AD2-38E3-4201-96B3-5A540B7B4E2B}"/>
              </a:ext>
            </a:extLst>
          </p:cNvPr>
          <p:cNvSpPr/>
          <p:nvPr/>
        </p:nvSpPr>
        <p:spPr>
          <a:xfrm>
            <a:off x="3809540" y="2551837"/>
            <a:ext cx="4572920"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Pitanja: lako</a:t>
            </a:r>
          </a:p>
          <a:p>
            <a:pPr algn="ctr"/>
            <a:r>
              <a:rPr lang="hr-HR" sz="5400" b="1" cap="none" spc="0" dirty="0">
                <a:ln/>
                <a:solidFill>
                  <a:srgbClr val="FF0000"/>
                </a:solidFill>
                <a:effectLst/>
              </a:rPr>
              <a:t>Broj pitanja: </a:t>
            </a:r>
            <a:r>
              <a:rPr lang="hr-HR" sz="5400" b="1" dirty="0">
                <a:ln/>
                <a:solidFill>
                  <a:srgbClr val="FF0000"/>
                </a:solidFill>
              </a:rPr>
              <a:t>10</a:t>
            </a:r>
            <a:endParaRPr lang="hr-HR" sz="5400" b="1" cap="none" spc="0" dirty="0">
              <a:ln/>
              <a:solidFill>
                <a:srgbClr val="FF0000"/>
              </a:solidFill>
              <a:effectLst/>
            </a:endParaRPr>
          </a:p>
        </p:txBody>
      </p:sp>
      <p:sp>
        <p:nvSpPr>
          <p:cNvPr id="11" name="Pravokutnik 10">
            <a:hlinkClick r:id="" action="ppaction://hlinkshowjump?jump=nextslide"/>
            <a:extLst>
              <a:ext uri="{FF2B5EF4-FFF2-40B4-BE49-F238E27FC236}">
                <a16:creationId xmlns:a16="http://schemas.microsoft.com/office/drawing/2014/main" id="{F056D562-4844-4D6B-8246-CBDC9C38FB6B}"/>
              </a:ext>
            </a:extLst>
          </p:cNvPr>
          <p:cNvSpPr/>
          <p:nvPr/>
        </p:nvSpPr>
        <p:spPr>
          <a:xfrm>
            <a:off x="2899003" y="5129645"/>
            <a:ext cx="647985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Kreni s prvim krugom</a:t>
            </a:r>
            <a:endParaRPr lang="hr-HR" sz="5400" b="1" cap="none" spc="0" dirty="0">
              <a:ln/>
              <a:solidFill>
                <a:srgbClr val="FF0000"/>
              </a:solidFill>
              <a:effectLst/>
            </a:endParaRPr>
          </a:p>
        </p:txBody>
      </p:sp>
    </p:spTree>
    <p:extLst>
      <p:ext uri="{BB962C8B-B14F-4D97-AF65-F5344CB8AC3E}">
        <p14:creationId xmlns:p14="http://schemas.microsoft.com/office/powerpoint/2010/main" val="816034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AC8A3CF3-997D-4BC8-97B1-FA13FC829AA6}"/>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4" name="Pravokutnik 3">
            <a:extLst>
              <a:ext uri="{FF2B5EF4-FFF2-40B4-BE49-F238E27FC236}">
                <a16:creationId xmlns:a16="http://schemas.microsoft.com/office/drawing/2014/main" id="{6A5DADD6-F8D1-484C-BAF6-867050B220A1}"/>
              </a:ext>
            </a:extLst>
          </p:cNvPr>
          <p:cNvSpPr/>
          <p:nvPr/>
        </p:nvSpPr>
        <p:spPr>
          <a:xfrm>
            <a:off x="0" y="71299"/>
            <a:ext cx="1219200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3. Kako se zvao posljednji i najjači njemački tenk </a:t>
            </a:r>
            <a:r>
              <a:rPr lang="hr-HR" sz="5400" b="1" cap="none" spc="0" dirty="0" err="1">
                <a:ln/>
                <a:solidFill>
                  <a:srgbClr val="FF0000"/>
                </a:solidFill>
                <a:effectLst/>
              </a:rPr>
              <a:t>Panzer</a:t>
            </a:r>
            <a:r>
              <a:rPr lang="hr-HR" sz="5400" b="1" cap="none" spc="0" dirty="0">
                <a:ln/>
                <a:solidFill>
                  <a:srgbClr val="FF0000"/>
                </a:solidFill>
                <a:effectLst/>
              </a:rPr>
              <a:t> tipa:</a:t>
            </a:r>
          </a:p>
        </p:txBody>
      </p:sp>
      <p:sp>
        <p:nvSpPr>
          <p:cNvPr id="7" name="Pravokutnik 6">
            <a:extLst>
              <a:ext uri="{FF2B5EF4-FFF2-40B4-BE49-F238E27FC236}">
                <a16:creationId xmlns:a16="http://schemas.microsoft.com/office/drawing/2014/main" id="{614891D3-1DC9-4697-8909-C6A19937EDB8}"/>
              </a:ext>
            </a:extLst>
          </p:cNvPr>
          <p:cNvSpPr/>
          <p:nvPr/>
        </p:nvSpPr>
        <p:spPr>
          <a:xfrm>
            <a:off x="0" y="1825625"/>
            <a:ext cx="351339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Panzer</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III</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2DA7BB51-0744-4E99-944C-5C40775291DA}"/>
              </a:ext>
            </a:extLst>
          </p:cNvPr>
          <p:cNvSpPr/>
          <p:nvPr/>
        </p:nvSpPr>
        <p:spPr>
          <a:xfrm>
            <a:off x="0" y="2589946"/>
            <a:ext cx="42898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Panzer</a:t>
            </a:r>
            <a:r>
              <a:rPr lang="hr-HR" sz="5400" b="1" dirty="0" err="1">
                <a:ln/>
                <a:solidFill>
                  <a:srgbClr val="FF0000"/>
                </a:solidFill>
                <a:hlinkClick r:id="rId3" action="ppaction://hlinksldjump">
                  <a:extLst>
                    <a:ext uri="{A12FA001-AC4F-418D-AE19-62706E023703}">
                      <ahyp:hlinkClr xmlns:ahyp="http://schemas.microsoft.com/office/drawing/2018/hyperlinkcolor" val="tx"/>
                    </a:ext>
                  </a:extLst>
                </a:hlinkClick>
              </a:rPr>
              <a:t>Jager</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91E76091-6358-478E-B606-1A734B504CEE}"/>
              </a:ext>
            </a:extLst>
          </p:cNvPr>
          <p:cNvSpPr/>
          <p:nvPr/>
        </p:nvSpPr>
        <p:spPr>
          <a:xfrm>
            <a:off x="0" y="3429000"/>
            <a:ext cx="355347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 </a:t>
            </a: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Panzer</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 IV</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243AA28C-3885-4316-A8CA-D4ADE5B01045}"/>
              </a:ext>
            </a:extLst>
          </p:cNvPr>
          <p:cNvSpPr/>
          <p:nvPr/>
        </p:nvSpPr>
        <p:spPr>
          <a:xfrm>
            <a:off x="0" y="4370785"/>
            <a:ext cx="40007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4. </a:t>
            </a:r>
            <a:r>
              <a:rPr lang="hr-HR" sz="5400" b="1" dirty="0" err="1">
                <a:ln/>
                <a:solidFill>
                  <a:srgbClr val="FF0000"/>
                </a:solidFill>
                <a:hlinkClick r:id="rId3" action="ppaction://hlinksldjump">
                  <a:extLst>
                    <a:ext uri="{A12FA001-AC4F-418D-AE19-62706E023703}">
                      <ahyp:hlinkClr xmlns:ahyp="http://schemas.microsoft.com/office/drawing/2018/hyperlinkcolor" val="tx"/>
                    </a:ext>
                  </a:extLst>
                </a:hlinkClick>
              </a:rPr>
              <a:t>Panzer</a:t>
            </a: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 E36</a:t>
            </a:r>
            <a:endParaRPr lang="hr-HR" sz="5400" b="1" cap="none" spc="0" dirty="0">
              <a:ln/>
              <a:solidFill>
                <a:srgbClr val="FF0000"/>
              </a:solidFill>
              <a:effectLst/>
            </a:endParaRPr>
          </a:p>
        </p:txBody>
      </p:sp>
      <p:sp>
        <p:nvSpPr>
          <p:cNvPr id="11" name="Pravokutnik 10">
            <a:extLst>
              <a:ext uri="{FF2B5EF4-FFF2-40B4-BE49-F238E27FC236}">
                <a16:creationId xmlns:a16="http://schemas.microsoft.com/office/drawing/2014/main" id="{415A810B-4200-474E-8CC7-A038A8E308CC}"/>
              </a:ext>
            </a:extLst>
          </p:cNvPr>
          <p:cNvSpPr/>
          <p:nvPr/>
        </p:nvSpPr>
        <p:spPr>
          <a:xfrm>
            <a:off x="0" y="5312570"/>
            <a:ext cx="40007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5. </a:t>
            </a:r>
            <a:r>
              <a:rPr lang="hr-HR" sz="5400" b="1" dirty="0" err="1">
                <a:ln/>
                <a:solidFill>
                  <a:srgbClr val="FF0000"/>
                </a:solidFill>
                <a:hlinkClick r:id="rId3" action="ppaction://hlinksldjump">
                  <a:extLst>
                    <a:ext uri="{A12FA001-AC4F-418D-AE19-62706E023703}">
                      <ahyp:hlinkClr xmlns:ahyp="http://schemas.microsoft.com/office/drawing/2018/hyperlinkcolor" val="tx"/>
                    </a:ext>
                  </a:extLst>
                </a:hlinkClick>
              </a:rPr>
              <a:t>Panzer</a:t>
            </a: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 E35</a:t>
            </a:r>
            <a:endParaRPr lang="hr-HR" sz="5400" b="1" cap="none" spc="0" dirty="0">
              <a:ln/>
              <a:solidFill>
                <a:srgbClr val="FF0000"/>
              </a:solidFill>
              <a:effectLst/>
            </a:endParaRPr>
          </a:p>
        </p:txBody>
      </p:sp>
    </p:spTree>
    <p:extLst>
      <p:ext uri="{BB962C8B-B14F-4D97-AF65-F5344CB8AC3E}">
        <p14:creationId xmlns:p14="http://schemas.microsoft.com/office/powerpoint/2010/main" val="404595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EDD8BF61-7DD6-4323-96DB-38CA2D2C3A18}"/>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63524"/>
          </a:xfrm>
          <a:prstGeom prst="rect">
            <a:avLst/>
          </a:prstGeom>
        </p:spPr>
      </p:pic>
      <p:sp>
        <p:nvSpPr>
          <p:cNvPr id="3" name="Rezervirano mjesto sadržaja 2">
            <a:extLst>
              <a:ext uri="{FF2B5EF4-FFF2-40B4-BE49-F238E27FC236}">
                <a16:creationId xmlns:a16="http://schemas.microsoft.com/office/drawing/2014/main" id="{7C230487-BD53-42DC-8391-12F1255ED84B}"/>
              </a:ext>
            </a:extLst>
          </p:cNvPr>
          <p:cNvSpPr>
            <a:spLocks noGrp="1"/>
          </p:cNvSpPr>
          <p:nvPr>
            <p:ph idx="1"/>
          </p:nvPr>
        </p:nvSpPr>
        <p:spPr/>
        <p:txBody>
          <a:bodyPr/>
          <a:lstStyle/>
          <a:p>
            <a:r>
              <a:rPr lang="hr-HR" b="1" dirty="0" err="1">
                <a:solidFill>
                  <a:srgbClr val="FF0000"/>
                </a:solidFill>
                <a:effectLst>
                  <a:outerShdw blurRad="38100" dist="38100" dir="2700000" algn="tl">
                    <a:srgbClr val="000000">
                      <a:alpha val="43137"/>
                    </a:srgbClr>
                  </a:outerShdw>
                </a:effectLst>
              </a:rPr>
              <a:t>Panzer</a:t>
            </a:r>
            <a:r>
              <a:rPr lang="hr-HR" b="1" dirty="0">
                <a:solidFill>
                  <a:srgbClr val="FF0000"/>
                </a:solidFill>
                <a:effectLst>
                  <a:outerShdw blurRad="38100" dist="38100" dir="2700000" algn="tl">
                    <a:srgbClr val="000000">
                      <a:alpha val="43137"/>
                    </a:srgbClr>
                  </a:outerShdw>
                </a:effectLst>
              </a:rPr>
              <a:t> IV je 4. tenk po redoslijedu od tenkova s teškim naoružanjem i oklopom. </a:t>
            </a:r>
            <a:r>
              <a:rPr lang="hr-HR" b="1" dirty="0" err="1">
                <a:solidFill>
                  <a:srgbClr val="FF0000"/>
                </a:solidFill>
                <a:effectLst>
                  <a:outerShdw blurRad="38100" dist="38100" dir="2700000" algn="tl">
                    <a:srgbClr val="000000">
                      <a:alpha val="43137"/>
                    </a:srgbClr>
                  </a:outerShdw>
                </a:effectLst>
              </a:rPr>
              <a:t>Panzer</a:t>
            </a:r>
            <a:r>
              <a:rPr lang="hr-HR" b="1" dirty="0">
                <a:solidFill>
                  <a:srgbClr val="FF0000"/>
                </a:solidFill>
                <a:effectLst>
                  <a:outerShdw blurRad="38100" dist="38100" dir="2700000" algn="tl">
                    <a:srgbClr val="000000">
                      <a:alpha val="43137"/>
                    </a:srgbClr>
                  </a:outerShdw>
                </a:effectLst>
              </a:rPr>
              <a:t> IV je najviše i najčešće korištenih tenk Nacističke Njemačke. Oklop mu je bio vrlo jak, imao je samo 3 smrtonosnih točki od čeka se 2 sastoje na svakom tenku.</a:t>
            </a:r>
          </a:p>
        </p:txBody>
      </p:sp>
      <p:sp>
        <p:nvSpPr>
          <p:cNvPr id="4" name="Pravokutnik 3">
            <a:extLst>
              <a:ext uri="{FF2B5EF4-FFF2-40B4-BE49-F238E27FC236}">
                <a16:creationId xmlns:a16="http://schemas.microsoft.com/office/drawing/2014/main" id="{BBAD97C0-DC83-4AB6-BBFC-D6710DF86750}"/>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6" name="Pravokutnik 5">
            <a:extLst>
              <a:ext uri="{FF2B5EF4-FFF2-40B4-BE49-F238E27FC236}">
                <a16:creationId xmlns:a16="http://schemas.microsoft.com/office/drawing/2014/main" id="{046DA3CA-5FF1-48E7-80E4-AC583C9041B0}"/>
              </a:ext>
            </a:extLst>
          </p:cNvPr>
          <p:cNvSpPr/>
          <p:nvPr/>
        </p:nvSpPr>
        <p:spPr>
          <a:xfrm>
            <a:off x="3729168" y="4891385"/>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1321599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FE745F8C-6A32-4609-BAD5-8757057EE471}"/>
              </a:ext>
            </a:extLst>
          </p:cNvPr>
          <p:cNvPicPr>
            <a:picLocks noChangeAspect="1"/>
          </p:cNvPicPr>
          <p:nvPr/>
        </p:nvPicPr>
        <p:blipFill>
          <a:blip r:embed="rId2">
            <a:duotone>
              <a:schemeClr val="accent3">
                <a:shade val="45000"/>
                <a:satMod val="135000"/>
              </a:schemeClr>
              <a:prstClr val="white"/>
            </a:duotone>
          </a:blip>
          <a:stretch>
            <a:fillRect/>
          </a:stretch>
        </p:blipFill>
        <p:spPr>
          <a:xfrm>
            <a:off x="16212" y="0"/>
            <a:ext cx="12159575" cy="6858000"/>
          </a:xfrm>
          <a:prstGeom prst="rect">
            <a:avLst/>
          </a:prstGeom>
        </p:spPr>
      </p:pic>
      <p:sp>
        <p:nvSpPr>
          <p:cNvPr id="4" name="Pravokutnik 3">
            <a:extLst>
              <a:ext uri="{FF2B5EF4-FFF2-40B4-BE49-F238E27FC236}">
                <a16:creationId xmlns:a16="http://schemas.microsoft.com/office/drawing/2014/main" id="{7FB39BD8-FA72-4D59-847D-695CD7B9B62C}"/>
              </a:ext>
            </a:extLst>
          </p:cNvPr>
          <p:cNvSpPr/>
          <p:nvPr/>
        </p:nvSpPr>
        <p:spPr>
          <a:xfrm>
            <a:off x="599311" y="0"/>
            <a:ext cx="10993378"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4. Kako se zvala plaža u </a:t>
            </a:r>
            <a:r>
              <a:rPr lang="hr-HR" sz="5400" b="1" cap="none" spc="0" dirty="0" err="1">
                <a:ln/>
                <a:solidFill>
                  <a:srgbClr val="FF0000"/>
                </a:solidFill>
                <a:effectLst/>
              </a:rPr>
              <a:t>Normadiji</a:t>
            </a:r>
            <a:r>
              <a:rPr lang="hr-HR" sz="5400" b="1" cap="none" spc="0" dirty="0">
                <a:ln/>
                <a:solidFill>
                  <a:srgbClr val="FF0000"/>
                </a:solidFill>
                <a:effectLst/>
              </a:rPr>
              <a:t> na kojoj se zbilo poznato iskrcavanje i operacija Day-D:</a:t>
            </a:r>
          </a:p>
        </p:txBody>
      </p:sp>
      <p:sp>
        <p:nvSpPr>
          <p:cNvPr id="5" name="Pravokutnik 4">
            <a:extLst>
              <a:ext uri="{FF2B5EF4-FFF2-40B4-BE49-F238E27FC236}">
                <a16:creationId xmlns:a16="http://schemas.microsoft.com/office/drawing/2014/main" id="{114AF876-440C-45AF-9248-B373359A48F0}"/>
              </a:ext>
            </a:extLst>
          </p:cNvPr>
          <p:cNvSpPr/>
          <p:nvPr/>
        </p:nvSpPr>
        <p:spPr>
          <a:xfrm>
            <a:off x="0" y="2585323"/>
            <a:ext cx="2276264"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1. Utah</a:t>
            </a:r>
            <a:endParaRPr lang="hr-HR" sz="5400" b="1" cap="none" spc="0" dirty="0">
              <a:ln/>
              <a:solidFill>
                <a:srgbClr val="FF0000"/>
              </a:solidFill>
              <a:effectLst/>
            </a:endParaRPr>
          </a:p>
          <a:p>
            <a:pPr marL="914400" indent="-914400" algn="ctr">
              <a:buAutoNum type="arabicPeriod"/>
            </a:pPr>
            <a:endParaRPr lang="hr-HR" sz="5400" b="1" cap="none" spc="0" dirty="0">
              <a:ln/>
              <a:solidFill>
                <a:schemeClr val="accent4"/>
              </a:solidFill>
              <a:effectLst/>
            </a:endParaRPr>
          </a:p>
        </p:txBody>
      </p:sp>
      <p:sp>
        <p:nvSpPr>
          <p:cNvPr id="6" name="Pravokutnik 5">
            <a:extLst>
              <a:ext uri="{FF2B5EF4-FFF2-40B4-BE49-F238E27FC236}">
                <a16:creationId xmlns:a16="http://schemas.microsoft.com/office/drawing/2014/main" id="{F0F6595B-AB1C-42C5-94D0-1964E17FDEF7}"/>
              </a:ext>
            </a:extLst>
          </p:cNvPr>
          <p:cNvSpPr/>
          <p:nvPr/>
        </p:nvSpPr>
        <p:spPr>
          <a:xfrm>
            <a:off x="0" y="3272135"/>
            <a:ext cx="243047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Oahu</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97EF7507-657A-46E3-8992-830171D1BC89}"/>
              </a:ext>
            </a:extLst>
          </p:cNvPr>
          <p:cNvSpPr/>
          <p:nvPr/>
        </p:nvSpPr>
        <p:spPr>
          <a:xfrm>
            <a:off x="0" y="3958947"/>
            <a:ext cx="411843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3. </a:t>
            </a: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Normandie</a:t>
            </a:r>
            <a:endParaRPr lang="hr-HR" sz="5400" b="1" cap="none" spc="0" dirty="0">
              <a:ln/>
              <a:solidFill>
                <a:srgbClr val="FF0000"/>
              </a:solidFill>
              <a:effectLst/>
            </a:endParaRPr>
          </a:p>
        </p:txBody>
      </p:sp>
    </p:spTree>
    <p:extLst>
      <p:ext uri="{BB962C8B-B14F-4D97-AF65-F5344CB8AC3E}">
        <p14:creationId xmlns:p14="http://schemas.microsoft.com/office/powerpoint/2010/main" val="2532114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1CC7B2A4-D786-4510-AEAE-4EB228187DE5}"/>
              </a:ext>
            </a:extLst>
          </p:cNvPr>
          <p:cNvPicPr>
            <a:picLocks noChangeAspect="1"/>
          </p:cNvPicPr>
          <p:nvPr/>
        </p:nvPicPr>
        <p:blipFill>
          <a:blip r:embed="rId2">
            <a:duotone>
              <a:schemeClr val="accent3">
                <a:shade val="45000"/>
                <a:satMod val="135000"/>
              </a:schemeClr>
              <a:prstClr val="white"/>
            </a:duotone>
          </a:blip>
          <a:stretch>
            <a:fillRect/>
          </a:stretch>
        </p:blipFill>
        <p:spPr>
          <a:xfrm>
            <a:off x="0" y="27979"/>
            <a:ext cx="12192000" cy="6832121"/>
          </a:xfrm>
          <a:prstGeom prst="rect">
            <a:avLst/>
          </a:prstGeom>
        </p:spPr>
      </p:pic>
      <p:sp>
        <p:nvSpPr>
          <p:cNvPr id="3" name="Rezervirano mjesto sadržaja 2">
            <a:extLst>
              <a:ext uri="{FF2B5EF4-FFF2-40B4-BE49-F238E27FC236}">
                <a16:creationId xmlns:a16="http://schemas.microsoft.com/office/drawing/2014/main" id="{C8AC078F-5024-4DD0-B969-859225E8EA10}"/>
              </a:ext>
            </a:extLst>
          </p:cNvPr>
          <p:cNvSpPr>
            <a:spLocks noGrp="1"/>
          </p:cNvSpPr>
          <p:nvPr>
            <p:ph idx="1"/>
          </p:nvPr>
        </p:nvSpPr>
        <p:spPr/>
        <p:txBody>
          <a:bodyPr>
            <a:normAutofit/>
          </a:bodyPr>
          <a:lstStyle/>
          <a:p>
            <a:r>
              <a:rPr lang="hr-HR" sz="3600" b="1" dirty="0">
                <a:solidFill>
                  <a:srgbClr val="FF0000"/>
                </a:solidFill>
                <a:effectLst>
                  <a:outerShdw blurRad="38100" dist="38100" dir="2700000" algn="tl">
                    <a:srgbClr val="000000">
                      <a:alpha val="43137"/>
                    </a:srgbClr>
                  </a:outerShdw>
                </a:effectLst>
              </a:rPr>
              <a:t>Plaža na koju su se 6.6.1944. iskrcali Saveznici zvala se Utah.</a:t>
            </a:r>
          </a:p>
        </p:txBody>
      </p:sp>
      <p:sp>
        <p:nvSpPr>
          <p:cNvPr id="4" name="Pravokutnik 3">
            <a:extLst>
              <a:ext uri="{FF2B5EF4-FFF2-40B4-BE49-F238E27FC236}">
                <a16:creationId xmlns:a16="http://schemas.microsoft.com/office/drawing/2014/main" id="{59AD3338-04B8-4A39-82CE-097A87D994D3}"/>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solidFill>
                <a:effectLst/>
              </a:rPr>
              <a:t>Točno!</a:t>
            </a:r>
          </a:p>
        </p:txBody>
      </p:sp>
      <p:sp>
        <p:nvSpPr>
          <p:cNvPr id="8" name="Pravokutnik 7">
            <a:extLst>
              <a:ext uri="{FF2B5EF4-FFF2-40B4-BE49-F238E27FC236}">
                <a16:creationId xmlns:a16="http://schemas.microsoft.com/office/drawing/2014/main" id="{2938CBEF-2E06-4BA4-A452-C0D98A716D84}"/>
              </a:ext>
            </a:extLst>
          </p:cNvPr>
          <p:cNvSpPr/>
          <p:nvPr/>
        </p:nvSpPr>
        <p:spPr>
          <a:xfrm>
            <a:off x="3729170" y="2967335"/>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2739494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6D19510C-D851-4E1E-9377-E43683A70D06}"/>
              </a:ext>
            </a:extLst>
          </p:cNvPr>
          <p:cNvPicPr>
            <a:picLocks noChangeAspect="1"/>
          </p:cNvPicPr>
          <p:nvPr/>
        </p:nvPicPr>
        <p:blipFill>
          <a:blip r:embed="rId2">
            <a:duotone>
              <a:schemeClr val="accent3">
                <a:shade val="45000"/>
                <a:satMod val="135000"/>
              </a:schemeClr>
              <a:prstClr val="white"/>
            </a:duotone>
          </a:blip>
          <a:stretch>
            <a:fillRect/>
          </a:stretch>
        </p:blipFill>
        <p:spPr>
          <a:xfrm>
            <a:off x="0" y="-1"/>
            <a:ext cx="12192000" cy="6854741"/>
          </a:xfrm>
          <a:prstGeom prst="rect">
            <a:avLst/>
          </a:prstGeom>
        </p:spPr>
      </p:pic>
      <p:sp>
        <p:nvSpPr>
          <p:cNvPr id="4" name="Pravokutnik 3">
            <a:extLst>
              <a:ext uri="{FF2B5EF4-FFF2-40B4-BE49-F238E27FC236}">
                <a16:creationId xmlns:a16="http://schemas.microsoft.com/office/drawing/2014/main" id="{B00FF183-63E0-4C1D-B292-0973E74EAC59}"/>
              </a:ext>
            </a:extLst>
          </p:cNvPr>
          <p:cNvSpPr/>
          <p:nvPr/>
        </p:nvSpPr>
        <p:spPr>
          <a:xfrm>
            <a:off x="104585" y="38389"/>
            <a:ext cx="11982832"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5. Kako se zvao teritorij </a:t>
            </a:r>
            <a:r>
              <a:rPr lang="hr-HR" sz="5400" b="1" dirty="0">
                <a:ln/>
                <a:solidFill>
                  <a:srgbClr val="FF0000"/>
                </a:solidFill>
              </a:rPr>
              <a:t>J</a:t>
            </a:r>
            <a:r>
              <a:rPr lang="hr-HR" sz="5400" b="1" cap="none" spc="0" dirty="0">
                <a:ln/>
                <a:solidFill>
                  <a:srgbClr val="FF0000"/>
                </a:solidFill>
                <a:effectLst/>
              </a:rPr>
              <a:t>užne Francuske nakon Njemačke okupacije: </a:t>
            </a:r>
          </a:p>
        </p:txBody>
      </p:sp>
      <p:sp>
        <p:nvSpPr>
          <p:cNvPr id="5" name="Pravokutnik 4">
            <a:extLst>
              <a:ext uri="{FF2B5EF4-FFF2-40B4-BE49-F238E27FC236}">
                <a16:creationId xmlns:a16="http://schemas.microsoft.com/office/drawing/2014/main" id="{A58951B1-FBD2-492B-BFD8-5EC96718CF34}"/>
              </a:ext>
            </a:extLst>
          </p:cNvPr>
          <p:cNvSpPr/>
          <p:nvPr/>
        </p:nvSpPr>
        <p:spPr>
          <a:xfrm>
            <a:off x="104583" y="1792715"/>
            <a:ext cx="548938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Južna Francuska</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D6E3131B-8188-431E-BDD2-9E6EB6BDEA89}"/>
              </a:ext>
            </a:extLst>
          </p:cNvPr>
          <p:cNvSpPr/>
          <p:nvPr/>
        </p:nvSpPr>
        <p:spPr>
          <a:xfrm>
            <a:off x="104583" y="2716045"/>
            <a:ext cx="634879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Free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French</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People</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2F893890-EEE5-4C7C-8F3D-978317D513F3}"/>
              </a:ext>
            </a:extLst>
          </p:cNvPr>
          <p:cNvSpPr/>
          <p:nvPr/>
        </p:nvSpPr>
        <p:spPr>
          <a:xfrm>
            <a:off x="104583" y="3639375"/>
            <a:ext cx="663515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 </a:t>
            </a: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Vichyjeva</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 Francuska</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1ED8CC73-9D4E-477B-97A5-3D38F31731B8}"/>
              </a:ext>
            </a:extLst>
          </p:cNvPr>
          <p:cNvSpPr/>
          <p:nvPr/>
        </p:nvSpPr>
        <p:spPr>
          <a:xfrm>
            <a:off x="104583" y="4562705"/>
            <a:ext cx="672414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4. Francuski Južni Udar</a:t>
            </a:r>
            <a:endParaRPr lang="hr-HR" sz="5400" b="1" cap="none" spc="0" dirty="0">
              <a:ln/>
              <a:solidFill>
                <a:srgbClr val="FF0000"/>
              </a:solidFill>
              <a:effectLst/>
            </a:endParaRPr>
          </a:p>
        </p:txBody>
      </p:sp>
    </p:spTree>
    <p:extLst>
      <p:ext uri="{BB962C8B-B14F-4D97-AF65-F5344CB8AC3E}">
        <p14:creationId xmlns:p14="http://schemas.microsoft.com/office/powerpoint/2010/main" val="3630758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F3EAA70B-22E5-46AC-997D-FC489C9AB471}"/>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62783"/>
          </a:xfrm>
          <a:prstGeom prst="rect">
            <a:avLst/>
          </a:prstGeom>
        </p:spPr>
      </p:pic>
      <p:sp>
        <p:nvSpPr>
          <p:cNvPr id="3" name="Rezervirano mjesto sadržaja 2">
            <a:extLst>
              <a:ext uri="{FF2B5EF4-FFF2-40B4-BE49-F238E27FC236}">
                <a16:creationId xmlns:a16="http://schemas.microsoft.com/office/drawing/2014/main" id="{372168E9-82AF-4415-9918-D75633F14CD7}"/>
              </a:ext>
            </a:extLst>
          </p:cNvPr>
          <p:cNvSpPr>
            <a:spLocks noGrp="1"/>
          </p:cNvSpPr>
          <p:nvPr>
            <p:ph idx="1"/>
          </p:nvPr>
        </p:nvSpPr>
        <p:spPr/>
        <p:txBody>
          <a:bodyPr>
            <a:normAutofit/>
          </a:bodyPr>
          <a:lstStyle/>
          <a:p>
            <a:r>
              <a:rPr lang="hr-HR" sz="3600" b="1" dirty="0" err="1">
                <a:effectLst>
                  <a:outerShdw blurRad="38100" dist="38100" dir="2700000" algn="tl">
                    <a:srgbClr val="000000">
                      <a:alpha val="43137"/>
                    </a:srgbClr>
                  </a:outerShdw>
                </a:effectLst>
              </a:rPr>
              <a:t>Vichyjeva</a:t>
            </a:r>
            <a:r>
              <a:rPr lang="hr-HR" sz="3600" b="1" dirty="0">
                <a:effectLst>
                  <a:outerShdw blurRad="38100" dist="38100" dir="2700000" algn="tl">
                    <a:srgbClr val="000000">
                      <a:alpha val="43137"/>
                    </a:srgbClr>
                  </a:outerShdw>
                </a:effectLst>
              </a:rPr>
              <a:t> Francuska naziv je za Marionetsku Njemačku državu. Nije imala nikakvog utjecaja te je bila jako slaba. Godine 1943. predaje cjelokupan Afričko-Francuski okupirani teritorij.</a:t>
            </a:r>
          </a:p>
        </p:txBody>
      </p:sp>
      <p:sp>
        <p:nvSpPr>
          <p:cNvPr id="4" name="Pravokutnik 3">
            <a:extLst>
              <a:ext uri="{FF2B5EF4-FFF2-40B4-BE49-F238E27FC236}">
                <a16:creationId xmlns:a16="http://schemas.microsoft.com/office/drawing/2014/main" id="{EAA00543-E7F1-4228-BD8E-123F582DD4F2}"/>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92D050"/>
                </a:solidFill>
                <a:effectLst/>
              </a:rPr>
              <a:t>Točno!</a:t>
            </a:r>
          </a:p>
        </p:txBody>
      </p:sp>
      <p:sp>
        <p:nvSpPr>
          <p:cNvPr id="6" name="Pravokutnik 5">
            <a:extLst>
              <a:ext uri="{FF2B5EF4-FFF2-40B4-BE49-F238E27FC236}">
                <a16:creationId xmlns:a16="http://schemas.microsoft.com/office/drawing/2014/main" id="{B72EB575-6D80-4057-B4B5-DF642A6044FF}"/>
              </a:ext>
            </a:extLst>
          </p:cNvPr>
          <p:cNvSpPr/>
          <p:nvPr/>
        </p:nvSpPr>
        <p:spPr>
          <a:xfrm>
            <a:off x="3729166" y="5253633"/>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838737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CA303D98-C30F-42A4-8605-63DBE5CDD516}"/>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6053"/>
          </a:xfrm>
          <a:prstGeom prst="rect">
            <a:avLst/>
          </a:prstGeom>
        </p:spPr>
      </p:pic>
      <p:sp>
        <p:nvSpPr>
          <p:cNvPr id="4" name="Pravokutnik 3">
            <a:extLst>
              <a:ext uri="{FF2B5EF4-FFF2-40B4-BE49-F238E27FC236}">
                <a16:creationId xmlns:a16="http://schemas.microsoft.com/office/drawing/2014/main" id="{770AE8A4-9BD9-48F0-A103-34861F1F47B6}"/>
              </a:ext>
            </a:extLst>
          </p:cNvPr>
          <p:cNvSpPr/>
          <p:nvPr/>
        </p:nvSpPr>
        <p:spPr>
          <a:xfrm>
            <a:off x="0" y="0"/>
            <a:ext cx="1219200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6. Kako se zvao tip bombardera koji je izbacio 2 neuronske bombe u kolovozu 1945.:</a:t>
            </a:r>
          </a:p>
        </p:txBody>
      </p:sp>
      <p:sp>
        <p:nvSpPr>
          <p:cNvPr id="5" name="Pravokutnik 4">
            <a:extLst>
              <a:ext uri="{FF2B5EF4-FFF2-40B4-BE49-F238E27FC236}">
                <a16:creationId xmlns:a16="http://schemas.microsoft.com/office/drawing/2014/main" id="{00A03B0B-0C61-4D2F-97E3-B9CAD200FEE3}"/>
              </a:ext>
            </a:extLst>
          </p:cNvPr>
          <p:cNvSpPr/>
          <p:nvPr/>
        </p:nvSpPr>
        <p:spPr>
          <a:xfrm>
            <a:off x="0" y="2585323"/>
            <a:ext cx="21788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B-24</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6396236B-A301-47E7-BEB6-1BDA795B5F39}"/>
              </a:ext>
            </a:extLst>
          </p:cNvPr>
          <p:cNvSpPr/>
          <p:nvPr/>
        </p:nvSpPr>
        <p:spPr>
          <a:xfrm>
            <a:off x="0" y="3349348"/>
            <a:ext cx="251703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2. B-25E</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F3D1D77D-4141-4E60-BAFE-520713361179}"/>
              </a:ext>
            </a:extLst>
          </p:cNvPr>
          <p:cNvSpPr/>
          <p:nvPr/>
        </p:nvSpPr>
        <p:spPr>
          <a:xfrm>
            <a:off x="0" y="4113373"/>
            <a:ext cx="21788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3. B-23</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21338678-A9DC-4F86-8673-B712528B58FB}"/>
              </a:ext>
            </a:extLst>
          </p:cNvPr>
          <p:cNvSpPr/>
          <p:nvPr/>
        </p:nvSpPr>
        <p:spPr>
          <a:xfrm>
            <a:off x="0" y="4877398"/>
            <a:ext cx="21788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4. B-25</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E6E2158E-6E36-4C12-95DC-8B2CEB42BE83}"/>
              </a:ext>
            </a:extLst>
          </p:cNvPr>
          <p:cNvSpPr/>
          <p:nvPr/>
        </p:nvSpPr>
        <p:spPr>
          <a:xfrm>
            <a:off x="0" y="5641423"/>
            <a:ext cx="251703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5. B-24E</a:t>
            </a:r>
            <a:endParaRPr lang="hr-HR" sz="5400" b="1" cap="none" spc="0" dirty="0">
              <a:ln/>
              <a:solidFill>
                <a:srgbClr val="FF0000"/>
              </a:solidFill>
              <a:effectLst/>
            </a:endParaRPr>
          </a:p>
        </p:txBody>
      </p:sp>
    </p:spTree>
    <p:extLst>
      <p:ext uri="{BB962C8B-B14F-4D97-AF65-F5344CB8AC3E}">
        <p14:creationId xmlns:p14="http://schemas.microsoft.com/office/powerpoint/2010/main" val="99696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C01820FE-5575-4FD3-90DB-E36583A0DBE6}"/>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0749"/>
            <a:ext cx="12192000" cy="6879499"/>
          </a:xfrm>
          <a:prstGeom prst="rect">
            <a:avLst/>
          </a:prstGeom>
        </p:spPr>
      </p:pic>
      <p:sp>
        <p:nvSpPr>
          <p:cNvPr id="3" name="Rezervirano mjesto sadržaja 2">
            <a:extLst>
              <a:ext uri="{FF2B5EF4-FFF2-40B4-BE49-F238E27FC236}">
                <a16:creationId xmlns:a16="http://schemas.microsoft.com/office/drawing/2014/main" id="{A552C645-51D5-4C0B-9C91-5752C13DE009}"/>
              </a:ext>
            </a:extLst>
          </p:cNvPr>
          <p:cNvSpPr>
            <a:spLocks noGrp="1"/>
          </p:cNvSpPr>
          <p:nvPr>
            <p:ph idx="1"/>
          </p:nvPr>
        </p:nvSpPr>
        <p:spPr/>
        <p:txBody>
          <a:bodyPr>
            <a:normAutofit/>
          </a:bodyPr>
          <a:lstStyle/>
          <a:p>
            <a:r>
              <a:rPr lang="hr-HR" sz="3600" b="1" dirty="0">
                <a:solidFill>
                  <a:srgbClr val="FF0000"/>
                </a:solidFill>
                <a:effectLst>
                  <a:outerShdw blurRad="38100" dist="38100" dir="2700000" algn="tl">
                    <a:srgbClr val="000000">
                      <a:alpha val="43137"/>
                    </a:srgbClr>
                  </a:outerShdw>
                </a:effectLst>
              </a:rPr>
              <a:t>To je bio bombarder tipa B-25. Sastojao se od 6 kupola s mitraljezima M16. To mu je bio obrambeni mehanizam. Vrste i tipa B, razlikovao se od ostalih jer je bio višenamjenski. Sudjelovao je u skoro svim akcijama SAD u Drugom svjetskom ratu.</a:t>
            </a:r>
          </a:p>
        </p:txBody>
      </p:sp>
      <p:sp>
        <p:nvSpPr>
          <p:cNvPr id="4" name="Pravokutnik 3">
            <a:extLst>
              <a:ext uri="{FF2B5EF4-FFF2-40B4-BE49-F238E27FC236}">
                <a16:creationId xmlns:a16="http://schemas.microsoft.com/office/drawing/2014/main" id="{AC2CBE12-447A-49D6-BC89-F4EF92446B49}"/>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92D050"/>
                </a:solidFill>
                <a:effectLst/>
              </a:rPr>
              <a:t>Točno!</a:t>
            </a:r>
          </a:p>
        </p:txBody>
      </p:sp>
      <p:sp>
        <p:nvSpPr>
          <p:cNvPr id="6" name="Pravokutnik 5">
            <a:extLst>
              <a:ext uri="{FF2B5EF4-FFF2-40B4-BE49-F238E27FC236}">
                <a16:creationId xmlns:a16="http://schemas.microsoft.com/office/drawing/2014/main" id="{588EDDE7-0EB5-4F65-BC45-FD70BCC57CEC}"/>
              </a:ext>
            </a:extLst>
          </p:cNvPr>
          <p:cNvSpPr/>
          <p:nvPr/>
        </p:nvSpPr>
        <p:spPr>
          <a:xfrm>
            <a:off x="3729170" y="4615160"/>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815804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5A9C47A9-FFDC-48AC-8449-7A71E78759E3}"/>
              </a:ext>
            </a:extLst>
          </p:cNvPr>
          <p:cNvPicPr>
            <a:picLocks noChangeAspect="1"/>
          </p:cNvPicPr>
          <p:nvPr/>
        </p:nvPicPr>
        <p:blipFill>
          <a:blip r:embed="rId2">
            <a:duotone>
              <a:schemeClr val="accent3">
                <a:shade val="45000"/>
                <a:satMod val="135000"/>
              </a:schemeClr>
              <a:prstClr val="white"/>
            </a:duotone>
          </a:blip>
          <a:stretch>
            <a:fillRect/>
          </a:stretch>
        </p:blipFill>
        <p:spPr>
          <a:xfrm>
            <a:off x="0" y="-7637"/>
            <a:ext cx="12192000" cy="6848255"/>
          </a:xfrm>
          <a:prstGeom prst="rect">
            <a:avLst/>
          </a:prstGeom>
        </p:spPr>
      </p:pic>
      <p:sp>
        <p:nvSpPr>
          <p:cNvPr id="4" name="Pravokutnik 3">
            <a:extLst>
              <a:ext uri="{FF2B5EF4-FFF2-40B4-BE49-F238E27FC236}">
                <a16:creationId xmlns:a16="http://schemas.microsoft.com/office/drawing/2014/main" id="{70F1B2E1-53C0-41F2-BD6C-CD6486DB0CA6}"/>
              </a:ext>
            </a:extLst>
          </p:cNvPr>
          <p:cNvSpPr/>
          <p:nvPr/>
        </p:nvSpPr>
        <p:spPr>
          <a:xfrm>
            <a:off x="564821" y="0"/>
            <a:ext cx="11062358"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4"/>
                </a:solidFill>
                <a:effectLst/>
              </a:rPr>
              <a:t> </a:t>
            </a:r>
            <a:r>
              <a:rPr lang="hr-HR" sz="5400" b="1" cap="none" spc="0" dirty="0">
                <a:ln/>
                <a:solidFill>
                  <a:srgbClr val="FF0000"/>
                </a:solidFill>
                <a:effectLst/>
              </a:rPr>
              <a:t>7. Koja je država imala građanski rat 1936., a nije željela ratovati u Drugom svjetskom ratu:</a:t>
            </a:r>
          </a:p>
        </p:txBody>
      </p:sp>
      <p:sp>
        <p:nvSpPr>
          <p:cNvPr id="5" name="Pravokutnik 4">
            <a:extLst>
              <a:ext uri="{FF2B5EF4-FFF2-40B4-BE49-F238E27FC236}">
                <a16:creationId xmlns:a16="http://schemas.microsoft.com/office/drawing/2014/main" id="{7B966E47-C296-4E4D-B80B-C243C52C233C}"/>
              </a:ext>
            </a:extLst>
          </p:cNvPr>
          <p:cNvSpPr/>
          <p:nvPr/>
        </p:nvSpPr>
        <p:spPr>
          <a:xfrm>
            <a:off x="0" y="2432923"/>
            <a:ext cx="349980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Švicarska</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DC15A28C-F41E-44DD-98B5-DAA1FE125F9F}"/>
              </a:ext>
            </a:extLst>
          </p:cNvPr>
          <p:cNvSpPr/>
          <p:nvPr/>
        </p:nvSpPr>
        <p:spPr>
          <a:xfrm>
            <a:off x="0" y="3261003"/>
            <a:ext cx="259237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Island</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5A5F7AB4-08AB-4F23-9456-22AD7803B423}"/>
              </a:ext>
            </a:extLst>
          </p:cNvPr>
          <p:cNvSpPr/>
          <p:nvPr/>
        </p:nvSpPr>
        <p:spPr>
          <a:xfrm>
            <a:off x="0" y="4139566"/>
            <a:ext cx="32939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3. Portugal</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D5B83EB2-B881-4C92-9797-441BE2597FA6}"/>
              </a:ext>
            </a:extLst>
          </p:cNvPr>
          <p:cNvSpPr/>
          <p:nvPr/>
        </p:nvSpPr>
        <p:spPr>
          <a:xfrm>
            <a:off x="0" y="5012413"/>
            <a:ext cx="39480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4. </a:t>
            </a: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Španjolska</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C2CB8465-B1A1-4C1C-8CBE-B263A14BEBC4}"/>
              </a:ext>
            </a:extLst>
          </p:cNvPr>
          <p:cNvSpPr/>
          <p:nvPr/>
        </p:nvSpPr>
        <p:spPr>
          <a:xfrm>
            <a:off x="0" y="5917288"/>
            <a:ext cx="317728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5. Švedska</a:t>
            </a:r>
            <a:endParaRPr lang="hr-HR" sz="5400" b="1" cap="none" spc="0" dirty="0">
              <a:ln/>
              <a:solidFill>
                <a:srgbClr val="FF0000"/>
              </a:solidFill>
              <a:effectLst/>
            </a:endParaRPr>
          </a:p>
        </p:txBody>
      </p:sp>
    </p:spTree>
    <p:extLst>
      <p:ext uri="{BB962C8B-B14F-4D97-AF65-F5344CB8AC3E}">
        <p14:creationId xmlns:p14="http://schemas.microsoft.com/office/powerpoint/2010/main" val="1458369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9EE20910-014A-43AE-B434-699B58E251E9}"/>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68161"/>
          </a:xfrm>
          <a:prstGeom prst="rect">
            <a:avLst/>
          </a:prstGeom>
        </p:spPr>
      </p:pic>
      <p:sp>
        <p:nvSpPr>
          <p:cNvPr id="3" name="Rezervirano mjesto sadržaja 2">
            <a:extLst>
              <a:ext uri="{FF2B5EF4-FFF2-40B4-BE49-F238E27FC236}">
                <a16:creationId xmlns:a16="http://schemas.microsoft.com/office/drawing/2014/main" id="{A7B20DDC-6E0D-4BD8-AD77-51DE3D9BE151}"/>
              </a:ext>
            </a:extLst>
          </p:cNvPr>
          <p:cNvSpPr>
            <a:spLocks noGrp="1"/>
          </p:cNvSpPr>
          <p:nvPr>
            <p:ph idx="1"/>
          </p:nvPr>
        </p:nvSpPr>
        <p:spPr>
          <a:xfrm>
            <a:off x="838200" y="1454150"/>
            <a:ext cx="10515600" cy="4351338"/>
          </a:xfrm>
        </p:spPr>
        <p:txBody>
          <a:bodyPr>
            <a:normAutofit lnSpcReduction="10000"/>
          </a:bodyPr>
          <a:lstStyle/>
          <a:p>
            <a:r>
              <a:rPr lang="hr-HR" sz="3200" b="1" dirty="0">
                <a:solidFill>
                  <a:srgbClr val="FFFF00"/>
                </a:solidFill>
                <a:effectLst>
                  <a:outerShdw blurRad="38100" dist="38100" dir="2700000" algn="tl">
                    <a:srgbClr val="000000">
                      <a:alpha val="43137"/>
                    </a:srgbClr>
                  </a:outerShdw>
                </a:effectLst>
              </a:rPr>
              <a:t>Španjolska je imala građanski rat u kojem su pobijedili fašisti. Hitler i Mussolini su davali pomoć i podupirali fašiste do same pobjede. Franco postaje fašistički diktator broj 3 u Europi. No njega rat nije zanimao. Ostao je neutralan. Ali, sumnja se da je Hitler pobjegao iz Berlina, vojnim zrakoplovom uz pratnju, te sletio u Španjolsku. Odakle kreće podmornicom za Argentinu. U Argentini su se pronašli mnogi nacistički generali odakle ih je više od pola pušteno na slobodu. Također se sumnja da nacisti imaju vojnu bazu na Antarktici, ali brzo je ta špekulacija propala. </a:t>
            </a:r>
          </a:p>
        </p:txBody>
      </p:sp>
      <p:sp>
        <p:nvSpPr>
          <p:cNvPr id="4" name="Pravokutnik 3">
            <a:extLst>
              <a:ext uri="{FF2B5EF4-FFF2-40B4-BE49-F238E27FC236}">
                <a16:creationId xmlns:a16="http://schemas.microsoft.com/office/drawing/2014/main" id="{1DCC7B8C-C06A-4823-8112-D80E2EFFFE67}"/>
              </a:ext>
            </a:extLst>
          </p:cNvPr>
          <p:cNvSpPr/>
          <p:nvPr/>
        </p:nvSpPr>
        <p:spPr>
          <a:xfrm>
            <a:off x="5046128"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00B050"/>
                </a:solidFill>
                <a:effectLst>
                  <a:outerShdw blurRad="38100" dist="38100" dir="2700000" algn="tl">
                    <a:srgbClr val="000000">
                      <a:alpha val="43137"/>
                    </a:srgbClr>
                  </a:outerShdw>
                </a:effectLst>
              </a:rPr>
              <a:t>Točno!</a:t>
            </a:r>
            <a:endParaRPr lang="hr-HR" sz="5400" b="1" cap="none" spc="0" dirty="0">
              <a:ln/>
              <a:solidFill>
                <a:srgbClr val="00B050"/>
              </a:solidFill>
              <a:effectLst>
                <a:outerShdw blurRad="38100" dist="38100" dir="2700000" algn="tl">
                  <a:srgbClr val="000000">
                    <a:alpha val="43137"/>
                  </a:srgbClr>
                </a:outerShdw>
              </a:effectLst>
            </a:endParaRPr>
          </a:p>
        </p:txBody>
      </p:sp>
      <p:sp>
        <p:nvSpPr>
          <p:cNvPr id="5" name="Pravokutnik 4">
            <a:extLst>
              <a:ext uri="{FF2B5EF4-FFF2-40B4-BE49-F238E27FC236}">
                <a16:creationId xmlns:a16="http://schemas.microsoft.com/office/drawing/2014/main" id="{DBCE17BE-EE89-4119-91A1-343091CD5120}"/>
              </a:ext>
            </a:extLst>
          </p:cNvPr>
          <p:cNvSpPr/>
          <p:nvPr/>
        </p:nvSpPr>
        <p:spPr>
          <a:xfrm>
            <a:off x="5267888" y="5615285"/>
            <a:ext cx="16562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Dalje</a:t>
            </a:r>
            <a:endParaRPr lang="hr-HR" sz="5400" b="1" cap="none" spc="0" dirty="0">
              <a:ln/>
              <a:solidFill>
                <a:srgbClr val="FF0000"/>
              </a:solidFill>
              <a:effectLst/>
            </a:endParaRPr>
          </a:p>
        </p:txBody>
      </p:sp>
    </p:spTree>
    <p:extLst>
      <p:ext uri="{BB962C8B-B14F-4D97-AF65-F5344CB8AC3E}">
        <p14:creationId xmlns:p14="http://schemas.microsoft.com/office/powerpoint/2010/main" val="206945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E0336535-CCE5-48B1-878D-A68CFC2AC72F}"/>
              </a:ext>
            </a:extLst>
          </p:cNvPr>
          <p:cNvPicPr>
            <a:picLocks noChangeAspect="1"/>
          </p:cNvPicPr>
          <p:nvPr/>
        </p:nvPicPr>
        <p:blipFill>
          <a:blip r:embed="rId2">
            <a:duotone>
              <a:schemeClr val="accent3">
                <a:shade val="45000"/>
                <a:satMod val="135000"/>
              </a:schemeClr>
              <a:prstClr val="white"/>
            </a:duotone>
          </a:blip>
          <a:stretch>
            <a:fillRect/>
          </a:stretch>
        </p:blipFill>
        <p:spPr>
          <a:xfrm>
            <a:off x="11208" y="0"/>
            <a:ext cx="12180792" cy="6854928"/>
          </a:xfrm>
          <a:prstGeom prst="rect">
            <a:avLst/>
          </a:prstGeom>
        </p:spPr>
      </p:pic>
      <p:sp>
        <p:nvSpPr>
          <p:cNvPr id="4" name="Pravokutnik 3">
            <a:extLst>
              <a:ext uri="{FF2B5EF4-FFF2-40B4-BE49-F238E27FC236}">
                <a16:creationId xmlns:a16="http://schemas.microsoft.com/office/drawing/2014/main" id="{27A43447-AB99-4E1B-B9E5-2FA5ACB42142}"/>
              </a:ext>
            </a:extLst>
          </p:cNvPr>
          <p:cNvSpPr/>
          <p:nvPr/>
        </p:nvSpPr>
        <p:spPr>
          <a:xfrm>
            <a:off x="0" y="0"/>
            <a:ext cx="1232478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1. Kako se zvao vođa Nacističke Njemačke:</a:t>
            </a:r>
          </a:p>
        </p:txBody>
      </p:sp>
      <p:sp>
        <p:nvSpPr>
          <p:cNvPr id="7" name="Pravokutnik 6">
            <a:extLst>
              <a:ext uri="{FF2B5EF4-FFF2-40B4-BE49-F238E27FC236}">
                <a16:creationId xmlns:a16="http://schemas.microsoft.com/office/drawing/2014/main" id="{B68A1484-4104-42D7-B2A4-553AEEA8B556}"/>
              </a:ext>
            </a:extLst>
          </p:cNvPr>
          <p:cNvSpPr/>
          <p:nvPr/>
        </p:nvSpPr>
        <p:spPr>
          <a:xfrm>
            <a:off x="595481" y="1467074"/>
            <a:ext cx="53703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Adolf Mussolini</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AF8ABBE9-30B6-48EC-858C-76210EAC195B}"/>
              </a:ext>
            </a:extLst>
          </p:cNvPr>
          <p:cNvSpPr/>
          <p:nvPr/>
        </p:nvSpPr>
        <p:spPr>
          <a:xfrm>
            <a:off x="595481" y="2231178"/>
            <a:ext cx="1075980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Josif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Visarionovič</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Džugašvili</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Staljin</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895CF4D5-F886-4734-9927-EF9DCBF8FA5D}"/>
              </a:ext>
            </a:extLst>
          </p:cNvPr>
          <p:cNvSpPr/>
          <p:nvPr/>
        </p:nvSpPr>
        <p:spPr>
          <a:xfrm>
            <a:off x="595481" y="2934149"/>
            <a:ext cx="420018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 Adolf Hitler</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CA67DB73-40CF-424B-9781-5DC05C34EB85}"/>
              </a:ext>
            </a:extLst>
          </p:cNvPr>
          <p:cNvSpPr/>
          <p:nvPr/>
        </p:nvSpPr>
        <p:spPr>
          <a:xfrm>
            <a:off x="595481" y="3698252"/>
            <a:ext cx="570027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4. Benito Mussolini</a:t>
            </a:r>
            <a:endParaRPr lang="hr-HR" sz="5400" b="1" cap="none" spc="0" dirty="0">
              <a:ln/>
              <a:solidFill>
                <a:srgbClr val="FF0000"/>
              </a:solidFill>
              <a:effectLst/>
            </a:endParaRPr>
          </a:p>
        </p:txBody>
      </p:sp>
      <p:sp>
        <p:nvSpPr>
          <p:cNvPr id="11" name="Pravokutnik 10">
            <a:extLst>
              <a:ext uri="{FF2B5EF4-FFF2-40B4-BE49-F238E27FC236}">
                <a16:creationId xmlns:a16="http://schemas.microsoft.com/office/drawing/2014/main" id="{F1A0D2F0-7321-48EB-8B97-F8E8D4CF6B23}"/>
              </a:ext>
            </a:extLst>
          </p:cNvPr>
          <p:cNvSpPr/>
          <p:nvPr/>
        </p:nvSpPr>
        <p:spPr>
          <a:xfrm>
            <a:off x="595481" y="4460847"/>
            <a:ext cx="835645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5. Franklin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Delano</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Roosevelt</a:t>
            </a:r>
            <a:endParaRPr lang="hr-HR" sz="5400" b="1" cap="none" spc="0" dirty="0">
              <a:ln/>
              <a:solidFill>
                <a:srgbClr val="FF0000"/>
              </a:solidFill>
              <a:effectLst/>
            </a:endParaRPr>
          </a:p>
        </p:txBody>
      </p:sp>
    </p:spTree>
    <p:extLst>
      <p:ext uri="{BB962C8B-B14F-4D97-AF65-F5344CB8AC3E}">
        <p14:creationId xmlns:p14="http://schemas.microsoft.com/office/powerpoint/2010/main" val="501491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F2441043-4F44-4A12-8F8E-9DED294B19B8}"/>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2666"/>
          </a:xfrm>
          <a:prstGeom prst="rect">
            <a:avLst/>
          </a:prstGeom>
        </p:spPr>
      </p:pic>
      <p:sp>
        <p:nvSpPr>
          <p:cNvPr id="4" name="Pravokutnik 3">
            <a:extLst>
              <a:ext uri="{FF2B5EF4-FFF2-40B4-BE49-F238E27FC236}">
                <a16:creationId xmlns:a16="http://schemas.microsoft.com/office/drawing/2014/main" id="{51045B43-3D2D-4202-962C-B017C8D14F5E}"/>
              </a:ext>
            </a:extLst>
          </p:cNvPr>
          <p:cNvSpPr/>
          <p:nvPr/>
        </p:nvSpPr>
        <p:spPr>
          <a:xfrm>
            <a:off x="4625116" y="0"/>
            <a:ext cx="29417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Čestitam!</a:t>
            </a:r>
          </a:p>
        </p:txBody>
      </p:sp>
      <p:sp>
        <p:nvSpPr>
          <p:cNvPr id="5" name="Pravokutnik 4">
            <a:extLst>
              <a:ext uri="{FF2B5EF4-FFF2-40B4-BE49-F238E27FC236}">
                <a16:creationId xmlns:a16="http://schemas.microsoft.com/office/drawing/2014/main" id="{8A0678CB-3FEE-46AF-95B7-6179ABC2E483}"/>
              </a:ext>
            </a:extLst>
          </p:cNvPr>
          <p:cNvSpPr/>
          <p:nvPr/>
        </p:nvSpPr>
        <p:spPr>
          <a:xfrm>
            <a:off x="256195" y="1460827"/>
            <a:ext cx="1167960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Uspješno ste riješili i drugu borbu(krug).</a:t>
            </a:r>
          </a:p>
        </p:txBody>
      </p:sp>
      <p:sp>
        <p:nvSpPr>
          <p:cNvPr id="6" name="Pravokutnik 5">
            <a:extLst>
              <a:ext uri="{FF2B5EF4-FFF2-40B4-BE49-F238E27FC236}">
                <a16:creationId xmlns:a16="http://schemas.microsoft.com/office/drawing/2014/main" id="{E09270E5-4821-4750-A756-3183A12E6435}"/>
              </a:ext>
            </a:extLst>
          </p:cNvPr>
          <p:cNvSpPr/>
          <p:nvPr/>
        </p:nvSpPr>
        <p:spPr>
          <a:xfrm>
            <a:off x="-69187" y="4138483"/>
            <a:ext cx="12330373"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Ako se želite zaustaviti ovdje i predati, </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kliknite ovdje</a:t>
            </a:r>
            <a:r>
              <a:rPr lang="hr-HR" sz="5400" b="1" cap="none" spc="0" dirty="0">
                <a:ln/>
                <a:solidFill>
                  <a:srgbClr val="FF0000"/>
                </a:solidFill>
                <a:effectLst/>
              </a:rPr>
              <a:t>.</a:t>
            </a:r>
          </a:p>
        </p:txBody>
      </p:sp>
      <p:sp>
        <p:nvSpPr>
          <p:cNvPr id="7" name="Pravokutnik 6">
            <a:extLst>
              <a:ext uri="{FF2B5EF4-FFF2-40B4-BE49-F238E27FC236}">
                <a16:creationId xmlns:a16="http://schemas.microsoft.com/office/drawing/2014/main" id="{B55D4106-0D60-4276-9AA6-D23F6F8F92B8}"/>
              </a:ext>
            </a:extLst>
          </p:cNvPr>
          <p:cNvSpPr/>
          <p:nvPr/>
        </p:nvSpPr>
        <p:spPr>
          <a:xfrm>
            <a:off x="1300060" y="2384157"/>
            <a:ext cx="959188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Ako želite nastaviti pohode i pobjede, </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kliknite ovdje</a:t>
            </a:r>
            <a:r>
              <a:rPr lang="hr-HR" sz="5400" b="1" cap="none" spc="0" dirty="0">
                <a:ln/>
                <a:solidFill>
                  <a:srgbClr val="FF0000"/>
                </a:solidFill>
                <a:effectLst/>
              </a:rPr>
              <a:t>.</a:t>
            </a:r>
          </a:p>
        </p:txBody>
      </p:sp>
    </p:spTree>
    <p:extLst>
      <p:ext uri="{BB962C8B-B14F-4D97-AF65-F5344CB8AC3E}">
        <p14:creationId xmlns:p14="http://schemas.microsoft.com/office/powerpoint/2010/main" val="487677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DBC19162-B6FC-47F6-A118-D883929E6193}"/>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78594"/>
          </a:xfrm>
          <a:prstGeom prst="rect">
            <a:avLst/>
          </a:prstGeom>
        </p:spPr>
      </p:pic>
      <p:sp>
        <p:nvSpPr>
          <p:cNvPr id="3" name="Rezervirano mjesto sadržaja 2">
            <a:extLst>
              <a:ext uri="{FF2B5EF4-FFF2-40B4-BE49-F238E27FC236}">
                <a16:creationId xmlns:a16="http://schemas.microsoft.com/office/drawing/2014/main" id="{B1FE9CB2-BD29-4BAC-A5CC-EC751B46FFEE}"/>
              </a:ext>
            </a:extLst>
          </p:cNvPr>
          <p:cNvSpPr>
            <a:spLocks noGrp="1"/>
          </p:cNvSpPr>
          <p:nvPr>
            <p:ph idx="1"/>
          </p:nvPr>
        </p:nvSpPr>
        <p:spPr>
          <a:xfrm>
            <a:off x="838199" y="1263628"/>
            <a:ext cx="10515600" cy="4351338"/>
          </a:xfrm>
        </p:spPr>
        <p:txBody>
          <a:bodyPr>
            <a:normAutofit/>
          </a:bodyPr>
          <a:lstStyle/>
          <a:p>
            <a:r>
              <a:rPr lang="hr-HR" sz="4000" dirty="0">
                <a:solidFill>
                  <a:srgbClr val="FF0000"/>
                </a:solidFill>
              </a:rPr>
              <a:t>3. Krug se sastoji od 3 pitanja i preteška su… promašite jedno pitanje i </a:t>
            </a:r>
            <a:r>
              <a:rPr lang="hr-HR" sz="4000" dirty="0" err="1">
                <a:solidFill>
                  <a:srgbClr val="FF0000"/>
                </a:solidFill>
              </a:rPr>
              <a:t>vraćete</a:t>
            </a:r>
            <a:r>
              <a:rPr lang="hr-HR" sz="4000" dirty="0">
                <a:solidFill>
                  <a:srgbClr val="FF0000"/>
                </a:solidFill>
              </a:rPr>
              <a:t> se nazad na početak 2. kruga, jer su vas Njemačke trupe natjerale na povlačenje. Pogodite odgovor i tjerajte </a:t>
            </a:r>
            <a:r>
              <a:rPr lang="hr-HR" sz="4000" dirty="0" err="1">
                <a:solidFill>
                  <a:srgbClr val="FF0000"/>
                </a:solidFill>
              </a:rPr>
              <a:t>Njemce</a:t>
            </a:r>
            <a:r>
              <a:rPr lang="hr-HR" sz="4000" dirty="0">
                <a:solidFill>
                  <a:srgbClr val="FF0000"/>
                </a:solidFill>
              </a:rPr>
              <a:t> prema Berlinu gdje će se, ako odgovorite na sva 4 pitanja, </a:t>
            </a:r>
            <a:r>
              <a:rPr lang="hr-HR" sz="4000" dirty="0" err="1">
                <a:solidFill>
                  <a:srgbClr val="FF0000"/>
                </a:solidFill>
              </a:rPr>
              <a:t>Njemci</a:t>
            </a:r>
            <a:r>
              <a:rPr lang="hr-HR" sz="4000" dirty="0">
                <a:solidFill>
                  <a:srgbClr val="FF0000"/>
                </a:solidFill>
              </a:rPr>
              <a:t> predati i vi ćete pobijediti rat. SRETNO </a:t>
            </a:r>
            <a:r>
              <a:rPr lang="hr-HR" sz="4000" dirty="0">
                <a:solidFill>
                  <a:srgbClr val="FF0000"/>
                </a:solidFill>
                <a:sym typeface="Wingdings" panose="05000000000000000000" pitchFamily="2" charset="2"/>
              </a:rPr>
              <a:t>!</a:t>
            </a:r>
            <a:endParaRPr lang="hr-HR" sz="4000" dirty="0">
              <a:solidFill>
                <a:srgbClr val="FF0000"/>
              </a:solidFill>
            </a:endParaRPr>
          </a:p>
        </p:txBody>
      </p:sp>
      <p:sp>
        <p:nvSpPr>
          <p:cNvPr id="4" name="Pravokutnik 3">
            <a:extLst>
              <a:ext uri="{FF2B5EF4-FFF2-40B4-BE49-F238E27FC236}">
                <a16:creationId xmlns:a16="http://schemas.microsoft.com/office/drawing/2014/main" id="{CBC8A591-1C68-4433-BAB6-8B46E3B762E7}"/>
              </a:ext>
            </a:extLst>
          </p:cNvPr>
          <p:cNvSpPr/>
          <p:nvPr/>
        </p:nvSpPr>
        <p:spPr>
          <a:xfrm>
            <a:off x="4902916" y="0"/>
            <a:ext cx="23861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3. </a:t>
            </a:r>
            <a:r>
              <a:rPr lang="hr-HR" sz="5400" b="1" dirty="0">
                <a:ln/>
                <a:solidFill>
                  <a:srgbClr val="FF0000"/>
                </a:solidFill>
              </a:rPr>
              <a:t>Krug:</a:t>
            </a:r>
            <a:endParaRPr lang="hr-HR" sz="5400" b="1" cap="none" spc="0" dirty="0">
              <a:ln/>
              <a:solidFill>
                <a:srgbClr val="FF0000"/>
              </a:solidFill>
              <a:effectLst/>
            </a:endParaRPr>
          </a:p>
        </p:txBody>
      </p:sp>
      <p:sp>
        <p:nvSpPr>
          <p:cNvPr id="5" name="Pravokutnik 4">
            <a:extLst>
              <a:ext uri="{FF2B5EF4-FFF2-40B4-BE49-F238E27FC236}">
                <a16:creationId xmlns:a16="http://schemas.microsoft.com/office/drawing/2014/main" id="{74597374-B157-4F22-8FA2-A31B0C9B30AA}"/>
              </a:ext>
            </a:extLst>
          </p:cNvPr>
          <p:cNvSpPr/>
          <p:nvPr/>
        </p:nvSpPr>
        <p:spPr>
          <a:xfrm>
            <a:off x="3816465" y="5253633"/>
            <a:ext cx="455906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Započni 3. krug</a:t>
            </a:r>
            <a:endParaRPr lang="hr-HR" sz="5400" b="1" cap="none" spc="0" dirty="0">
              <a:ln/>
              <a:solidFill>
                <a:srgbClr val="FF0000"/>
              </a:solidFill>
              <a:effectLst/>
            </a:endParaRPr>
          </a:p>
        </p:txBody>
      </p:sp>
    </p:spTree>
    <p:extLst>
      <p:ext uri="{BB962C8B-B14F-4D97-AF65-F5344CB8AC3E}">
        <p14:creationId xmlns:p14="http://schemas.microsoft.com/office/powerpoint/2010/main" val="2631535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987FEB6C-9EA1-44DC-BAFD-E872E88EA52C}"/>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9984" cy="6858000"/>
          </a:xfrm>
          <a:prstGeom prst="rect">
            <a:avLst/>
          </a:prstGeom>
        </p:spPr>
      </p:pic>
      <p:sp>
        <p:nvSpPr>
          <p:cNvPr id="4" name="Pravokutnik 3">
            <a:extLst>
              <a:ext uri="{FF2B5EF4-FFF2-40B4-BE49-F238E27FC236}">
                <a16:creationId xmlns:a16="http://schemas.microsoft.com/office/drawing/2014/main" id="{DB0DF2DC-F9C3-4BB7-B6AC-A9DFCE1794D9}"/>
              </a:ext>
            </a:extLst>
          </p:cNvPr>
          <p:cNvSpPr/>
          <p:nvPr/>
        </p:nvSpPr>
        <p:spPr>
          <a:xfrm>
            <a:off x="1377143" y="0"/>
            <a:ext cx="943771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1. Kada je točno napadnut SSSR:</a:t>
            </a:r>
          </a:p>
        </p:txBody>
      </p:sp>
      <p:sp>
        <p:nvSpPr>
          <p:cNvPr id="5" name="Pravokutnik 4">
            <a:extLst>
              <a:ext uri="{FF2B5EF4-FFF2-40B4-BE49-F238E27FC236}">
                <a16:creationId xmlns:a16="http://schemas.microsoft.com/office/drawing/2014/main" id="{0E915623-B9D8-4154-B462-278EEA236901}"/>
              </a:ext>
            </a:extLst>
          </p:cNvPr>
          <p:cNvSpPr/>
          <p:nvPr/>
        </p:nvSpPr>
        <p:spPr>
          <a:xfrm>
            <a:off x="3386767" y="923330"/>
            <a:ext cx="541847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rPr>
              <a:t>22. Lipnja 1941. u:</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4771C6C9-9BB2-4891-88FA-0D741C01407A}"/>
              </a:ext>
            </a:extLst>
          </p:cNvPr>
          <p:cNvSpPr/>
          <p:nvPr/>
        </p:nvSpPr>
        <p:spPr>
          <a:xfrm>
            <a:off x="0" y="1671935"/>
            <a:ext cx="17796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06:3</a:t>
            </a: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9</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F99CD82B-2FAE-4743-9DA0-F6E88B4DE114}"/>
              </a:ext>
            </a:extLst>
          </p:cNvPr>
          <p:cNvSpPr/>
          <p:nvPr/>
        </p:nvSpPr>
        <p:spPr>
          <a:xfrm>
            <a:off x="0" y="2595265"/>
            <a:ext cx="17796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06:40</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ABE84972-F674-4F9D-804F-02F457715DF4}"/>
              </a:ext>
            </a:extLst>
          </p:cNvPr>
          <p:cNvSpPr/>
          <p:nvPr/>
        </p:nvSpPr>
        <p:spPr>
          <a:xfrm>
            <a:off x="0" y="3429000"/>
            <a:ext cx="17796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06:37</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D2452F0B-6B37-4CFC-8408-B41C9D3F8C64}"/>
              </a:ext>
            </a:extLst>
          </p:cNvPr>
          <p:cNvSpPr/>
          <p:nvPr/>
        </p:nvSpPr>
        <p:spPr>
          <a:xfrm>
            <a:off x="0" y="4262735"/>
            <a:ext cx="17796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06:36</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E67E73C1-AC6A-4A7B-845A-879BBD16A098}"/>
              </a:ext>
            </a:extLst>
          </p:cNvPr>
          <p:cNvSpPr/>
          <p:nvPr/>
        </p:nvSpPr>
        <p:spPr>
          <a:xfrm>
            <a:off x="0" y="5186065"/>
            <a:ext cx="17796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06:35</a:t>
            </a:r>
            <a:endParaRPr lang="hr-HR" sz="5400" b="1" cap="none" spc="0" dirty="0">
              <a:ln/>
              <a:solidFill>
                <a:srgbClr val="FF0000"/>
              </a:solidFill>
              <a:effectLst/>
            </a:endParaRPr>
          </a:p>
        </p:txBody>
      </p:sp>
      <p:sp>
        <p:nvSpPr>
          <p:cNvPr id="11" name="Pravokutnik 10">
            <a:extLst>
              <a:ext uri="{FF2B5EF4-FFF2-40B4-BE49-F238E27FC236}">
                <a16:creationId xmlns:a16="http://schemas.microsoft.com/office/drawing/2014/main" id="{E631FDBD-B015-4214-8856-88164036D1A1}"/>
              </a:ext>
            </a:extLst>
          </p:cNvPr>
          <p:cNvSpPr/>
          <p:nvPr/>
        </p:nvSpPr>
        <p:spPr>
          <a:xfrm>
            <a:off x="0" y="5930205"/>
            <a:ext cx="177965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06:38</a:t>
            </a:r>
            <a:endParaRPr lang="hr-HR" sz="5400" b="1" cap="none" spc="0" dirty="0">
              <a:ln/>
              <a:solidFill>
                <a:srgbClr val="FF0000"/>
              </a:solidFill>
              <a:effectLst/>
            </a:endParaRPr>
          </a:p>
        </p:txBody>
      </p:sp>
    </p:spTree>
    <p:extLst>
      <p:ext uri="{BB962C8B-B14F-4D97-AF65-F5344CB8AC3E}">
        <p14:creationId xmlns:p14="http://schemas.microsoft.com/office/powerpoint/2010/main" val="1854680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47277EB-A559-4515-B3D1-326FC688BC38}"/>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82653"/>
          </a:xfrm>
          <a:prstGeom prst="rect">
            <a:avLst/>
          </a:prstGeom>
        </p:spPr>
      </p:pic>
      <p:sp>
        <p:nvSpPr>
          <p:cNvPr id="3" name="Rezervirano mjesto sadržaja 2">
            <a:extLst>
              <a:ext uri="{FF2B5EF4-FFF2-40B4-BE49-F238E27FC236}">
                <a16:creationId xmlns:a16="http://schemas.microsoft.com/office/drawing/2014/main" id="{4B802D87-7004-439D-8954-D45BE80E3D8A}"/>
              </a:ext>
            </a:extLst>
          </p:cNvPr>
          <p:cNvSpPr>
            <a:spLocks noGrp="1"/>
          </p:cNvSpPr>
          <p:nvPr>
            <p:ph idx="1"/>
          </p:nvPr>
        </p:nvSpPr>
        <p:spPr/>
        <p:txBody>
          <a:bodyPr>
            <a:normAutofit/>
          </a:bodyPr>
          <a:lstStyle/>
          <a:p>
            <a:r>
              <a:rPr lang="hr-HR" sz="3600" b="1" dirty="0">
                <a:solidFill>
                  <a:srgbClr val="FF0000"/>
                </a:solidFill>
                <a:effectLst>
                  <a:outerShdw blurRad="38100" dist="38100" dir="2700000" algn="tl">
                    <a:srgbClr val="000000">
                      <a:alpha val="43137"/>
                    </a:srgbClr>
                  </a:outerShdw>
                </a:effectLst>
              </a:rPr>
              <a:t>SSSR je napadnut 22. lipnja 1941. u 06:37. Sovjetske granične trupe nisu bile spremne za rat iako je na granici s SSSR bilo ni manje ni više nego 4,7 miliona vojnika.</a:t>
            </a:r>
          </a:p>
        </p:txBody>
      </p:sp>
      <p:sp>
        <p:nvSpPr>
          <p:cNvPr id="4" name="Pravokutnik 3">
            <a:extLst>
              <a:ext uri="{FF2B5EF4-FFF2-40B4-BE49-F238E27FC236}">
                <a16:creationId xmlns:a16="http://schemas.microsoft.com/office/drawing/2014/main" id="{DD56B9CA-5D42-4471-8F21-0F1558DA1ED8}"/>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00B050"/>
                </a:solidFill>
                <a:effectLst/>
              </a:rPr>
              <a:t>Točno!</a:t>
            </a:r>
          </a:p>
        </p:txBody>
      </p:sp>
      <p:sp>
        <p:nvSpPr>
          <p:cNvPr id="7" name="Pravokutnik 6">
            <a:extLst>
              <a:ext uri="{FF2B5EF4-FFF2-40B4-BE49-F238E27FC236}">
                <a16:creationId xmlns:a16="http://schemas.microsoft.com/office/drawing/2014/main" id="{E12554C6-08BA-43CA-8A08-03B1839EF9D8}"/>
              </a:ext>
            </a:extLst>
          </p:cNvPr>
          <p:cNvSpPr/>
          <p:nvPr/>
        </p:nvSpPr>
        <p:spPr>
          <a:xfrm>
            <a:off x="3729166" y="4453235"/>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2199987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0606F916-C5F7-4C11-8FB2-4BD55233FEAD}"/>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63288"/>
          </a:xfrm>
          <a:prstGeom prst="rect">
            <a:avLst/>
          </a:prstGeom>
        </p:spPr>
      </p:pic>
      <p:sp>
        <p:nvSpPr>
          <p:cNvPr id="4" name="Pravokutnik 3">
            <a:extLst>
              <a:ext uri="{FF2B5EF4-FFF2-40B4-BE49-F238E27FC236}">
                <a16:creationId xmlns:a16="http://schemas.microsoft.com/office/drawing/2014/main" id="{E4C5A26E-3254-4D9C-9B2D-B43AB49B9C24}"/>
              </a:ext>
            </a:extLst>
          </p:cNvPr>
          <p:cNvSpPr/>
          <p:nvPr/>
        </p:nvSpPr>
        <p:spPr>
          <a:xfrm>
            <a:off x="0" y="0"/>
            <a:ext cx="1219200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2. Koliko se bunkera nalazilo na plaži Utah u </a:t>
            </a:r>
            <a:r>
              <a:rPr lang="hr-HR" sz="5400" b="1" cap="none" spc="0" dirty="0" err="1">
                <a:ln/>
                <a:solidFill>
                  <a:srgbClr val="FF0000"/>
                </a:solidFill>
                <a:effectLst/>
              </a:rPr>
              <a:t>Normadiji</a:t>
            </a:r>
            <a:r>
              <a:rPr lang="hr-HR" sz="5400" b="1" cap="none" spc="0" dirty="0">
                <a:ln/>
                <a:solidFill>
                  <a:srgbClr val="FF0000"/>
                </a:solidFill>
                <a:effectLst/>
              </a:rPr>
              <a:t>:</a:t>
            </a:r>
          </a:p>
        </p:txBody>
      </p:sp>
      <p:sp>
        <p:nvSpPr>
          <p:cNvPr id="5" name="Pravokutnik 4">
            <a:extLst>
              <a:ext uri="{FF2B5EF4-FFF2-40B4-BE49-F238E27FC236}">
                <a16:creationId xmlns:a16="http://schemas.microsoft.com/office/drawing/2014/main" id="{2BFD4741-0D4B-4C13-9404-1ADE314BD1F7}"/>
              </a:ext>
            </a:extLst>
          </p:cNvPr>
          <p:cNvSpPr/>
          <p:nvPr/>
        </p:nvSpPr>
        <p:spPr>
          <a:xfrm>
            <a:off x="0" y="1852910"/>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38F61E54-822B-4B20-97B1-B850C1CA4A58}"/>
              </a:ext>
            </a:extLst>
          </p:cNvPr>
          <p:cNvSpPr/>
          <p:nvPr/>
        </p:nvSpPr>
        <p:spPr>
          <a:xfrm>
            <a:off x="0" y="2776240"/>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4</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BFC129C0-09B8-4CC7-94D7-32B6CA0AE934}"/>
              </a:ext>
            </a:extLst>
          </p:cNvPr>
          <p:cNvSpPr/>
          <p:nvPr/>
        </p:nvSpPr>
        <p:spPr>
          <a:xfrm>
            <a:off x="0" y="3699570"/>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5</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AFF35C07-C4A1-47A5-890A-B0B5C65BE6D9}"/>
              </a:ext>
            </a:extLst>
          </p:cNvPr>
          <p:cNvSpPr/>
          <p:nvPr/>
        </p:nvSpPr>
        <p:spPr>
          <a:xfrm>
            <a:off x="0" y="4622305"/>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2FE49B41-69E8-45AD-8B91-368863E8288C}"/>
              </a:ext>
            </a:extLst>
          </p:cNvPr>
          <p:cNvSpPr/>
          <p:nvPr/>
        </p:nvSpPr>
        <p:spPr>
          <a:xfrm>
            <a:off x="0" y="5545040"/>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8</a:t>
            </a:r>
            <a:endParaRPr lang="hr-HR" sz="5400" b="1" cap="none" spc="0" dirty="0">
              <a:ln/>
              <a:solidFill>
                <a:srgbClr val="FF0000"/>
              </a:solidFill>
              <a:effectLst/>
            </a:endParaRPr>
          </a:p>
        </p:txBody>
      </p:sp>
    </p:spTree>
    <p:extLst>
      <p:ext uri="{BB962C8B-B14F-4D97-AF65-F5344CB8AC3E}">
        <p14:creationId xmlns:p14="http://schemas.microsoft.com/office/powerpoint/2010/main" val="813086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84D733D7-92BC-4D3A-BB29-6AF97AF464F4}"/>
              </a:ext>
            </a:extLst>
          </p:cNvPr>
          <p:cNvPicPr>
            <a:picLocks noChangeAspect="1"/>
          </p:cNvPicPr>
          <p:nvPr/>
        </p:nvPicPr>
        <p:blipFill>
          <a:blip r:embed="rId2">
            <a:duotone>
              <a:schemeClr val="accent3">
                <a:shade val="45000"/>
                <a:satMod val="135000"/>
              </a:schemeClr>
              <a:prstClr val="white"/>
            </a:duotone>
          </a:blip>
          <a:stretch>
            <a:fillRect/>
          </a:stretch>
        </p:blipFill>
        <p:spPr>
          <a:xfrm>
            <a:off x="0" y="-2281"/>
            <a:ext cx="12192000" cy="6862562"/>
          </a:xfrm>
          <a:prstGeom prst="rect">
            <a:avLst/>
          </a:prstGeom>
        </p:spPr>
      </p:pic>
      <p:sp>
        <p:nvSpPr>
          <p:cNvPr id="3" name="Rezervirano mjesto sadržaja 2">
            <a:extLst>
              <a:ext uri="{FF2B5EF4-FFF2-40B4-BE49-F238E27FC236}">
                <a16:creationId xmlns:a16="http://schemas.microsoft.com/office/drawing/2014/main" id="{2C9A2861-5837-460E-8D80-FD12CDC57925}"/>
              </a:ext>
            </a:extLst>
          </p:cNvPr>
          <p:cNvSpPr>
            <a:spLocks noGrp="1"/>
          </p:cNvSpPr>
          <p:nvPr>
            <p:ph idx="1"/>
          </p:nvPr>
        </p:nvSpPr>
        <p:spPr/>
        <p:txBody>
          <a:bodyPr>
            <a:normAutofit/>
          </a:bodyPr>
          <a:lstStyle/>
          <a:p>
            <a:r>
              <a:rPr lang="hr-HR" sz="4000" b="1" dirty="0">
                <a:solidFill>
                  <a:srgbClr val="FFFF00"/>
                </a:solidFill>
                <a:effectLst>
                  <a:outerShdw blurRad="38100" dist="38100" dir="2700000" algn="tl">
                    <a:srgbClr val="000000">
                      <a:alpha val="43137"/>
                    </a:srgbClr>
                  </a:outerShdw>
                </a:effectLst>
              </a:rPr>
              <a:t>Imala su samo 3 bunkera, u ta tri bunkera po 3 mitraljeza M16 i po 4 snajpera. A oko bunkera ih je čekala 1. i 2. </a:t>
            </a:r>
            <a:r>
              <a:rPr lang="hr-HR" sz="4000" b="1" dirty="0" err="1">
                <a:solidFill>
                  <a:srgbClr val="FFFF00"/>
                </a:solidFill>
                <a:effectLst>
                  <a:outerShdw blurRad="38100" dist="38100" dir="2700000" algn="tl">
                    <a:srgbClr val="000000">
                      <a:alpha val="43137"/>
                    </a:srgbClr>
                  </a:outerShdw>
                </a:effectLst>
              </a:rPr>
              <a:t>Normadijska</a:t>
            </a:r>
            <a:r>
              <a:rPr lang="hr-HR" sz="4000" b="1" dirty="0">
                <a:solidFill>
                  <a:srgbClr val="FFFF00"/>
                </a:solidFill>
                <a:effectLst>
                  <a:outerShdw blurRad="38100" dist="38100" dir="2700000" algn="tl">
                    <a:srgbClr val="000000">
                      <a:alpha val="43137"/>
                    </a:srgbClr>
                  </a:outerShdw>
                </a:effectLst>
              </a:rPr>
              <a:t> divizija s oko 10 000 vojnika.</a:t>
            </a:r>
          </a:p>
        </p:txBody>
      </p:sp>
      <p:sp>
        <p:nvSpPr>
          <p:cNvPr id="4" name="Pravokutnik 3">
            <a:extLst>
              <a:ext uri="{FF2B5EF4-FFF2-40B4-BE49-F238E27FC236}">
                <a16:creationId xmlns:a16="http://schemas.microsoft.com/office/drawing/2014/main" id="{1D0AAF3B-5799-40BB-933B-438F47174AA4}"/>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00B050"/>
                </a:solidFill>
                <a:effectLst/>
              </a:rPr>
              <a:t>Točno!</a:t>
            </a:r>
          </a:p>
        </p:txBody>
      </p:sp>
      <p:sp>
        <p:nvSpPr>
          <p:cNvPr id="5" name="Pravokutnik 4">
            <a:extLst>
              <a:ext uri="{FF2B5EF4-FFF2-40B4-BE49-F238E27FC236}">
                <a16:creationId xmlns:a16="http://schemas.microsoft.com/office/drawing/2014/main" id="{A3C5750F-B340-4223-A046-179106ADD3A7}"/>
              </a:ext>
            </a:extLst>
          </p:cNvPr>
          <p:cNvSpPr/>
          <p:nvPr/>
        </p:nvSpPr>
        <p:spPr>
          <a:xfrm>
            <a:off x="3729166" y="5715298"/>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2753293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591BBAB9-782D-44AE-9513-C009B1A20E93}"/>
              </a:ext>
            </a:extLst>
          </p:cNvPr>
          <p:cNvPicPr>
            <a:picLocks noChangeAspect="1"/>
          </p:cNvPicPr>
          <p:nvPr/>
        </p:nvPicPr>
        <p:blipFill>
          <a:blip r:embed="rId2">
            <a:duotone>
              <a:schemeClr val="accent3">
                <a:shade val="45000"/>
                <a:satMod val="135000"/>
              </a:schemeClr>
              <a:prstClr val="white"/>
            </a:duotone>
          </a:blip>
          <a:stretch>
            <a:fillRect/>
          </a:stretch>
        </p:blipFill>
        <p:spPr>
          <a:xfrm>
            <a:off x="3190875" y="952"/>
            <a:ext cx="5810250" cy="6856095"/>
          </a:xfrm>
          <a:prstGeom prst="rect">
            <a:avLst/>
          </a:prstGeom>
        </p:spPr>
      </p:pic>
      <p:sp>
        <p:nvSpPr>
          <p:cNvPr id="4" name="Pravokutnik 3">
            <a:extLst>
              <a:ext uri="{FF2B5EF4-FFF2-40B4-BE49-F238E27FC236}">
                <a16:creationId xmlns:a16="http://schemas.microsoft.com/office/drawing/2014/main" id="{F97516E0-EB61-4EA1-B468-BF4C69B590DA}"/>
              </a:ext>
            </a:extLst>
          </p:cNvPr>
          <p:cNvSpPr/>
          <p:nvPr/>
        </p:nvSpPr>
        <p:spPr>
          <a:xfrm>
            <a:off x="191332" y="71299"/>
            <a:ext cx="11809335"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rPr>
              <a:t>3. Kako su se pravilno zvale dvije atomske bombe bačene na Japan u kolovozu 1945.:</a:t>
            </a:r>
            <a:endParaRPr lang="hr-HR" sz="5400" b="1" cap="none" spc="0" dirty="0">
              <a:ln/>
              <a:solidFill>
                <a:srgbClr val="FF0000"/>
              </a:solidFill>
              <a:effectLst/>
            </a:endParaRPr>
          </a:p>
        </p:txBody>
      </p:sp>
      <p:sp>
        <p:nvSpPr>
          <p:cNvPr id="5" name="Pravokutnik 4">
            <a:extLst>
              <a:ext uri="{FF2B5EF4-FFF2-40B4-BE49-F238E27FC236}">
                <a16:creationId xmlns:a16="http://schemas.microsoft.com/office/drawing/2014/main" id="{FF87CDBB-35DC-45F8-8D3D-BF81753B9DAE}"/>
              </a:ext>
            </a:extLst>
          </p:cNvPr>
          <p:cNvSpPr/>
          <p:nvPr/>
        </p:nvSpPr>
        <p:spPr>
          <a:xfrm>
            <a:off x="0" y="3429000"/>
            <a:ext cx="70929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Little</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 Boy | </a:t>
            </a: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The</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 action="ppaction://hlinkshowjump?jump=nextslide">
                  <a:extLst>
                    <a:ext uri="{A12FA001-AC4F-418D-AE19-62706E023703}">
                      <ahyp:hlinkClr xmlns:ahyp="http://schemas.microsoft.com/office/drawing/2018/hyperlinkcolor" val="tx"/>
                    </a:ext>
                  </a:extLst>
                </a:hlinkClick>
              </a:rPr>
              <a:t>Fat</a:t>
            </a: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 Man</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E609F91D-E178-4243-9D8D-A76EDF6F53EC}"/>
              </a:ext>
            </a:extLst>
          </p:cNvPr>
          <p:cNvSpPr/>
          <p:nvPr/>
        </p:nvSpPr>
        <p:spPr>
          <a:xfrm>
            <a:off x="0" y="2505670"/>
            <a:ext cx="698691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Little</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boy |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The</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fat</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Man</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521728DF-4113-49EF-A4D0-EF0A36EC34A0}"/>
              </a:ext>
            </a:extLst>
          </p:cNvPr>
          <p:cNvSpPr/>
          <p:nvPr/>
        </p:nvSpPr>
        <p:spPr>
          <a:xfrm>
            <a:off x="6003635" y="2967335"/>
            <a:ext cx="1847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hr-HR" sz="5400" b="1" cap="none" spc="0" dirty="0">
              <a:ln/>
              <a:solidFill>
                <a:schemeClr val="accent3"/>
              </a:solidFill>
              <a:effectLst/>
            </a:endParaRPr>
          </a:p>
        </p:txBody>
      </p:sp>
      <p:sp>
        <p:nvSpPr>
          <p:cNvPr id="8" name="Pravokutnik 7">
            <a:extLst>
              <a:ext uri="{FF2B5EF4-FFF2-40B4-BE49-F238E27FC236}">
                <a16:creationId xmlns:a16="http://schemas.microsoft.com/office/drawing/2014/main" id="{1936BD16-944B-42DE-8443-478FE5E4B003}"/>
              </a:ext>
            </a:extLst>
          </p:cNvPr>
          <p:cNvSpPr/>
          <p:nvPr/>
        </p:nvSpPr>
        <p:spPr>
          <a:xfrm>
            <a:off x="0" y="4352330"/>
            <a:ext cx="695966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Little</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Boy |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The</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fat</a:t>
            </a: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 </a:t>
            </a:r>
            <a:r>
              <a:rPr lang="hr-HR" sz="5400" b="1" cap="none" spc="0" dirty="0" err="1">
                <a:ln/>
                <a:solidFill>
                  <a:srgbClr val="FF0000"/>
                </a:solidFill>
                <a:effectLst/>
                <a:hlinkClick r:id="rId3" action="ppaction://hlinksldjump">
                  <a:extLst>
                    <a:ext uri="{A12FA001-AC4F-418D-AE19-62706E023703}">
                      <ahyp:hlinkClr xmlns:ahyp="http://schemas.microsoft.com/office/drawing/2018/hyperlinkcolor" val="tx"/>
                    </a:ext>
                  </a:extLst>
                </a:hlinkClick>
              </a:rPr>
              <a:t>man</a:t>
            </a:r>
            <a:endParaRPr lang="hr-HR" sz="5400" b="1" cap="none" spc="0" dirty="0">
              <a:ln/>
              <a:solidFill>
                <a:srgbClr val="FF0000"/>
              </a:solidFill>
              <a:effectLst/>
            </a:endParaRPr>
          </a:p>
        </p:txBody>
      </p:sp>
    </p:spTree>
    <p:extLst>
      <p:ext uri="{BB962C8B-B14F-4D97-AF65-F5344CB8AC3E}">
        <p14:creationId xmlns:p14="http://schemas.microsoft.com/office/powerpoint/2010/main" val="3844795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91327557-3134-4481-B318-610E18A6857F}"/>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9551"/>
          </a:xfrm>
          <a:prstGeom prst="rect">
            <a:avLst/>
          </a:prstGeom>
        </p:spPr>
      </p:pic>
      <p:sp>
        <p:nvSpPr>
          <p:cNvPr id="4" name="Pravokutnik 3">
            <a:extLst>
              <a:ext uri="{FF2B5EF4-FFF2-40B4-BE49-F238E27FC236}">
                <a16:creationId xmlns:a16="http://schemas.microsoft.com/office/drawing/2014/main" id="{A187719F-69CF-437C-B08B-5810DED28C6C}"/>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00B050"/>
                </a:solidFill>
                <a:effectLst/>
              </a:rPr>
              <a:t>Točno!</a:t>
            </a:r>
          </a:p>
        </p:txBody>
      </p:sp>
      <p:sp>
        <p:nvSpPr>
          <p:cNvPr id="5" name="Pravokutnik 4">
            <a:extLst>
              <a:ext uri="{FF2B5EF4-FFF2-40B4-BE49-F238E27FC236}">
                <a16:creationId xmlns:a16="http://schemas.microsoft.com/office/drawing/2014/main" id="{538957B2-3588-4222-BF87-12D9E7CBD261}"/>
              </a:ext>
            </a:extLst>
          </p:cNvPr>
          <p:cNvSpPr/>
          <p:nvPr/>
        </p:nvSpPr>
        <p:spPr>
          <a:xfrm>
            <a:off x="5267888" y="5205710"/>
            <a:ext cx="16562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lastslide">
                  <a:extLst>
                    <a:ext uri="{A12FA001-AC4F-418D-AE19-62706E023703}">
                      <ahyp:hlinkClr xmlns:ahyp="http://schemas.microsoft.com/office/drawing/2018/hyperlinkcolor" val="tx"/>
                    </a:ext>
                  </a:extLst>
                </a:hlinkClick>
              </a:rPr>
              <a:t>Dalje</a:t>
            </a:r>
            <a:endParaRPr lang="hr-HR" sz="5400" b="1" cap="none" spc="0" dirty="0">
              <a:ln/>
              <a:solidFill>
                <a:srgbClr val="FF0000"/>
              </a:solidFill>
              <a:effectLst/>
            </a:endParaRPr>
          </a:p>
        </p:txBody>
      </p:sp>
      <p:sp>
        <p:nvSpPr>
          <p:cNvPr id="2" name="TekstniOkvir 1">
            <a:extLst>
              <a:ext uri="{FF2B5EF4-FFF2-40B4-BE49-F238E27FC236}">
                <a16:creationId xmlns:a16="http://schemas.microsoft.com/office/drawing/2014/main" id="{3B042343-C326-47E3-9D36-8DE73AF8D8D2}"/>
              </a:ext>
            </a:extLst>
          </p:cNvPr>
          <p:cNvSpPr txBox="1"/>
          <p:nvPr/>
        </p:nvSpPr>
        <p:spPr>
          <a:xfrm>
            <a:off x="381000" y="1704975"/>
            <a:ext cx="11544299" cy="1938992"/>
          </a:xfrm>
          <a:prstGeom prst="rect">
            <a:avLst/>
          </a:prstGeom>
          <a:noFill/>
        </p:spPr>
        <p:txBody>
          <a:bodyPr wrap="square" rtlCol="0">
            <a:spAutoFit/>
          </a:bodyPr>
          <a:lstStyle/>
          <a:p>
            <a:r>
              <a:rPr lang="hr-HR" sz="4000" b="1" dirty="0">
                <a:solidFill>
                  <a:srgbClr val="FF0000"/>
                </a:solidFill>
                <a:effectLst>
                  <a:outerShdw blurRad="38100" dist="38100" dir="2700000" algn="tl">
                    <a:srgbClr val="000000">
                      <a:alpha val="43137"/>
                    </a:srgbClr>
                  </a:outerShdw>
                </a:effectLst>
              </a:rPr>
              <a:t>Bombe su svoje specifične nazive dobile po nekim govorima od luke Pearl Harbour koju su Japanci, 7.12.1941. bombardirali.</a:t>
            </a:r>
          </a:p>
        </p:txBody>
      </p:sp>
    </p:spTree>
    <p:extLst>
      <p:ext uri="{BB962C8B-B14F-4D97-AF65-F5344CB8AC3E}">
        <p14:creationId xmlns:p14="http://schemas.microsoft.com/office/powerpoint/2010/main" val="379124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65FB959C-CE24-4263-A247-AD4ADF31C2A8}"/>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4428"/>
          </a:xfrm>
          <a:prstGeom prst="rect">
            <a:avLst/>
          </a:prstGeom>
        </p:spPr>
      </p:pic>
      <p:sp>
        <p:nvSpPr>
          <p:cNvPr id="4" name="Pravokutnik 3">
            <a:extLst>
              <a:ext uri="{FF2B5EF4-FFF2-40B4-BE49-F238E27FC236}">
                <a16:creationId xmlns:a16="http://schemas.microsoft.com/office/drawing/2014/main" id="{04148B4F-528D-4EEB-9C66-31C27FDBC3E6}"/>
              </a:ext>
            </a:extLst>
          </p:cNvPr>
          <p:cNvSpPr/>
          <p:nvPr/>
        </p:nvSpPr>
        <p:spPr>
          <a:xfrm>
            <a:off x="4299802" y="219372"/>
            <a:ext cx="359239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Netočno! </a:t>
            </a:r>
            <a:r>
              <a:rPr lang="hr-HR" sz="5400" b="1" cap="none" spc="0" dirty="0">
                <a:ln/>
                <a:solidFill>
                  <a:srgbClr val="FF0000"/>
                </a:solidFill>
                <a:effectLst/>
                <a:sym typeface="Wingdings" panose="05000000000000000000" pitchFamily="2" charset="2"/>
              </a:rPr>
              <a:t></a:t>
            </a:r>
            <a:endParaRPr lang="hr-HR" sz="5400" b="1" cap="none" spc="0" dirty="0">
              <a:ln/>
              <a:solidFill>
                <a:srgbClr val="FF0000"/>
              </a:solidFill>
              <a:effectLst/>
            </a:endParaRPr>
          </a:p>
        </p:txBody>
      </p:sp>
      <p:sp>
        <p:nvSpPr>
          <p:cNvPr id="7" name="Pravokutnik 6">
            <a:extLst>
              <a:ext uri="{FF2B5EF4-FFF2-40B4-BE49-F238E27FC236}">
                <a16:creationId xmlns:a16="http://schemas.microsoft.com/office/drawing/2014/main" id="{D50F8069-0B2D-4770-B2F1-2EB66CF3C870}"/>
              </a:ext>
            </a:extLst>
          </p:cNvPr>
          <p:cNvSpPr/>
          <p:nvPr/>
        </p:nvSpPr>
        <p:spPr>
          <a:xfrm>
            <a:off x="-301336" y="1674674"/>
            <a:ext cx="1279467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Nažalost, odgovor na pitanje nije točan. Ustrijeljeni ste.</a:t>
            </a:r>
          </a:p>
        </p:txBody>
      </p:sp>
      <p:sp>
        <p:nvSpPr>
          <p:cNvPr id="11" name="Pravokutnik 10">
            <a:extLst>
              <a:ext uri="{FF2B5EF4-FFF2-40B4-BE49-F238E27FC236}">
                <a16:creationId xmlns:a16="http://schemas.microsoft.com/office/drawing/2014/main" id="{28C028B5-F5AE-4322-9AFC-3AF9F831BECC}"/>
              </a:ext>
            </a:extLst>
          </p:cNvPr>
          <p:cNvSpPr/>
          <p:nvPr/>
        </p:nvSpPr>
        <p:spPr>
          <a:xfrm>
            <a:off x="3247946" y="5103674"/>
            <a:ext cx="569611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lastslideviewed">
                  <a:extLst>
                    <a:ext uri="{A12FA001-AC4F-418D-AE19-62706E023703}">
                      <ahyp:hlinkClr xmlns:ahyp="http://schemas.microsoft.com/office/drawing/2018/hyperlinkcolor" val="tx"/>
                    </a:ext>
                  </a:extLst>
                </a:hlinkClick>
              </a:rPr>
              <a:t>Pokušajte ponovno</a:t>
            </a:r>
            <a:endParaRPr lang="hr-HR" sz="5400" b="1" cap="none" spc="0" dirty="0">
              <a:ln/>
              <a:solidFill>
                <a:srgbClr val="FF0000"/>
              </a:solidFill>
              <a:effectLst/>
            </a:endParaRPr>
          </a:p>
        </p:txBody>
      </p:sp>
    </p:spTree>
    <p:extLst>
      <p:ext uri="{BB962C8B-B14F-4D97-AF65-F5344CB8AC3E}">
        <p14:creationId xmlns:p14="http://schemas.microsoft.com/office/powerpoint/2010/main" val="357815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1503A39A-0A26-4899-B43A-F35F9C91D17B}"/>
              </a:ext>
            </a:extLst>
          </p:cNvPr>
          <p:cNvPicPr>
            <a:picLocks noChangeAspect="1"/>
          </p:cNvPicPr>
          <p:nvPr/>
        </p:nvPicPr>
        <p:blipFill>
          <a:blip r:embed="rId2">
            <a:duotone>
              <a:schemeClr val="accent3">
                <a:shade val="45000"/>
                <a:satMod val="135000"/>
              </a:schemeClr>
              <a:prstClr val="white"/>
            </a:duotone>
          </a:blip>
          <a:stretch>
            <a:fillRect/>
          </a:stretch>
        </p:blipFill>
        <p:spPr>
          <a:xfrm>
            <a:off x="0" y="3048"/>
            <a:ext cx="12192000" cy="6851904"/>
          </a:xfrm>
          <a:prstGeom prst="rect">
            <a:avLst/>
          </a:prstGeom>
        </p:spPr>
      </p:pic>
      <p:sp>
        <p:nvSpPr>
          <p:cNvPr id="5" name="Pravokutnik 4">
            <a:extLst>
              <a:ext uri="{FF2B5EF4-FFF2-40B4-BE49-F238E27FC236}">
                <a16:creationId xmlns:a16="http://schemas.microsoft.com/office/drawing/2014/main" id="{1D881D6C-0D09-438F-97CE-83200976883A}"/>
              </a:ext>
            </a:extLst>
          </p:cNvPr>
          <p:cNvSpPr/>
          <p:nvPr/>
        </p:nvSpPr>
        <p:spPr>
          <a:xfrm>
            <a:off x="4491362" y="0"/>
            <a:ext cx="320927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Netočno</a:t>
            </a:r>
            <a:r>
              <a:rPr lang="hr-HR" sz="5400" b="1" cap="none" spc="0" dirty="0">
                <a:ln/>
                <a:solidFill>
                  <a:srgbClr val="FF0000"/>
                </a:solidFill>
                <a:effectLst/>
                <a:sym typeface="Wingdings" panose="05000000000000000000" pitchFamily="2" charset="2"/>
              </a:rPr>
              <a:t></a:t>
            </a:r>
            <a:endParaRPr lang="hr-HR" sz="5400" b="1" cap="none" spc="0" dirty="0">
              <a:ln/>
              <a:solidFill>
                <a:srgbClr val="FF0000"/>
              </a:solidFill>
              <a:effectLst/>
            </a:endParaRPr>
          </a:p>
        </p:txBody>
      </p:sp>
      <p:sp>
        <p:nvSpPr>
          <p:cNvPr id="6" name="Pravokutnik 5">
            <a:extLst>
              <a:ext uri="{FF2B5EF4-FFF2-40B4-BE49-F238E27FC236}">
                <a16:creationId xmlns:a16="http://schemas.microsoft.com/office/drawing/2014/main" id="{1562F0EB-2BF0-4D75-80FF-9571FE264A78}"/>
              </a:ext>
            </a:extLst>
          </p:cNvPr>
          <p:cNvSpPr/>
          <p:nvPr/>
        </p:nvSpPr>
        <p:spPr>
          <a:xfrm>
            <a:off x="0" y="1465987"/>
            <a:ext cx="1219200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Nažalost, odgovor na pitanje nije točan. Ustrijeljeni ste.</a:t>
            </a:r>
          </a:p>
        </p:txBody>
      </p:sp>
      <p:sp>
        <p:nvSpPr>
          <p:cNvPr id="9" name="Pravokutnik 8">
            <a:extLst>
              <a:ext uri="{FF2B5EF4-FFF2-40B4-BE49-F238E27FC236}">
                <a16:creationId xmlns:a16="http://schemas.microsoft.com/office/drawing/2014/main" id="{14F292FD-F831-4AF0-98D4-BE25060CA695}"/>
              </a:ext>
            </a:extLst>
          </p:cNvPr>
          <p:cNvSpPr/>
          <p:nvPr/>
        </p:nvSpPr>
        <p:spPr>
          <a:xfrm>
            <a:off x="4453754" y="4683252"/>
            <a:ext cx="328449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rId3" action="ppaction://hlinksldjump">
                  <a:extLst>
                    <a:ext uri="{A12FA001-AC4F-418D-AE19-62706E023703}">
                      <ahyp:hlinkClr xmlns:ahyp="http://schemas.microsoft.com/office/drawing/2018/hyperlinkcolor" val="tx"/>
                    </a:ext>
                  </a:extLst>
                </a:hlinkClick>
              </a:rPr>
              <a:t>Povlačenje</a:t>
            </a:r>
            <a:endParaRPr lang="hr-HR" sz="5400" b="1" cap="none" spc="0" dirty="0">
              <a:ln/>
              <a:solidFill>
                <a:srgbClr val="FF0000"/>
              </a:solidFill>
              <a:effectLst/>
            </a:endParaRPr>
          </a:p>
        </p:txBody>
      </p:sp>
    </p:spTree>
    <p:extLst>
      <p:ext uri="{BB962C8B-B14F-4D97-AF65-F5344CB8AC3E}">
        <p14:creationId xmlns:p14="http://schemas.microsoft.com/office/powerpoint/2010/main" val="167299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F820984E-C491-4F1B-95CA-919E135A81F1}"/>
              </a:ext>
            </a:extLst>
          </p:cNvPr>
          <p:cNvPicPr>
            <a:picLocks noChangeAspect="1"/>
          </p:cNvPicPr>
          <p:nvPr/>
        </p:nvPicPr>
        <p:blipFill>
          <a:blip r:embed="rId2">
            <a:duotone>
              <a:schemeClr val="accent3">
                <a:shade val="45000"/>
                <a:satMod val="135000"/>
              </a:schemeClr>
              <a:prstClr val="white"/>
            </a:duotone>
          </a:blip>
          <a:stretch>
            <a:fillRect/>
          </a:stretch>
        </p:blipFill>
        <p:spPr>
          <a:xfrm>
            <a:off x="-2165" y="-1"/>
            <a:ext cx="12194165" cy="6856783"/>
          </a:xfrm>
          <a:prstGeom prst="rect">
            <a:avLst/>
          </a:prstGeom>
        </p:spPr>
      </p:pic>
      <p:sp>
        <p:nvSpPr>
          <p:cNvPr id="3" name="Rezervirano mjesto sadržaja 2">
            <a:extLst>
              <a:ext uri="{FF2B5EF4-FFF2-40B4-BE49-F238E27FC236}">
                <a16:creationId xmlns:a16="http://schemas.microsoft.com/office/drawing/2014/main" id="{D95782B8-F21C-419D-9C1A-9E0F89F32373}"/>
              </a:ext>
            </a:extLst>
          </p:cNvPr>
          <p:cNvSpPr>
            <a:spLocks noGrp="1"/>
          </p:cNvSpPr>
          <p:nvPr>
            <p:ph idx="1"/>
          </p:nvPr>
        </p:nvSpPr>
        <p:spPr/>
        <p:txBody>
          <a:bodyPr>
            <a:normAutofit/>
          </a:bodyPr>
          <a:lstStyle/>
          <a:p>
            <a:r>
              <a:rPr lang="hr-HR" sz="4000" dirty="0">
                <a:solidFill>
                  <a:srgbClr val="FF0000"/>
                </a:solidFill>
              </a:rPr>
              <a:t>Adolf Hitler je dana 30. siječnja položio službenu zakletvu kancelara </a:t>
            </a:r>
            <a:r>
              <a:rPr lang="hr-HR" sz="4000" dirty="0" err="1">
                <a:solidFill>
                  <a:srgbClr val="FF0000"/>
                </a:solidFill>
              </a:rPr>
              <a:t>Reichstaga</a:t>
            </a:r>
            <a:r>
              <a:rPr lang="hr-HR" sz="4000" dirty="0">
                <a:solidFill>
                  <a:srgbClr val="FF0000"/>
                </a:solidFill>
              </a:rPr>
              <a:t> i kancelara Njemačke. U kolovozu 1934. umire predsjednik Paul von </a:t>
            </a:r>
            <a:r>
              <a:rPr lang="hr-HR" sz="4000" dirty="0" err="1">
                <a:solidFill>
                  <a:srgbClr val="FF0000"/>
                </a:solidFill>
              </a:rPr>
              <a:t>Hidenburg</a:t>
            </a:r>
            <a:r>
              <a:rPr lang="hr-HR" sz="4000" dirty="0">
                <a:solidFill>
                  <a:srgbClr val="FF0000"/>
                </a:solidFill>
              </a:rPr>
              <a:t>, te Hitler izdaje zakon za spajanje kancelarske uloge s predsjednikom. Hitler je službeno novi diktator Njemačke koja postaje Treći </a:t>
            </a:r>
            <a:r>
              <a:rPr lang="hr-HR" sz="4000" dirty="0" err="1">
                <a:solidFill>
                  <a:srgbClr val="FF0000"/>
                </a:solidFill>
              </a:rPr>
              <a:t>Reich</a:t>
            </a:r>
            <a:r>
              <a:rPr lang="hr-HR" sz="4000" dirty="0">
                <a:solidFill>
                  <a:srgbClr val="FF0000"/>
                </a:solidFill>
              </a:rPr>
              <a:t> (Nacistička Njemačka).</a:t>
            </a:r>
          </a:p>
        </p:txBody>
      </p:sp>
      <p:sp>
        <p:nvSpPr>
          <p:cNvPr id="4" name="Pravokutnik 3">
            <a:extLst>
              <a:ext uri="{FF2B5EF4-FFF2-40B4-BE49-F238E27FC236}">
                <a16:creationId xmlns:a16="http://schemas.microsoft.com/office/drawing/2014/main" id="{27EF1828-1F38-4486-9533-953C44CA6FE2}"/>
              </a:ext>
            </a:extLst>
          </p:cNvPr>
          <p:cNvSpPr/>
          <p:nvPr/>
        </p:nvSpPr>
        <p:spPr>
          <a:xfrm>
            <a:off x="5046129" y="681037"/>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lumMod val="75000"/>
                  </a:schemeClr>
                </a:solidFill>
                <a:effectLst/>
              </a:rPr>
              <a:t>Točno!</a:t>
            </a:r>
          </a:p>
        </p:txBody>
      </p:sp>
      <p:sp>
        <p:nvSpPr>
          <p:cNvPr id="9" name="Pravokutnik 8">
            <a:hlinkClick r:id="" action="ppaction://hlinkshowjump?jump=nextslide"/>
            <a:extLst>
              <a:ext uri="{FF2B5EF4-FFF2-40B4-BE49-F238E27FC236}">
                <a16:creationId xmlns:a16="http://schemas.microsoft.com/office/drawing/2014/main" id="{13BA8B95-E2DB-48BF-BAE1-1FC18719FE26}"/>
              </a:ext>
            </a:extLst>
          </p:cNvPr>
          <p:cNvSpPr/>
          <p:nvPr/>
        </p:nvSpPr>
        <p:spPr>
          <a:xfrm>
            <a:off x="3833943" y="5715298"/>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137148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E28D71D8-8967-4731-982C-B00A889B0AE1}"/>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2636"/>
          </a:xfrm>
          <a:prstGeom prst="rect">
            <a:avLst/>
          </a:prstGeom>
        </p:spPr>
      </p:pic>
      <p:sp>
        <p:nvSpPr>
          <p:cNvPr id="4" name="Pravokutnik 3">
            <a:extLst>
              <a:ext uri="{FF2B5EF4-FFF2-40B4-BE49-F238E27FC236}">
                <a16:creationId xmlns:a16="http://schemas.microsoft.com/office/drawing/2014/main" id="{F31B8DFA-EAC0-4877-8263-4422A19CC9DB}"/>
              </a:ext>
            </a:extLst>
          </p:cNvPr>
          <p:cNvSpPr/>
          <p:nvPr/>
        </p:nvSpPr>
        <p:spPr>
          <a:xfrm>
            <a:off x="1775650" y="219372"/>
            <a:ext cx="86407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Predali ste se i izgubili ste rat.</a:t>
            </a:r>
          </a:p>
        </p:txBody>
      </p:sp>
      <p:sp>
        <p:nvSpPr>
          <p:cNvPr id="8" name="Pravokutnik 7">
            <a:extLst>
              <a:ext uri="{FF2B5EF4-FFF2-40B4-BE49-F238E27FC236}">
                <a16:creationId xmlns:a16="http://schemas.microsoft.com/office/drawing/2014/main" id="{F02FE3F9-D294-4503-90AE-7DA2CF73B8F8}"/>
              </a:ext>
            </a:extLst>
          </p:cNvPr>
          <p:cNvSpPr/>
          <p:nvPr/>
        </p:nvSpPr>
        <p:spPr>
          <a:xfrm>
            <a:off x="5443513" y="4986635"/>
            <a:ext cx="130497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endshow">
                  <a:extLst>
                    <a:ext uri="{A12FA001-AC4F-418D-AE19-62706E023703}">
                      <ahyp:hlinkClr xmlns:ahyp="http://schemas.microsoft.com/office/drawing/2018/hyperlinkcolor" val="tx"/>
                    </a:ext>
                  </a:extLst>
                </a:hlinkClick>
              </a:rPr>
              <a:t>Kraj</a:t>
            </a:r>
            <a:endParaRPr lang="hr-HR" sz="5400" b="1" cap="none" spc="0" dirty="0">
              <a:ln/>
              <a:solidFill>
                <a:srgbClr val="FF0000"/>
              </a:solidFill>
              <a:effectLst/>
            </a:endParaRPr>
          </a:p>
        </p:txBody>
      </p:sp>
    </p:spTree>
    <p:extLst>
      <p:ext uri="{BB962C8B-B14F-4D97-AF65-F5344CB8AC3E}">
        <p14:creationId xmlns:p14="http://schemas.microsoft.com/office/powerpoint/2010/main" val="4017971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59393BBF-2F30-428D-9068-43613EC4DDA7}"/>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1"/>
          </a:xfrm>
          <a:prstGeom prst="rect">
            <a:avLst/>
          </a:prstGeom>
        </p:spPr>
      </p:pic>
      <p:sp>
        <p:nvSpPr>
          <p:cNvPr id="3" name="Rezervirano mjesto sadržaja 2">
            <a:extLst>
              <a:ext uri="{FF2B5EF4-FFF2-40B4-BE49-F238E27FC236}">
                <a16:creationId xmlns:a16="http://schemas.microsoft.com/office/drawing/2014/main" id="{5BCE7BFF-2C13-4789-92DC-A386E564D6EF}"/>
              </a:ext>
            </a:extLst>
          </p:cNvPr>
          <p:cNvSpPr>
            <a:spLocks noGrp="1"/>
          </p:cNvSpPr>
          <p:nvPr>
            <p:ph idx="1"/>
          </p:nvPr>
        </p:nvSpPr>
        <p:spPr/>
        <p:txBody>
          <a:bodyPr>
            <a:normAutofit/>
          </a:bodyPr>
          <a:lstStyle/>
          <a:p>
            <a:r>
              <a:rPr lang="hr-HR" sz="4000" b="1" dirty="0">
                <a:solidFill>
                  <a:srgbClr val="FF0000"/>
                </a:solidFill>
                <a:effectLst>
                  <a:outerShdw blurRad="38100" dist="38100" dir="2700000" algn="tl">
                    <a:srgbClr val="000000">
                      <a:alpha val="43137"/>
                    </a:srgbClr>
                  </a:outerShdw>
                </a:effectLst>
              </a:rPr>
              <a:t>UŠLI STE U BERLIN, HITLER JE POČINIO SAMOUBOJSTVO. VAŠA JE POBJEDA.</a:t>
            </a:r>
          </a:p>
        </p:txBody>
      </p:sp>
      <p:sp>
        <p:nvSpPr>
          <p:cNvPr id="4" name="Pravokutnik 3">
            <a:extLst>
              <a:ext uri="{FF2B5EF4-FFF2-40B4-BE49-F238E27FC236}">
                <a16:creationId xmlns:a16="http://schemas.microsoft.com/office/drawing/2014/main" id="{3F10F0F9-7E0C-408A-A7F7-E5F3FA8E38FF}"/>
              </a:ext>
            </a:extLst>
          </p:cNvPr>
          <p:cNvSpPr/>
          <p:nvPr/>
        </p:nvSpPr>
        <p:spPr>
          <a:xfrm>
            <a:off x="3459861" y="0"/>
            <a:ext cx="527227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KRAJ! POBJEDAA!</a:t>
            </a:r>
          </a:p>
        </p:txBody>
      </p:sp>
      <p:sp>
        <p:nvSpPr>
          <p:cNvPr id="8" name="Pravokutnik 7">
            <a:extLst>
              <a:ext uri="{FF2B5EF4-FFF2-40B4-BE49-F238E27FC236}">
                <a16:creationId xmlns:a16="http://schemas.microsoft.com/office/drawing/2014/main" id="{C2AA3EC5-3F65-4C7E-A7B9-917D351373E1}"/>
              </a:ext>
            </a:extLst>
          </p:cNvPr>
          <p:cNvSpPr/>
          <p:nvPr/>
        </p:nvSpPr>
        <p:spPr>
          <a:xfrm>
            <a:off x="563312" y="3539629"/>
            <a:ext cx="456932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Kreni ispočetka</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306169FC-D49A-4B85-BE40-27F9F6BAA880}"/>
              </a:ext>
            </a:extLst>
          </p:cNvPr>
          <p:cNvSpPr/>
          <p:nvPr/>
        </p:nvSpPr>
        <p:spPr>
          <a:xfrm>
            <a:off x="7710463" y="3539629"/>
            <a:ext cx="130497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endshow">
                  <a:extLst>
                    <a:ext uri="{A12FA001-AC4F-418D-AE19-62706E023703}">
                      <ahyp:hlinkClr xmlns:ahyp="http://schemas.microsoft.com/office/drawing/2018/hyperlinkcolor" val="tx"/>
                    </a:ext>
                  </a:extLst>
                </a:hlinkClick>
              </a:rPr>
              <a:t>Kraj</a:t>
            </a:r>
            <a:endParaRPr lang="hr-HR" sz="5400" b="1" cap="none" spc="0" dirty="0">
              <a:ln/>
              <a:solidFill>
                <a:srgbClr val="FF0000"/>
              </a:solidFill>
              <a:effectLst/>
            </a:endParaRPr>
          </a:p>
        </p:txBody>
      </p:sp>
    </p:spTree>
    <p:extLst>
      <p:ext uri="{BB962C8B-B14F-4D97-AF65-F5344CB8AC3E}">
        <p14:creationId xmlns:p14="http://schemas.microsoft.com/office/powerpoint/2010/main" val="331047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a:extLst>
              <a:ext uri="{FF2B5EF4-FFF2-40B4-BE49-F238E27FC236}">
                <a16:creationId xmlns:a16="http://schemas.microsoft.com/office/drawing/2014/main" id="{C0AF4269-5F7B-4E00-A6BA-1B47F701B500}"/>
              </a:ext>
            </a:extLst>
          </p:cNvPr>
          <p:cNvPicPr>
            <a:picLocks noChangeAspect="1"/>
          </p:cNvPicPr>
          <p:nvPr/>
        </p:nvPicPr>
        <p:blipFill>
          <a:blip r:embed="rId2">
            <a:duotone>
              <a:schemeClr val="accent3">
                <a:shade val="45000"/>
                <a:satMod val="135000"/>
              </a:schemeClr>
              <a:prstClr val="white"/>
            </a:duotone>
          </a:blip>
          <a:stretch>
            <a:fillRect/>
          </a:stretch>
        </p:blipFill>
        <p:spPr>
          <a:xfrm>
            <a:off x="-7966" y="0"/>
            <a:ext cx="12199966" cy="6861273"/>
          </a:xfrm>
          <a:prstGeom prst="rect">
            <a:avLst/>
          </a:prstGeom>
        </p:spPr>
      </p:pic>
      <p:sp>
        <p:nvSpPr>
          <p:cNvPr id="4" name="Pravokutnik 3">
            <a:extLst>
              <a:ext uri="{FF2B5EF4-FFF2-40B4-BE49-F238E27FC236}">
                <a16:creationId xmlns:a16="http://schemas.microsoft.com/office/drawing/2014/main" id="{65AA6A13-074B-4837-80E3-88A169F77A8D}"/>
              </a:ext>
            </a:extLst>
          </p:cNvPr>
          <p:cNvSpPr/>
          <p:nvPr/>
        </p:nvSpPr>
        <p:spPr>
          <a:xfrm>
            <a:off x="-7966" y="-67538"/>
            <a:ext cx="12199966"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2. Koje je godine Austrija pripojena Njemačkoj:</a:t>
            </a:r>
          </a:p>
        </p:txBody>
      </p:sp>
      <p:sp>
        <p:nvSpPr>
          <p:cNvPr id="7" name="Pravokutnik 6">
            <a:extLst>
              <a:ext uri="{FF2B5EF4-FFF2-40B4-BE49-F238E27FC236}">
                <a16:creationId xmlns:a16="http://schemas.microsoft.com/office/drawing/2014/main" id="{B388C6BF-1784-4F30-A5FF-9DD5FA264A65}"/>
              </a:ext>
            </a:extLst>
          </p:cNvPr>
          <p:cNvSpPr/>
          <p:nvPr/>
        </p:nvSpPr>
        <p:spPr>
          <a:xfrm>
            <a:off x="53004" y="3071783"/>
            <a:ext cx="24657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3. 1939.</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E9DF58F4-FED1-40B3-BCFB-50144D9FF7F4}"/>
              </a:ext>
            </a:extLst>
          </p:cNvPr>
          <p:cNvSpPr/>
          <p:nvPr/>
        </p:nvSpPr>
        <p:spPr>
          <a:xfrm>
            <a:off x="53004" y="4456778"/>
            <a:ext cx="24657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5. 1929.</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C1783CA4-0C57-41F7-98E7-8AC90B12C3AC}"/>
              </a:ext>
            </a:extLst>
          </p:cNvPr>
          <p:cNvSpPr/>
          <p:nvPr/>
        </p:nvSpPr>
        <p:spPr>
          <a:xfrm>
            <a:off x="53004" y="3746927"/>
            <a:ext cx="24657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4. 1934.</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64AD2AB6-0254-4D4F-AC11-B31E293FCD49}"/>
              </a:ext>
            </a:extLst>
          </p:cNvPr>
          <p:cNvSpPr/>
          <p:nvPr/>
        </p:nvSpPr>
        <p:spPr>
          <a:xfrm>
            <a:off x="53004" y="2361932"/>
            <a:ext cx="24657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2. 1938.</a:t>
            </a:r>
            <a:endParaRPr lang="hr-HR" sz="5400" b="1" cap="none" spc="0" dirty="0">
              <a:ln/>
              <a:solidFill>
                <a:srgbClr val="FF0000"/>
              </a:solidFill>
              <a:effectLst/>
            </a:endParaRPr>
          </a:p>
        </p:txBody>
      </p:sp>
      <p:sp>
        <p:nvSpPr>
          <p:cNvPr id="11" name="Pravokutnik 10">
            <a:extLst>
              <a:ext uri="{FF2B5EF4-FFF2-40B4-BE49-F238E27FC236}">
                <a16:creationId xmlns:a16="http://schemas.microsoft.com/office/drawing/2014/main" id="{2333CF6F-8EC6-44FB-BBCF-6C0DD9BF1649}"/>
              </a:ext>
            </a:extLst>
          </p:cNvPr>
          <p:cNvSpPr/>
          <p:nvPr/>
        </p:nvSpPr>
        <p:spPr>
          <a:xfrm>
            <a:off x="53004" y="1687651"/>
            <a:ext cx="246574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1. 1937.</a:t>
            </a:r>
            <a:endParaRPr lang="hr-HR" sz="5400" b="1" cap="none" spc="0" dirty="0">
              <a:ln/>
              <a:solidFill>
                <a:srgbClr val="FF0000"/>
              </a:solidFill>
              <a:effectLst/>
            </a:endParaRPr>
          </a:p>
        </p:txBody>
      </p:sp>
    </p:spTree>
    <p:extLst>
      <p:ext uri="{BB962C8B-B14F-4D97-AF65-F5344CB8AC3E}">
        <p14:creationId xmlns:p14="http://schemas.microsoft.com/office/powerpoint/2010/main" val="173480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26408455-CF07-4DDF-B8E3-8FE63D8478F8}"/>
              </a:ext>
            </a:extLst>
          </p:cNvPr>
          <p:cNvPicPr>
            <a:picLocks noChangeAspect="1"/>
          </p:cNvPicPr>
          <p:nvPr/>
        </p:nvPicPr>
        <p:blipFill>
          <a:blip r:embed="rId2">
            <a:duotone>
              <a:schemeClr val="accent3">
                <a:shade val="45000"/>
                <a:satMod val="135000"/>
              </a:schemeClr>
              <a:prstClr val="white"/>
            </a:duotone>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B4F3C76A-8C11-49A7-8482-1BEE42ABAF51}"/>
              </a:ext>
            </a:extLst>
          </p:cNvPr>
          <p:cNvSpPr>
            <a:spLocks noGrp="1"/>
          </p:cNvSpPr>
          <p:nvPr>
            <p:ph idx="1"/>
          </p:nvPr>
        </p:nvSpPr>
        <p:spPr/>
        <p:txBody>
          <a:bodyPr>
            <a:normAutofit fontScale="92500" lnSpcReduction="20000"/>
          </a:bodyPr>
          <a:lstStyle/>
          <a:p>
            <a:r>
              <a:rPr lang="hr-HR" b="1" dirty="0" err="1">
                <a:solidFill>
                  <a:srgbClr val="FF0000"/>
                </a:solidFill>
              </a:rPr>
              <a:t>Anschluss</a:t>
            </a:r>
            <a:r>
              <a:rPr lang="hr-HR" dirty="0">
                <a:solidFill>
                  <a:srgbClr val="FF0000"/>
                </a:solidFill>
              </a:rPr>
              <a:t> je naziv za pripojenje Austrije Njemačkoj koje je izvršeno u ožujku 1938., a trajalo je do 1945. godine. Adolf Hitler, koji je i sam rodom iz austrijskog grada </a:t>
            </a:r>
            <a:r>
              <a:rPr lang="hr-HR" dirty="0" err="1">
                <a:solidFill>
                  <a:srgbClr val="FF0000"/>
                </a:solidFill>
              </a:rPr>
              <a:t>Braunau</a:t>
            </a:r>
            <a:r>
              <a:rPr lang="hr-HR" dirty="0">
                <a:solidFill>
                  <a:srgbClr val="FF0000"/>
                </a:solidFill>
              </a:rPr>
              <a:t> am </a:t>
            </a:r>
            <a:r>
              <a:rPr lang="hr-HR" dirty="0" err="1">
                <a:solidFill>
                  <a:srgbClr val="FF0000"/>
                </a:solidFill>
              </a:rPr>
              <a:t>Inn</a:t>
            </a:r>
            <a:r>
              <a:rPr lang="hr-HR" dirty="0">
                <a:solidFill>
                  <a:srgbClr val="FF0000"/>
                </a:solidFill>
              </a:rPr>
              <a:t>, imao je veliku želju za pripojenjem Austrije Njemačkoj što je i pokazao 1934. god. kad je javno </a:t>
            </a:r>
            <a:r>
              <a:rPr lang="hr-HR" dirty="0" err="1">
                <a:solidFill>
                  <a:srgbClr val="FF0000"/>
                </a:solidFill>
              </a:rPr>
              <a:t>zahtjevao</a:t>
            </a:r>
            <a:r>
              <a:rPr lang="hr-HR" dirty="0">
                <a:solidFill>
                  <a:srgbClr val="FF0000"/>
                </a:solidFill>
              </a:rPr>
              <a:t> pripojenje Austrije. I sama politika tadašnjeg </a:t>
            </a:r>
            <a:r>
              <a:rPr lang="hr-HR" dirty="0" err="1">
                <a:solidFill>
                  <a:srgbClr val="FF0000"/>
                </a:solidFill>
              </a:rPr>
              <a:t>Reicha</a:t>
            </a:r>
            <a:r>
              <a:rPr lang="hr-HR" dirty="0">
                <a:solidFill>
                  <a:srgbClr val="FF0000"/>
                </a:solidFill>
              </a:rPr>
              <a:t> je bila vođena pod sloganom: </a:t>
            </a:r>
            <a:r>
              <a:rPr lang="hr-HR" b="1" dirty="0">
                <a:solidFill>
                  <a:srgbClr val="FF0000"/>
                </a:solidFill>
              </a:rPr>
              <a:t>"Svi Nijemci u jednoj državi.„ </a:t>
            </a:r>
            <a:r>
              <a:rPr lang="hr-HR" dirty="0">
                <a:solidFill>
                  <a:srgbClr val="FF0000"/>
                </a:solidFill>
              </a:rPr>
              <a:t>Već 12. ožujka 1938. godine je Hitler i sam došao u Austriju, </a:t>
            </a:r>
            <a:r>
              <a:rPr lang="hr-HR" dirty="0" err="1">
                <a:solidFill>
                  <a:srgbClr val="FF0000"/>
                </a:solidFill>
              </a:rPr>
              <a:t>ukružen</a:t>
            </a:r>
            <a:r>
              <a:rPr lang="hr-HR" dirty="0">
                <a:solidFill>
                  <a:srgbClr val="FF0000"/>
                </a:solidFill>
              </a:rPr>
              <a:t> naoružanom pratnjom od 4.000 ljudi: vrlo entuzijastičan doček stanovništva ga je uvjerio da nema potrebe da Austriju svede na status marionetske države, nego je bilo moguće odmah krenuti s potpunim pripojenjem. Austrijski parlament je iza ponoći s 12. na 13. ožujak izabrao Arthura </a:t>
            </a:r>
            <a:r>
              <a:rPr lang="hr-HR" dirty="0" err="1">
                <a:solidFill>
                  <a:srgbClr val="FF0000"/>
                </a:solidFill>
              </a:rPr>
              <a:t>Seyss-Inquarta</a:t>
            </a:r>
            <a:r>
              <a:rPr lang="hr-HR" dirty="0">
                <a:solidFill>
                  <a:srgbClr val="FF0000"/>
                </a:solidFill>
              </a:rPr>
              <a:t> za kancelara, te je već 13. ožujka izglasao zakone koji svode Austriju na status dijela Njemačke, pod imenom "</a:t>
            </a:r>
            <a:r>
              <a:rPr lang="hr-HR" dirty="0" err="1">
                <a:solidFill>
                  <a:srgbClr val="FF0000"/>
                </a:solidFill>
              </a:rPr>
              <a:t>Ostmark</a:t>
            </a:r>
            <a:r>
              <a:rPr lang="hr-HR" dirty="0">
                <a:solidFill>
                  <a:srgbClr val="FF0000"/>
                </a:solidFill>
              </a:rPr>
              <a:t>": Hitler će </a:t>
            </a:r>
            <a:r>
              <a:rPr lang="hr-HR" dirty="0" err="1">
                <a:solidFill>
                  <a:srgbClr val="FF0000"/>
                </a:solidFill>
              </a:rPr>
              <a:t>Seyss-Inquarta</a:t>
            </a:r>
            <a:r>
              <a:rPr lang="hr-HR" dirty="0">
                <a:solidFill>
                  <a:srgbClr val="FF0000"/>
                </a:solidFill>
              </a:rPr>
              <a:t> postaviti za šefa (</a:t>
            </a:r>
            <a:r>
              <a:rPr lang="hr-HR" i="1" dirty="0" err="1">
                <a:solidFill>
                  <a:srgbClr val="FF0000"/>
                </a:solidFill>
              </a:rPr>
              <a:t>Reichsstatthalter</a:t>
            </a:r>
            <a:r>
              <a:rPr lang="hr-HR" dirty="0">
                <a:solidFill>
                  <a:srgbClr val="FF0000"/>
                </a:solidFill>
              </a:rPr>
              <a:t>) te njemačke savezne države.</a:t>
            </a:r>
          </a:p>
          <a:p>
            <a:endParaRPr lang="hr-HR" dirty="0">
              <a:solidFill>
                <a:srgbClr val="FFFF00"/>
              </a:solidFill>
            </a:endParaRPr>
          </a:p>
          <a:p>
            <a:endParaRPr lang="hr-HR" dirty="0"/>
          </a:p>
        </p:txBody>
      </p:sp>
      <p:sp>
        <p:nvSpPr>
          <p:cNvPr id="4" name="Pravokutnik 3">
            <a:extLst>
              <a:ext uri="{FF2B5EF4-FFF2-40B4-BE49-F238E27FC236}">
                <a16:creationId xmlns:a16="http://schemas.microsoft.com/office/drawing/2014/main" id="{5E79D4ED-6371-4BFE-A956-0C0162C3D91C}"/>
              </a:ext>
            </a:extLst>
          </p:cNvPr>
          <p:cNvSpPr/>
          <p:nvPr/>
        </p:nvSpPr>
        <p:spPr>
          <a:xfrm>
            <a:off x="5046129" y="0"/>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lumMod val="75000"/>
                  </a:schemeClr>
                </a:solidFill>
                <a:effectLst/>
              </a:rPr>
              <a:t>Točno!</a:t>
            </a:r>
          </a:p>
        </p:txBody>
      </p:sp>
      <p:sp>
        <p:nvSpPr>
          <p:cNvPr id="10" name="Pravokutnik 9">
            <a:extLst>
              <a:ext uri="{FF2B5EF4-FFF2-40B4-BE49-F238E27FC236}">
                <a16:creationId xmlns:a16="http://schemas.microsoft.com/office/drawing/2014/main" id="{68ECED26-1AE0-4CCD-8171-B96DB5306C99}"/>
              </a:ext>
            </a:extLst>
          </p:cNvPr>
          <p:cNvSpPr/>
          <p:nvPr/>
        </p:nvSpPr>
        <p:spPr>
          <a:xfrm>
            <a:off x="3729167" y="5594152"/>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21047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ED9C10D5-B661-4EBC-AE0D-6F7C67312223}"/>
              </a:ext>
            </a:extLst>
          </p:cNvPr>
          <p:cNvPicPr>
            <a:picLocks noChangeAspect="1"/>
          </p:cNvPicPr>
          <p:nvPr/>
        </p:nvPicPr>
        <p:blipFill>
          <a:blip r:embed="rId2">
            <a:duotone>
              <a:schemeClr val="accent3">
                <a:shade val="45000"/>
                <a:satMod val="135000"/>
              </a:schemeClr>
              <a:prstClr val="white"/>
            </a:duotone>
          </a:blip>
          <a:stretch>
            <a:fillRect/>
          </a:stretch>
        </p:blipFill>
        <p:spPr>
          <a:xfrm>
            <a:off x="0" y="-1"/>
            <a:ext cx="12192000" cy="6857565"/>
          </a:xfrm>
          <a:prstGeom prst="rect">
            <a:avLst/>
          </a:prstGeom>
        </p:spPr>
      </p:pic>
      <p:sp>
        <p:nvSpPr>
          <p:cNvPr id="4" name="Pravokutnik 3">
            <a:extLst>
              <a:ext uri="{FF2B5EF4-FFF2-40B4-BE49-F238E27FC236}">
                <a16:creationId xmlns:a16="http://schemas.microsoft.com/office/drawing/2014/main" id="{2F7176B3-4D1A-459D-AFE9-1FE658F87D4E}"/>
              </a:ext>
            </a:extLst>
          </p:cNvPr>
          <p:cNvSpPr/>
          <p:nvPr/>
        </p:nvSpPr>
        <p:spPr>
          <a:xfrm>
            <a:off x="838200" y="0"/>
            <a:ext cx="107848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rPr>
              <a:t>3. Kada je započeo Drugi svjetski rat?</a:t>
            </a:r>
          </a:p>
        </p:txBody>
      </p:sp>
      <p:sp>
        <p:nvSpPr>
          <p:cNvPr id="7" name="Pravokutnik 6">
            <a:extLst>
              <a:ext uri="{FF2B5EF4-FFF2-40B4-BE49-F238E27FC236}">
                <a16:creationId xmlns:a16="http://schemas.microsoft.com/office/drawing/2014/main" id="{795CBF8B-6330-4978-B677-7D4B533C153A}"/>
              </a:ext>
            </a:extLst>
          </p:cNvPr>
          <p:cNvSpPr/>
          <p:nvPr/>
        </p:nvSpPr>
        <p:spPr>
          <a:xfrm>
            <a:off x="278380" y="1071859"/>
            <a:ext cx="581761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1. 1.2.1939. u 04:30</a:t>
            </a:r>
            <a:endParaRPr lang="hr-HR" sz="5400" b="1" cap="none" spc="0" dirty="0">
              <a:ln/>
              <a:solidFill>
                <a:srgbClr val="FF0000"/>
              </a:solidFill>
              <a:effectLst/>
            </a:endParaRPr>
          </a:p>
        </p:txBody>
      </p:sp>
      <p:sp>
        <p:nvSpPr>
          <p:cNvPr id="8" name="Pravokutnik 7">
            <a:extLst>
              <a:ext uri="{FF2B5EF4-FFF2-40B4-BE49-F238E27FC236}">
                <a16:creationId xmlns:a16="http://schemas.microsoft.com/office/drawing/2014/main" id="{D1A85FAA-4725-4844-BE91-3502A2DA7CB2}"/>
              </a:ext>
            </a:extLst>
          </p:cNvPr>
          <p:cNvSpPr/>
          <p:nvPr/>
        </p:nvSpPr>
        <p:spPr>
          <a:xfrm>
            <a:off x="278379" y="1936699"/>
            <a:ext cx="581761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2. 1.8.1939. u 04:30</a:t>
            </a:r>
            <a:endParaRPr lang="hr-HR" sz="5400" b="1" cap="none" spc="0" dirty="0">
              <a:ln/>
              <a:solidFill>
                <a:srgbClr val="FF0000"/>
              </a:solidFill>
              <a:effectLst/>
            </a:endParaRPr>
          </a:p>
        </p:txBody>
      </p:sp>
      <p:sp>
        <p:nvSpPr>
          <p:cNvPr id="9" name="Pravokutnik 8">
            <a:extLst>
              <a:ext uri="{FF2B5EF4-FFF2-40B4-BE49-F238E27FC236}">
                <a16:creationId xmlns:a16="http://schemas.microsoft.com/office/drawing/2014/main" id="{F0FC262D-E10A-41FD-925A-23691CF5DC4B}"/>
              </a:ext>
            </a:extLst>
          </p:cNvPr>
          <p:cNvSpPr/>
          <p:nvPr/>
        </p:nvSpPr>
        <p:spPr>
          <a:xfrm>
            <a:off x="278381" y="2801539"/>
            <a:ext cx="581761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 action="ppaction://hlinkshowjump?jump=nextslide">
                  <a:extLst>
                    <a:ext uri="{A12FA001-AC4F-418D-AE19-62706E023703}">
                      <ahyp:hlinkClr xmlns:ahyp="http://schemas.microsoft.com/office/drawing/2018/hyperlinkcolor" val="tx"/>
                    </a:ext>
                  </a:extLst>
                </a:hlinkClick>
              </a:rPr>
              <a:t>3. 1.9.1939. u 04:30</a:t>
            </a:r>
            <a:endParaRPr lang="hr-HR" sz="5400" b="1" cap="none" spc="0" dirty="0">
              <a:ln/>
              <a:solidFill>
                <a:srgbClr val="FF0000"/>
              </a:solidFill>
              <a:effectLst/>
            </a:endParaRPr>
          </a:p>
        </p:txBody>
      </p:sp>
      <p:sp>
        <p:nvSpPr>
          <p:cNvPr id="10" name="Pravokutnik 9">
            <a:extLst>
              <a:ext uri="{FF2B5EF4-FFF2-40B4-BE49-F238E27FC236}">
                <a16:creationId xmlns:a16="http://schemas.microsoft.com/office/drawing/2014/main" id="{6D2E8F02-A7AB-4786-B029-158CC7390F54}"/>
              </a:ext>
            </a:extLst>
          </p:cNvPr>
          <p:cNvSpPr/>
          <p:nvPr/>
        </p:nvSpPr>
        <p:spPr>
          <a:xfrm>
            <a:off x="278381" y="3666379"/>
            <a:ext cx="581761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4. 2.9.1939. u 04:30</a:t>
            </a:r>
            <a:endParaRPr lang="hr-HR" sz="5400" b="1" cap="none" spc="0" dirty="0">
              <a:ln/>
              <a:solidFill>
                <a:srgbClr val="FF0000"/>
              </a:solidFill>
              <a:effectLst/>
            </a:endParaRPr>
          </a:p>
        </p:txBody>
      </p:sp>
      <p:sp>
        <p:nvSpPr>
          <p:cNvPr id="11" name="Pravokutnik 10">
            <a:extLst>
              <a:ext uri="{FF2B5EF4-FFF2-40B4-BE49-F238E27FC236}">
                <a16:creationId xmlns:a16="http://schemas.microsoft.com/office/drawing/2014/main" id="{07A9BD70-B3D0-472E-BE69-3DAC0670F214}"/>
              </a:ext>
            </a:extLst>
          </p:cNvPr>
          <p:cNvSpPr/>
          <p:nvPr/>
        </p:nvSpPr>
        <p:spPr>
          <a:xfrm>
            <a:off x="278378" y="4531219"/>
            <a:ext cx="581761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rgbClr val="FF0000"/>
                </a:solidFill>
                <a:effectLst/>
                <a:hlinkClick r:id="rId3" action="ppaction://hlinksldjump">
                  <a:extLst>
                    <a:ext uri="{A12FA001-AC4F-418D-AE19-62706E023703}">
                      <ahyp:hlinkClr xmlns:ahyp="http://schemas.microsoft.com/office/drawing/2018/hyperlinkcolor" val="tx"/>
                    </a:ext>
                  </a:extLst>
                </a:hlinkClick>
              </a:rPr>
              <a:t>5. 4.9.1939. u 04:30</a:t>
            </a:r>
            <a:endParaRPr lang="hr-HR" sz="5400" b="1" cap="none" spc="0" dirty="0">
              <a:ln/>
              <a:solidFill>
                <a:srgbClr val="FF0000"/>
              </a:solidFill>
              <a:effectLst/>
            </a:endParaRPr>
          </a:p>
        </p:txBody>
      </p:sp>
    </p:spTree>
    <p:extLst>
      <p:ext uri="{BB962C8B-B14F-4D97-AF65-F5344CB8AC3E}">
        <p14:creationId xmlns:p14="http://schemas.microsoft.com/office/powerpoint/2010/main" val="410647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20C31A7F-F2CA-4AFE-88D1-F20CE399931B}"/>
              </a:ext>
            </a:extLst>
          </p:cNvPr>
          <p:cNvPicPr>
            <a:picLocks noChangeAspect="1"/>
          </p:cNvPicPr>
          <p:nvPr/>
        </p:nvPicPr>
        <p:blipFill>
          <a:blip r:embed="rId2">
            <a:duotone>
              <a:schemeClr val="accent3">
                <a:shade val="45000"/>
                <a:satMod val="135000"/>
              </a:schemeClr>
              <a:prstClr val="white"/>
            </a:duotone>
          </a:blip>
          <a:stretch>
            <a:fillRect/>
          </a:stretch>
        </p:blipFill>
        <p:spPr>
          <a:xfrm>
            <a:off x="-1" y="-1"/>
            <a:ext cx="12192001" cy="6855493"/>
          </a:xfrm>
          <a:prstGeom prst="rect">
            <a:avLst/>
          </a:prstGeom>
        </p:spPr>
      </p:pic>
      <p:sp>
        <p:nvSpPr>
          <p:cNvPr id="3" name="Rezervirano mjesto sadržaja 2">
            <a:extLst>
              <a:ext uri="{FF2B5EF4-FFF2-40B4-BE49-F238E27FC236}">
                <a16:creationId xmlns:a16="http://schemas.microsoft.com/office/drawing/2014/main" id="{DEB19C98-4191-4674-B046-4974130AD50C}"/>
              </a:ext>
            </a:extLst>
          </p:cNvPr>
          <p:cNvSpPr>
            <a:spLocks noGrp="1"/>
          </p:cNvSpPr>
          <p:nvPr>
            <p:ph idx="1"/>
          </p:nvPr>
        </p:nvSpPr>
        <p:spPr/>
        <p:txBody>
          <a:bodyPr/>
          <a:lstStyle/>
          <a:p>
            <a:r>
              <a:rPr lang="hr-HR" dirty="0">
                <a:solidFill>
                  <a:srgbClr val="002060"/>
                </a:solidFill>
              </a:rPr>
              <a:t>Hitler znajući da će Poljska odbijati ponudu predaje koridora u Hitlerove ruke, te je u petak 1.9.1939. u rano jutro oko 04:30 otpočeo napad na Poljsku. Na to su napokon reagirale Francuska i Velika Britanija te objavile rat Njemačkoj. I Staljin sa SSSR nije mogao samo gledati sa strane i jesti kokice, već je i on krenuo u napadačke pohode. 28.9.1939. Poljska je pala.</a:t>
            </a:r>
          </a:p>
        </p:txBody>
      </p:sp>
      <p:sp>
        <p:nvSpPr>
          <p:cNvPr id="4" name="Pravokutnik 3">
            <a:extLst>
              <a:ext uri="{FF2B5EF4-FFF2-40B4-BE49-F238E27FC236}">
                <a16:creationId xmlns:a16="http://schemas.microsoft.com/office/drawing/2014/main" id="{E60A4D39-E998-445E-9F35-2AEB924007BB}"/>
              </a:ext>
            </a:extLst>
          </p:cNvPr>
          <p:cNvSpPr/>
          <p:nvPr/>
        </p:nvSpPr>
        <p:spPr>
          <a:xfrm>
            <a:off x="5046129" y="230188"/>
            <a:ext cx="20997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cap="none" spc="0" dirty="0">
                <a:ln/>
                <a:solidFill>
                  <a:schemeClr val="accent6">
                    <a:lumMod val="75000"/>
                  </a:schemeClr>
                </a:solidFill>
                <a:effectLst/>
              </a:rPr>
              <a:t>Točno!</a:t>
            </a:r>
          </a:p>
        </p:txBody>
      </p:sp>
      <p:sp>
        <p:nvSpPr>
          <p:cNvPr id="8" name="Pravokutnik 7">
            <a:extLst>
              <a:ext uri="{FF2B5EF4-FFF2-40B4-BE49-F238E27FC236}">
                <a16:creationId xmlns:a16="http://schemas.microsoft.com/office/drawing/2014/main" id="{EAC27843-5F92-4B28-888D-11994E28A2CF}"/>
              </a:ext>
            </a:extLst>
          </p:cNvPr>
          <p:cNvSpPr/>
          <p:nvPr/>
        </p:nvSpPr>
        <p:spPr>
          <a:xfrm>
            <a:off x="3729167" y="5434310"/>
            <a:ext cx="47336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r-HR" sz="5400" b="1" dirty="0">
                <a:ln/>
                <a:solidFill>
                  <a:srgbClr val="FF0000"/>
                </a:solidFill>
                <a:hlinkClick r:id="" action="ppaction://hlinkshowjump?jump=nextslide">
                  <a:extLst>
                    <a:ext uri="{A12FA001-AC4F-418D-AE19-62706E023703}">
                      <ahyp:hlinkClr xmlns:ahyp="http://schemas.microsoft.com/office/drawing/2018/hyperlinkcolor" val="tx"/>
                    </a:ext>
                  </a:extLst>
                </a:hlinkClick>
              </a:rPr>
              <a:t>Sljedeće pitanje</a:t>
            </a:r>
            <a:endParaRPr lang="hr-HR" sz="5400" b="1" cap="none" spc="0" dirty="0">
              <a:ln/>
              <a:solidFill>
                <a:srgbClr val="FF0000"/>
              </a:solidFill>
              <a:effectLst/>
            </a:endParaRPr>
          </a:p>
        </p:txBody>
      </p:sp>
    </p:spTree>
    <p:extLst>
      <p:ext uri="{BB962C8B-B14F-4D97-AF65-F5344CB8AC3E}">
        <p14:creationId xmlns:p14="http://schemas.microsoft.com/office/powerpoint/2010/main" val="3909320084"/>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TotalTime>
  <Words>1984</Words>
  <Application>Microsoft Office PowerPoint</Application>
  <PresentationFormat>Široki zaslon</PresentationFormat>
  <Paragraphs>212</Paragraphs>
  <Slides>51</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51</vt:i4>
      </vt:variant>
    </vt:vector>
  </HeadingPairs>
  <TitlesOfParts>
    <vt:vector size="55" baseType="lpstr">
      <vt:lpstr>Arial</vt:lpstr>
      <vt:lpstr>Calibri</vt:lpstr>
      <vt:lpstr>Calibri Light</vt:lpstr>
      <vt:lpstr>Tema sustava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ivan ivankovic</dc:creator>
  <cp:lastModifiedBy>ivan ivankovic</cp:lastModifiedBy>
  <cp:revision>47</cp:revision>
  <dcterms:created xsi:type="dcterms:W3CDTF">2020-03-19T13:24:15Z</dcterms:created>
  <dcterms:modified xsi:type="dcterms:W3CDTF">2020-03-20T20:25:50Z</dcterms:modified>
</cp:coreProperties>
</file>