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8" autoAdjust="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0.13457207207207209"/>
          <c:y val="2.1716006021073788E-2"/>
          <c:w val="0.65518018018018054"/>
          <c:h val="0.73614738197865759"/>
        </c:manualLayout>
      </c:layout>
      <c:lineChart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Političari</c:v>
                </c:pt>
              </c:strCache>
            </c:strRef>
          </c:tx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EU</c:v>
                </c:pt>
                <c:pt idx="1">
                  <c:v>Promjene</c:v>
                </c:pt>
                <c:pt idx="2">
                  <c:v>Stabilizacija</c:v>
                </c:pt>
                <c:pt idx="3">
                  <c:v>Narod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Stabilizacija</c:v>
                </c:pt>
              </c:strCache>
            </c:strRef>
          </c:tx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EU</c:v>
                </c:pt>
                <c:pt idx="1">
                  <c:v>Promjene</c:v>
                </c:pt>
                <c:pt idx="2">
                  <c:v>Stabilizacija</c:v>
                </c:pt>
                <c:pt idx="3">
                  <c:v>Narod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Eu</c:v>
                </c:pt>
              </c:strCache>
            </c:strRef>
          </c:tx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EU</c:v>
                </c:pt>
                <c:pt idx="1">
                  <c:v>Promjene</c:v>
                </c:pt>
                <c:pt idx="2">
                  <c:v>Stabilizacija</c:v>
                </c:pt>
                <c:pt idx="3">
                  <c:v>Narod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marker val="1"/>
        <c:axId val="56455168"/>
        <c:axId val="56456704"/>
      </c:lineChart>
      <c:catAx>
        <c:axId val="56455168"/>
        <c:scaling>
          <c:orientation val="minMax"/>
        </c:scaling>
        <c:axPos val="b"/>
        <c:tickLblPos val="nextTo"/>
        <c:crossAx val="56456704"/>
        <c:crosses val="autoZero"/>
        <c:auto val="1"/>
        <c:lblAlgn val="ctr"/>
        <c:lblOffset val="100"/>
      </c:catAx>
      <c:valAx>
        <c:axId val="56456704"/>
        <c:scaling>
          <c:orientation val="minMax"/>
        </c:scaling>
        <c:axPos val="l"/>
        <c:majorGridlines/>
        <c:numFmt formatCode="General" sourceLinked="1"/>
        <c:tickLblPos val="nextTo"/>
        <c:crossAx val="56455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A7FB5D-8670-4754-91E4-7F0B97A55A02}" type="datetimeFigureOut">
              <a:rPr lang="sr-Latn-CS" smtClean="0"/>
              <a:pPr/>
              <a:t>1.1.2001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A65838-8FDB-4718-B655-B0C85E4D5E6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-Prezentacija o BiH na putu u Europsku Uniju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-David Kvesić 8.a</a:t>
            </a:r>
          </a:p>
          <a:p>
            <a:r>
              <a:rPr lang="hr-HR" dirty="0" smtClean="0"/>
              <a:t>-Luka Bevanda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-Nekoliko Pitanja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/>
              <a:t>-Koje sve članice EU poznajete?</a:t>
            </a:r>
          </a:p>
          <a:p>
            <a:r>
              <a:rPr lang="hr-HR" dirty="0" smtClean="0"/>
              <a:t>-Kada je potvrđen napredak na putu europskih integracija?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 smtClean="0"/>
              <a:t>-Kada je potpisan </a:t>
            </a:r>
            <a:r>
              <a:rPr lang="hr-HR" dirty="0" err="1" smtClean="0"/>
              <a:t>Daytonski</a:t>
            </a:r>
            <a:r>
              <a:rPr lang="hr-HR" dirty="0" smtClean="0"/>
              <a:t> sporazum?</a:t>
            </a:r>
          </a:p>
          <a:p>
            <a:r>
              <a:rPr lang="hr-HR" dirty="0" smtClean="0"/>
              <a:t>-Koji su problemi socijalni problemi BiH?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9600" dirty="0" smtClean="0"/>
              <a:t>KRAJ!</a:t>
            </a:r>
            <a:endParaRPr lang="hr-H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-Na putu prema europskim </a:t>
            </a:r>
            <a:r>
              <a:rPr lang="hr-HR" dirty="0" err="1" smtClean="0"/>
              <a:t>asocijama</a:t>
            </a:r>
            <a:r>
              <a:rPr lang="hr-HR" dirty="0" smtClean="0"/>
              <a:t>  i konačno priključenje EU,Bosna i Hercegovina će </a:t>
            </a:r>
            <a:r>
              <a:rPr lang="hr-HR" dirty="0" err="1" smtClean="0"/>
              <a:t>prvalit</a:t>
            </a:r>
            <a:r>
              <a:rPr lang="hr-HR" dirty="0" smtClean="0"/>
              <a:t> dug put pristupnih pregovora,kao i druge već priključene članice,</a:t>
            </a:r>
            <a:r>
              <a:rPr lang="hr-HR" dirty="0" err="1" smtClean="0"/>
              <a:t>aki</a:t>
            </a:r>
            <a:r>
              <a:rPr lang="hr-HR" dirty="0" smtClean="0"/>
              <a:t> i one koje su blizu </a:t>
            </a:r>
            <a:r>
              <a:rPr lang="hr-HR" dirty="0" err="1" smtClean="0"/>
              <a:t>priključenja.Naša</a:t>
            </a:r>
            <a:r>
              <a:rPr lang="hr-HR" dirty="0" smtClean="0"/>
              <a:t> je domovina članica CEFTA-e(srednjoeuropski ugovor o slobodnoj trgovini) od 2006 čime je potvrđen njezin napredak prema putu europskih </a:t>
            </a:r>
            <a:r>
              <a:rPr lang="hr-HR" dirty="0" err="1" smtClean="0"/>
              <a:t>intergracija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7" name="Rezervirano mjesto slike 6" descr="parlamentbih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1358" r="2135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-Proces samog </a:t>
            </a:r>
            <a:r>
              <a:rPr lang="hr-HR" dirty="0" err="1" smtClean="0"/>
              <a:t>intergriranja</a:t>
            </a:r>
            <a:r>
              <a:rPr lang="hr-HR" dirty="0" smtClean="0"/>
              <a:t> zahtijeva mnoštvo unutarnjih promjena i usklađivanje postojećih zakona Bosne i Hercegovine s </a:t>
            </a:r>
            <a:r>
              <a:rPr lang="hr-HR" dirty="0" err="1" smtClean="0"/>
              <a:t>europskim.Intergriranje</a:t>
            </a:r>
            <a:r>
              <a:rPr lang="hr-HR" dirty="0" smtClean="0"/>
              <a:t> u EU će zasigurno pridonijeti stabilizaciji političkih,ali i gospodarskih prilika u našoj </a:t>
            </a:r>
            <a:r>
              <a:rPr lang="hr-HR" dirty="0" err="1" smtClean="0"/>
              <a:t>domovini.Priključenje</a:t>
            </a:r>
            <a:r>
              <a:rPr lang="hr-HR" dirty="0" smtClean="0"/>
              <a:t> </a:t>
            </a:r>
            <a:r>
              <a:rPr lang="hr-HR" dirty="0" err="1" smtClean="0"/>
              <a:t>če</a:t>
            </a:r>
            <a:r>
              <a:rPr lang="hr-HR" dirty="0" smtClean="0"/>
              <a:t> </a:t>
            </a:r>
            <a:r>
              <a:rPr lang="hr-HR" dirty="0" err="1" smtClean="0"/>
              <a:t>doprinjeti</a:t>
            </a:r>
            <a:r>
              <a:rPr lang="hr-HR" dirty="0" smtClean="0"/>
              <a:t> ukidanje vize za građane BiH koji posjećuju europske države,a samim time bit će otvoren put za komunikaciju svih oblika </a:t>
            </a:r>
            <a:r>
              <a:rPr lang="hr-HR" dirty="0" err="1" smtClean="0"/>
              <a:t>našse</a:t>
            </a:r>
            <a:r>
              <a:rPr lang="hr-HR" dirty="0" smtClean="0"/>
              <a:t> domovine s Europom,a potom i cijelim svijetom. ,</a:t>
            </a:r>
            <a:r>
              <a:rPr lang="hr-HR" dirty="0" err="1" smtClean="0"/>
              <a:t>kmo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quarter" idx="1"/>
          </p:nvPr>
        </p:nvGraphicFramePr>
        <p:xfrm>
          <a:off x="304800" y="274638"/>
          <a:ext cx="5638800" cy="632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hr-HR" sz="1400" dirty="0" smtClean="0"/>
              <a:t>-</a:t>
            </a:r>
            <a:r>
              <a:rPr lang="vi-VN" sz="1100" dirty="0" smtClean="0"/>
              <a:t>Između 2007. i 2013. Bosna i Hercegovina je dobila €615 miliona od Instrumenta za pretpristupnu pomoć (IPA) koji zemljama kandidatkinjama i potencijalnim kandidatkinjama za članstvo u EU pruža ciljanu finansijsku pomoć. Trenutno je u toku druga faza IPA, od 2014. do 2020. sa najmanje €165 miliona namijenjenih za Bosnu i Hercegovinu u prvom stadiju. IPA posebno pomaže jačanje demokratskih institucija i vladavine zakona, reformu javne uprave, provođenje ekonomskih reformi, promoviranje poštivanja ljudskih i manjinskih prava i rodne ravnopravnosti, podršku razvoju civilnog društva i unapređenje regionalne saradnje, a doprinosi i održivom razvoju i smanjenju </a:t>
            </a:r>
            <a:r>
              <a:rPr lang="vi-VN" dirty="0" smtClean="0"/>
              <a:t>siromaštva.</a:t>
            </a:r>
            <a:endParaRPr lang="hr-HR" dirty="0" smtClean="0"/>
          </a:p>
        </p:txBody>
      </p:sp>
      <p:pic>
        <p:nvPicPr>
          <p:cNvPr id="11" name="Rezervirano mjesto slike 10" descr="EU-u-BiH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000" r="2000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-Prometni koridor europskog značenja koji prolazi prostorom Bosne i Hercegovine (</a:t>
            </a:r>
            <a:r>
              <a:rPr lang="hr-HR" dirty="0" err="1" smtClean="0"/>
              <a:t>loridor</a:t>
            </a:r>
            <a:r>
              <a:rPr lang="hr-HR" dirty="0" smtClean="0"/>
              <a:t> VC) dobit </a:t>
            </a:r>
            <a:r>
              <a:rPr lang="hr-HR" dirty="0" err="1" smtClean="0"/>
              <a:t>če</a:t>
            </a:r>
            <a:r>
              <a:rPr lang="hr-HR" dirty="0" smtClean="0"/>
              <a:t> puno </a:t>
            </a:r>
            <a:r>
              <a:rPr lang="hr-HR" dirty="0" err="1" smtClean="0"/>
              <a:t>veči</a:t>
            </a:r>
            <a:r>
              <a:rPr lang="hr-HR" dirty="0" smtClean="0"/>
              <a:t> značaj nakon priključenja BiH Europskoj </a:t>
            </a:r>
            <a:r>
              <a:rPr lang="hr-HR" dirty="0" err="1" smtClean="0"/>
              <a:t>uniji.Naša</a:t>
            </a:r>
            <a:r>
              <a:rPr lang="hr-HR" dirty="0" smtClean="0"/>
              <a:t> domovina uključenjem  euroatlantske asocijacije doći </a:t>
            </a:r>
            <a:r>
              <a:rPr lang="hr-HR" dirty="0" err="1" smtClean="0"/>
              <a:t>če</a:t>
            </a:r>
            <a:r>
              <a:rPr lang="hr-HR" dirty="0" smtClean="0"/>
              <a:t> pod okrilje i NATO-a,</a:t>
            </a:r>
            <a:endParaRPr lang="hr-HR" dirty="0"/>
          </a:p>
        </p:txBody>
      </p:sp>
      <p:pic>
        <p:nvPicPr>
          <p:cNvPr id="7" name="Rezervirano mjesto slike 6" descr="odluk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27" r="20127"/>
          <a:stretch>
            <a:fillRect/>
          </a:stretch>
        </p:blipFill>
        <p:spPr>
          <a:xfrm>
            <a:off x="0" y="0"/>
            <a:ext cx="6172200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-BiH prvi se put susreće sa EU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1997 - Vijeće ministara Europske unije postavlja političke i ekonomske uslove za razvoj bilateralnih odnosa. Bosni i Hercegovini se pruža mogućnost korištenja autonomnih trgovinskih povlastica.</a:t>
            </a:r>
          </a:p>
          <a:p>
            <a:r>
              <a:rPr lang="hr-HR" dirty="0" smtClean="0"/>
              <a:t>2004-</a:t>
            </a:r>
            <a:r>
              <a:rPr lang="vi-VN" b="1" dirty="0" smtClean="0"/>
              <a:t>Ožujak  - </a:t>
            </a:r>
            <a:r>
              <a:rPr lang="vi-VN" dirty="0" smtClean="0"/>
              <a:t> Vijeće Europske unije usvojilo je prvo Europsko partnerstvo s Bosnom i Hercegovinom. Riječ je o dokumentu kojim se određuju ključni (kratkoročni  i srednjoročni) prioriteti države u procesu pristupanja Europskoj uniji.</a:t>
            </a:r>
            <a:endParaRPr lang="hr-HR" dirty="0" smtClean="0"/>
          </a:p>
          <a:p>
            <a:r>
              <a:rPr lang="hr-HR" dirty="0" smtClean="0"/>
              <a:t>2005-</a:t>
            </a:r>
            <a:r>
              <a:rPr lang="hr-HR" b="1" dirty="0" smtClean="0"/>
              <a:t>25. studenoga - </a:t>
            </a:r>
            <a:r>
              <a:rPr lang="hr-HR" dirty="0" smtClean="0"/>
              <a:t> U Sarajevu su pokrenuti pregovori o Sporazumu o stabilizaciji i pridruživanju.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-2016 BiH na saborima u Nizozemskoj na putu u EU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2016-</a:t>
            </a:r>
            <a:r>
              <a:rPr lang="vi-VN" b="1" dirty="0" smtClean="0"/>
              <a:t>20. kolovoza -</a:t>
            </a:r>
            <a:r>
              <a:rPr lang="vi-VN" dirty="0" smtClean="0"/>
              <a:t> Vijeće ministara Bosne i Hercegovine usvojilo je Odluku o sustavu koordinacije procesa europskih integracija u Bosni i Hercegovini. Tom odlukom definira se institucionalni i operativni sustav i način ostvarivanja koordinacije institucija u Bosni i Hercegovini na provođenju aktivnosti u svezi s procesom integriranja BiH u EU, te zajednička tijela u okviru sustava koordinacije, njihov sastav, nadležnosti i međusobni odnosi.</a:t>
            </a:r>
            <a:br>
              <a:rPr lang="vi-VN" dirty="0" smtClean="0"/>
            </a:b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2016-</a:t>
            </a:r>
            <a:r>
              <a:rPr lang="hr-HR" b="1" dirty="0" smtClean="0"/>
              <a:t>15. veljače - </a:t>
            </a:r>
            <a:r>
              <a:rPr lang="hr-HR" dirty="0" smtClean="0"/>
              <a:t>Sukladno članu 49. Ugovora o Europskoj uniji, Bosna i Hercegovina je u okviru </a:t>
            </a:r>
            <a:r>
              <a:rPr lang="hr-HR" dirty="0" err="1" smtClean="0"/>
              <a:t>nizozemskomgpredsjedavanja</a:t>
            </a:r>
            <a:r>
              <a:rPr lang="hr-HR" dirty="0" smtClean="0"/>
              <a:t> Vijećem EU podnijela formalni „zahtjev za članstvo u EU“. 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Rezervirano mjesto slike 4" descr="eufor-uk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000" r="20000"/>
          <a:stretch>
            <a:fillRect/>
          </a:stretch>
        </p:blipFill>
        <p:spPr/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-EUFOR ili  snage Europske Unije je naziv za vojsku u Bosni i Hercegovini  koji nadgleda vojnu implementaciju </a:t>
            </a:r>
            <a:r>
              <a:rPr lang="hr-HR" dirty="0" err="1" smtClean="0"/>
              <a:t>Daytonskog</a:t>
            </a:r>
            <a:r>
              <a:rPr lang="hr-HR" dirty="0" smtClean="0"/>
              <a:t> sporazuma.</a:t>
            </a:r>
            <a:r>
              <a:rPr lang="vi-VN" dirty="0" smtClean="0"/>
              <a:t> Također EUFOR je djelovao i u </a:t>
            </a:r>
            <a:r>
              <a:rPr lang="hr-HR" dirty="0" smtClean="0"/>
              <a:t>DR Kongo,Čadu i Centralnoafričkoj Republici.</a:t>
            </a:r>
            <a:r>
              <a:rPr lang="pl-PL" dirty="0" smtClean="0"/>
              <a:t>  U Bosni i Hercegovini su naslijedili SFOR i IFOR.</a:t>
            </a:r>
            <a:r>
              <a:rPr lang="hr-HR" dirty="0" smtClean="0"/>
              <a:t> Zamjena SFOR-a sa EUFOR-om je, u najvećoj mjeri, bila samo promjena komandira: 80% svih trupa je ostalo na položajima.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</a:t>
            </a:r>
            <a:r>
              <a:rPr lang="hr-HR" dirty="0" err="1" smtClean="0"/>
              <a:t>Daytonski</a:t>
            </a:r>
            <a:r>
              <a:rPr lang="hr-HR" dirty="0" smtClean="0"/>
              <a:t> sporazum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-o</a:t>
            </a:r>
            <a:r>
              <a:rPr lang="vi-VN" b="1" dirty="0" smtClean="0"/>
              <a:t>pći okvirni sporazum za mir u Bosni i Hercegovini</a:t>
            </a:r>
            <a:r>
              <a:rPr lang="vi-VN" dirty="0" smtClean="0"/>
              <a:t> ili </a:t>
            </a:r>
            <a:r>
              <a:rPr lang="vi-VN" b="1" dirty="0" smtClean="0"/>
              <a:t>Daytonski sporazum</a:t>
            </a:r>
            <a:r>
              <a:rPr lang="vi-VN" dirty="0" smtClean="0"/>
              <a:t> naziv je mirovnoga dogovora iz baze zračnih snaga Wright-Patterson u Daytonu, Ohio, SAD, o uređenju </a:t>
            </a:r>
            <a:r>
              <a:rPr lang="vi-VN" u="sng" dirty="0" smtClean="0"/>
              <a:t>Bosne i Hercegovine</a:t>
            </a:r>
            <a:r>
              <a:rPr lang="vi-VN" dirty="0" smtClean="0"/>
              <a:t> nakon rata 1992.-1995. Konferencija se održala od 1. do 21. studenoga 1995. Glavni su sudionici bili Alija Izetbegović (predsjednik Republike BiH), Sloboda Milošević</a:t>
            </a:r>
            <a:r>
              <a:rPr lang="hr-HR" dirty="0" smtClean="0"/>
              <a:t>,</a:t>
            </a:r>
            <a:r>
              <a:rPr lang="vi-VN" dirty="0" smtClean="0"/>
              <a:t>(predsjednik Republike Srbije, Srbija i Crna Gora, ondašnja SR Jugoslavija) iFranjo Tuđman (predsjednik Republike Hrvatske), predstavnici triju država nastalih iz bivše Socijalističke Federativne Republike Jugoslavije, te glavni američki pregovarač, veleposlanik </a:t>
            </a:r>
            <a:r>
              <a:rPr lang="vi-VN" u="sng" dirty="0" smtClean="0"/>
              <a:t>Richard Holbrooke</a:t>
            </a:r>
            <a:r>
              <a:rPr lang="vi-VN" dirty="0" smtClean="0"/>
              <a:t> i generalWesley Clark.</a:t>
            </a:r>
            <a:r>
              <a:rPr lang="hr-HR" dirty="0" smtClean="0"/>
              <a:t> Sporazum je službeno potpisan u Elizejskoj palači u Parizu, 14. prosinca 1995. Najveći uspjeh </a:t>
            </a:r>
            <a:r>
              <a:rPr lang="hr-HR" dirty="0" err="1" smtClean="0"/>
              <a:t>Daytonskog</a:t>
            </a:r>
            <a:r>
              <a:rPr lang="hr-HR" dirty="0" smtClean="0"/>
              <a:t> sporazuma je što je njime okončan </a:t>
            </a:r>
            <a:r>
              <a:rPr lang="hr-HR" dirty="0" err="1" smtClean="0"/>
              <a:t>rat.Francuska</a:t>
            </a:r>
            <a:r>
              <a:rPr lang="hr-HR" dirty="0" smtClean="0"/>
              <a:t> je čuvar originala </a:t>
            </a:r>
            <a:r>
              <a:rPr lang="hr-HR" dirty="0" err="1" smtClean="0"/>
              <a:t>Daytonskog</a:t>
            </a:r>
            <a:r>
              <a:rPr lang="hr-HR" dirty="0" smtClean="0"/>
              <a:t> </a:t>
            </a:r>
            <a:r>
              <a:rPr lang="hr-HR" dirty="0" err="1" smtClean="0"/>
              <a:t>sporazuma.Taj</a:t>
            </a:r>
            <a:r>
              <a:rPr lang="hr-HR" dirty="0" smtClean="0"/>
              <a:t> je sporazum potpisan u BiH bez znanja građana.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816</TotalTime>
  <Words>380</Words>
  <Application>Microsoft Office PowerPoint</Application>
  <PresentationFormat>Prikaz na zaslonu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Oriel</vt:lpstr>
      <vt:lpstr>-Prezentacija o BiH na putu u Europsku Uniju</vt:lpstr>
      <vt:lpstr>Slajd 2</vt:lpstr>
      <vt:lpstr>Slajd 3</vt:lpstr>
      <vt:lpstr>Slajd 4</vt:lpstr>
      <vt:lpstr>Slajd 5</vt:lpstr>
      <vt:lpstr>-BiH prvi se put susreće sa EU</vt:lpstr>
      <vt:lpstr>-2016 BiH na saborima u Nizozemskoj na putu u EU</vt:lpstr>
      <vt:lpstr>Slajd 8</vt:lpstr>
      <vt:lpstr>-Daytonski sporazum</vt:lpstr>
      <vt:lpstr>-Nekoliko Pitanja</vt:lpstr>
      <vt:lpstr>KRAJ!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-Prezentacija o BiH na putu u Europsku Uniju</dc:title>
  <dc:creator>David</dc:creator>
  <cp:lastModifiedBy>David</cp:lastModifiedBy>
  <cp:revision>11</cp:revision>
  <dcterms:created xsi:type="dcterms:W3CDTF">2019-04-07T02:17:17Z</dcterms:created>
  <dcterms:modified xsi:type="dcterms:W3CDTF">2001-01-01T16:56:57Z</dcterms:modified>
</cp:coreProperties>
</file>