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95" r:id="rId3"/>
    <p:sldId id="296" r:id="rId4"/>
    <p:sldId id="301" r:id="rId5"/>
    <p:sldId id="297" r:id="rId6"/>
    <p:sldId id="298" r:id="rId7"/>
    <p:sldId id="299" r:id="rId8"/>
    <p:sldId id="300" r:id="rId9"/>
    <p:sldId id="302" r:id="rId10"/>
    <p:sldId id="303" r:id="rId11"/>
    <p:sldId id="257" r:id="rId12"/>
    <p:sldId id="304" r:id="rId13"/>
    <p:sldId id="258" r:id="rId14"/>
    <p:sldId id="305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591287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543800" cy="2593975"/>
          </a:xfrm>
        </p:spPr>
        <p:txBody>
          <a:bodyPr/>
          <a:lstStyle/>
          <a:p>
            <a:r>
              <a:rPr lang="hr-HR" dirty="0" smtClean="0"/>
              <a:t>1.7. Svojstva računala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dirty="0" smtClean="0"/>
              <a:t>1. Osnove informatike</a:t>
            </a:r>
          </a:p>
          <a:p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611560" y="1700808"/>
            <a:ext cx="7543800" cy="937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Start</a:t>
            </a:r>
            <a:r>
              <a:rPr lang="hr-HR" dirty="0"/>
              <a:t> → </a:t>
            </a:r>
            <a:r>
              <a:rPr lang="hr-HR" b="1" dirty="0"/>
              <a:t>Upravljačka ploča </a:t>
            </a:r>
            <a:r>
              <a:rPr lang="hr-HR" dirty="0"/>
              <a:t>→ </a:t>
            </a:r>
            <a:r>
              <a:rPr lang="hr-HR" b="1" dirty="0"/>
              <a:t>Sustav</a:t>
            </a:r>
            <a:r>
              <a:rPr lang="hr-HR" dirty="0"/>
              <a:t> → </a:t>
            </a:r>
            <a:r>
              <a:rPr lang="hr-HR" b="1" dirty="0"/>
              <a:t>Indeks zadovoljstva rada sa sustavom Windows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564904"/>
            <a:ext cx="61206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99786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hr-HR" sz="28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844824"/>
            <a:ext cx="785921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sz="2800" b="1" dirty="0" smtClean="0"/>
              <a:t>Radni takt </a:t>
            </a:r>
            <a:r>
              <a:rPr lang="hr-HR" sz="2800" dirty="0" smtClean="0"/>
              <a:t>je</a:t>
            </a:r>
            <a:r>
              <a:rPr lang="hr-HR" sz="2800" b="1" dirty="0" smtClean="0"/>
              <a:t> </a:t>
            </a:r>
            <a:r>
              <a:rPr lang="hr-HR" sz="2800" dirty="0" smtClean="0"/>
              <a:t>broj izvršenih operacija u jedinici vremena, mjeri se u Hz.</a:t>
            </a:r>
          </a:p>
          <a:p>
            <a:pPr lvl="0"/>
            <a:r>
              <a:rPr lang="hr-HR" sz="2800" b="1" dirty="0" smtClean="0"/>
              <a:t>Memorija</a:t>
            </a:r>
            <a:r>
              <a:rPr lang="hr-HR" sz="2800" dirty="0" smtClean="0"/>
              <a:t> je dio računala koja ima sposobnost pohrane određene količine podatka i programa. </a:t>
            </a:r>
          </a:p>
          <a:p>
            <a:pPr lvl="0"/>
            <a:r>
              <a:rPr lang="hr-HR" sz="2800" dirty="0" smtClean="0"/>
              <a:t>Po </a:t>
            </a:r>
            <a:r>
              <a:rPr lang="hr-HR" sz="2800" b="1" dirty="0" smtClean="0"/>
              <a:t>mogućnosti pohrane podataka</a:t>
            </a:r>
            <a:r>
              <a:rPr lang="hr-HR" sz="2800" dirty="0" smtClean="0"/>
              <a:t> memoriju dijelimo na:</a:t>
            </a:r>
          </a:p>
          <a:p>
            <a:pPr lvl="1"/>
            <a:r>
              <a:rPr lang="hr-HR" sz="3000" dirty="0" smtClean="0"/>
              <a:t>privremenu memoriju</a:t>
            </a:r>
          </a:p>
          <a:p>
            <a:pPr lvl="1"/>
            <a:r>
              <a:rPr lang="hr-HR" sz="3000" dirty="0" smtClean="0"/>
              <a:t>trajnu memoriju</a:t>
            </a:r>
          </a:p>
          <a:p>
            <a:pPr lvl="0"/>
            <a:r>
              <a:rPr lang="hr-HR" sz="2800" b="1" dirty="0" smtClean="0"/>
              <a:t>Privremena memorija (RAM – </a:t>
            </a:r>
            <a:r>
              <a:rPr lang="hr-HR" sz="2800" b="1" dirty="0" err="1" smtClean="0"/>
              <a:t>random</a:t>
            </a:r>
            <a:r>
              <a:rPr lang="hr-HR" sz="2800" b="1" dirty="0" smtClean="0"/>
              <a:t> access </a:t>
            </a:r>
            <a:r>
              <a:rPr lang="hr-HR" sz="2800" b="1" dirty="0" err="1" smtClean="0"/>
              <a:t>memory</a:t>
            </a:r>
            <a:r>
              <a:rPr lang="hr-HR" sz="2800" b="1" dirty="0" smtClean="0"/>
              <a:t>)</a:t>
            </a:r>
            <a:r>
              <a:rPr lang="hr-HR" sz="2800" dirty="0" smtClean="0"/>
              <a:t> podatke čuva samo dok je računalo uključeno, isključenjem računala sadržaj se briše.</a:t>
            </a:r>
          </a:p>
          <a:p>
            <a:pPr lvl="0"/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123728" y="1124744"/>
            <a:ext cx="4238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Svojstva računala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/>
          <a:lstStyle/>
          <a:p>
            <a:pPr lvl="0"/>
            <a:r>
              <a:rPr lang="hr-HR" sz="2800" dirty="0" smtClean="0"/>
              <a:t>Trajna memorija (</a:t>
            </a:r>
            <a:r>
              <a:rPr lang="hr-HR" sz="2800" b="1" dirty="0" smtClean="0"/>
              <a:t>ROM</a:t>
            </a:r>
            <a:r>
              <a:rPr lang="hr-HR" sz="2800" dirty="0" smtClean="0"/>
              <a:t> – </a:t>
            </a:r>
            <a:r>
              <a:rPr lang="hr-HR" sz="2800" dirty="0" err="1" smtClean="0"/>
              <a:t>read</a:t>
            </a:r>
            <a:r>
              <a:rPr lang="hr-HR" sz="2800" dirty="0" smtClean="0"/>
              <a:t> </a:t>
            </a:r>
            <a:r>
              <a:rPr lang="hr-HR" sz="2800" dirty="0" err="1" smtClean="0"/>
              <a:t>only</a:t>
            </a:r>
            <a:r>
              <a:rPr lang="hr-HR" sz="2800" dirty="0" smtClean="0"/>
              <a:t> </a:t>
            </a:r>
            <a:r>
              <a:rPr lang="hr-HR" sz="2800" dirty="0" err="1" smtClean="0"/>
              <a:t>memory</a:t>
            </a:r>
            <a:r>
              <a:rPr lang="hr-HR" sz="2800" dirty="0" smtClean="0"/>
              <a:t>) podatke čuva trajno i ne ovisi o napajanju računala.</a:t>
            </a:r>
          </a:p>
          <a:p>
            <a:pPr lvl="0"/>
            <a:r>
              <a:rPr lang="hr-HR" sz="2800" b="1" dirty="0" smtClean="0"/>
              <a:t>Kapacitet spremnika tvrdog diska </a:t>
            </a:r>
            <a:r>
              <a:rPr lang="hr-HR" sz="2800" dirty="0" smtClean="0"/>
              <a:t>(</a:t>
            </a:r>
            <a:r>
              <a:rPr lang="hr-HR" sz="2800" dirty="0" err="1" smtClean="0"/>
              <a:t>eng</a:t>
            </a:r>
            <a:r>
              <a:rPr lang="hr-HR" sz="2800" dirty="0" smtClean="0"/>
              <a:t>. </a:t>
            </a:r>
            <a:r>
              <a:rPr lang="hr-HR" sz="2800" dirty="0" err="1" smtClean="0"/>
              <a:t>hard</a:t>
            </a:r>
            <a:r>
              <a:rPr lang="hr-HR" sz="2800" dirty="0" smtClean="0"/>
              <a:t> disk) je raspoloživa količina prostora za pohranu podataka.</a:t>
            </a:r>
          </a:p>
          <a:p>
            <a:pPr lvl="0"/>
            <a:r>
              <a:rPr lang="hr-HR" sz="2800" b="1" dirty="0" smtClean="0"/>
              <a:t>Brzina prijenosa podataka </a:t>
            </a:r>
            <a:r>
              <a:rPr lang="hr-HR" sz="2800" dirty="0" smtClean="0"/>
              <a:t>– brzina kojom se prijenose podatci unutar računala između komponenti ili između računala. </a:t>
            </a:r>
          </a:p>
          <a:p>
            <a:pPr lvl="0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6.4.2020.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123728" y="980728"/>
            <a:ext cx="4238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Svojstva računala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Alfa udžbenici\alfic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45224"/>
            <a:ext cx="1368221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9442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3917032"/>
          </a:xfrm>
        </p:spPr>
        <p:txBody>
          <a:bodyPr>
            <a:noAutofit/>
          </a:bodyPr>
          <a:lstStyle/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radni takt?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U kojim jedinicama izražavamo radni takt kod suvremenih računala?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memorija?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Kako dijelimo memoriju po mogućnosti pohrane podataka?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privremena memorija?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trajna memorija</a:t>
            </a:r>
            <a:r>
              <a:rPr lang="hr-HR" sz="2400" dirty="0" smtClean="0"/>
              <a:t>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kapacitet spremnika tvrdog diska?</a:t>
            </a:r>
          </a:p>
          <a:p>
            <a:pPr marL="457200" indent="-342900">
              <a:buFont typeface="+mj-lt"/>
              <a:buAutoNum type="arabicPeriod"/>
            </a:pPr>
            <a:r>
              <a:rPr lang="hr-HR" sz="2400" dirty="0"/>
              <a:t>Što je brzina prijenosa podataka ?</a:t>
            </a:r>
          </a:p>
          <a:p>
            <a:pPr marL="457200" indent="-342900">
              <a:buFont typeface="+mj-lt"/>
              <a:buAutoNum type="arabicPeriod"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52578">
            <a:off x="4865715" y="49730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17032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3888432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9"/>
            </a:pPr>
            <a:r>
              <a:rPr lang="hr-HR" sz="2400" dirty="0" smtClean="0"/>
              <a:t>Koliko </a:t>
            </a:r>
            <a:r>
              <a:rPr lang="hr-HR" sz="2400" dirty="0"/>
              <a:t>iznose današnje brzine prijenosa podataka </a:t>
            </a:r>
            <a:r>
              <a:rPr lang="hr-HR" sz="2400" dirty="0" err="1"/>
              <a:t>internetom</a:t>
            </a:r>
            <a:r>
              <a:rPr lang="hr-HR" sz="2400" dirty="0"/>
              <a:t>?</a:t>
            </a:r>
          </a:p>
          <a:p>
            <a:pPr marL="457200" indent="-342900">
              <a:buFont typeface="+mj-lt"/>
              <a:buAutoNum type="arabicPeriod" startAt="9"/>
            </a:pPr>
            <a:r>
              <a:rPr lang="hr-HR" sz="2400" dirty="0"/>
              <a:t>Na računalu kojim se koristiš provjeri slijedeće:</a:t>
            </a:r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 smtClean="0"/>
              <a:t>naziv procesora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b</a:t>
            </a:r>
            <a:r>
              <a:rPr lang="hr-HR" sz="2400" dirty="0" smtClean="0"/>
              <a:t>rzinu procesora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hr-HR" sz="2400" dirty="0" smtClean="0"/>
              <a:t>oličinu </a:t>
            </a:r>
            <a:r>
              <a:rPr lang="hr-HR" sz="2400" dirty="0"/>
              <a:t>radne (RAM) </a:t>
            </a:r>
            <a:r>
              <a:rPr lang="hr-HR" sz="2400" dirty="0" smtClean="0"/>
              <a:t>memorije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hr-HR" sz="2400" dirty="0" smtClean="0"/>
              <a:t>apacitet </a:t>
            </a:r>
            <a:r>
              <a:rPr lang="hr-HR" sz="2400" dirty="0"/>
              <a:t>spremnika tvrdog </a:t>
            </a:r>
            <a:r>
              <a:rPr lang="hr-HR" sz="2400" dirty="0" smtClean="0"/>
              <a:t>diska</a:t>
            </a:r>
            <a:endParaRPr lang="hr-HR" sz="2400" dirty="0"/>
          </a:p>
          <a:p>
            <a:pPr marL="868680" lvl="1" indent="-457200">
              <a:buFont typeface="+mj-lt"/>
              <a:buAutoNum type="alphaLcParenR"/>
            </a:pPr>
            <a:r>
              <a:rPr lang="hr-HR" sz="2400" dirty="0"/>
              <a:t>i</a:t>
            </a:r>
            <a:r>
              <a:rPr lang="hr-HR" sz="2400" dirty="0" smtClean="0"/>
              <a:t>ndeks </a:t>
            </a:r>
            <a:r>
              <a:rPr lang="hr-HR" sz="2400" dirty="0"/>
              <a:t>zadovoljstva rada sa sustavom Windows za najnižu komponentu</a:t>
            </a:r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8E55-F748-49C0-A471-5FB59D7A8C89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3131840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52578">
            <a:off x="4865716" y="49730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Picture 3" descr="D:\Alfa udžbenici\alfic\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100589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8413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Brzina procesora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Središnja jedinica za obradu podataka ili procesor obrađuje podatke, upravlja protokom podataka te usklađuje nadzor rada cijelog sustava. </a:t>
            </a:r>
          </a:p>
          <a:p>
            <a:r>
              <a:rPr lang="hr-HR" dirty="0" smtClean="0"/>
              <a:t>Sastavljen je od aritmetičko logičke cjeline i upravljačke jedinice.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365E-E362-435B-829F-55BFC83CB9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355" y="3840915"/>
            <a:ext cx="54006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3551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Brzina procesora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Brzina rada procesora ili radni takt mjeri se brojem izvršenih operacija u jedinici vremena. </a:t>
            </a:r>
          </a:p>
          <a:p>
            <a:r>
              <a:rPr lang="hr-HR" dirty="0" smtClean="0"/>
              <a:t>Suvremeni procesori danas obrađuju istovremeno 32 ili 64 bita. </a:t>
            </a:r>
          </a:p>
          <a:p>
            <a:r>
              <a:rPr lang="hr-HR" dirty="0" smtClean="0"/>
              <a:t>Podatke obrađuje u koracima, jednu operaciju iza druge, a broj koraka u obrađenoj u sekundi nazivamo radni takt. </a:t>
            </a:r>
          </a:p>
          <a:p>
            <a:r>
              <a:rPr lang="hr-HR" dirty="0" smtClean="0"/>
              <a:t>Radni takt  izražava se u Hz (</a:t>
            </a:r>
            <a:r>
              <a:rPr lang="hr-HR" dirty="0" err="1" smtClean="0"/>
              <a:t>Hercima</a:t>
            </a:r>
            <a:r>
              <a:rPr lang="hr-HR" dirty="0" smtClean="0"/>
              <a:t>), odnosno u većim jedinicama kao što su </a:t>
            </a:r>
            <a:r>
              <a:rPr lang="hr-HR" dirty="0" err="1" smtClean="0"/>
              <a:t>megaherci</a:t>
            </a:r>
            <a:r>
              <a:rPr lang="hr-HR" dirty="0" smtClean="0"/>
              <a:t> (</a:t>
            </a:r>
            <a:r>
              <a:rPr lang="hr-HR" dirty="0" err="1" smtClean="0"/>
              <a:t>MHz</a:t>
            </a:r>
            <a:r>
              <a:rPr lang="hr-HR" dirty="0" smtClean="0"/>
              <a:t>) i </a:t>
            </a:r>
            <a:r>
              <a:rPr lang="hr-HR" dirty="0" err="1" smtClean="0"/>
              <a:t>gigahercima</a:t>
            </a:r>
            <a:r>
              <a:rPr lang="hr-HR" dirty="0" smtClean="0"/>
              <a:t> (</a:t>
            </a:r>
            <a:r>
              <a:rPr lang="hr-HR" dirty="0" err="1" smtClean="0"/>
              <a:t>GHz</a:t>
            </a:r>
            <a:r>
              <a:rPr lang="hr-HR" dirty="0" smtClean="0"/>
              <a:t>).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9718-F864-4228-820D-19B342D452E5}" type="datetime1">
              <a:rPr lang="hr-HR" smtClean="0"/>
              <a:pPr/>
              <a:t>6.4.2020.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4135042"/>
              </p:ext>
            </p:extLst>
          </p:nvPr>
        </p:nvGraphicFramePr>
        <p:xfrm>
          <a:off x="1835696" y="4869160"/>
          <a:ext cx="4536504" cy="155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877"/>
                <a:gridCol w="2548627"/>
              </a:tblGrid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Radni takt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Opis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operacija u sekundi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KHz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1000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MHz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1000 KHz = 1 000 000 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 GHz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1 000 </a:t>
                      </a:r>
                      <a:r>
                        <a:rPr lang="hr-HR" sz="1400" dirty="0" err="1">
                          <a:effectLst/>
                        </a:rPr>
                        <a:t>MHz</a:t>
                      </a:r>
                      <a:r>
                        <a:rPr lang="hr-HR" sz="1400" dirty="0">
                          <a:effectLst/>
                        </a:rPr>
                        <a:t> = 1 000 </a:t>
                      </a:r>
                      <a:r>
                        <a:rPr lang="hr-HR" sz="1400" dirty="0" err="1">
                          <a:effectLst/>
                        </a:rPr>
                        <a:t>000</a:t>
                      </a:r>
                      <a:r>
                        <a:rPr lang="hr-HR" sz="1400" dirty="0">
                          <a:effectLst/>
                        </a:rPr>
                        <a:t> 000 Hz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4839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Uloga RAM-a za brzinu rada računala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Memorija je dio računala koja ima sposobnost pohrane određene količine podatka i programa. </a:t>
            </a:r>
          </a:p>
          <a:p>
            <a:r>
              <a:rPr lang="hr-HR" dirty="0" smtClean="0"/>
              <a:t>Kapacitet memorije određuje količinu podataka koju ta memorija može pohraniti. </a:t>
            </a:r>
          </a:p>
          <a:p>
            <a:r>
              <a:rPr lang="hr-HR" dirty="0" smtClean="0"/>
              <a:t>Obično se izražava u megabajtima (MB), gigabajtima (GB) i </a:t>
            </a:r>
            <a:r>
              <a:rPr lang="hr-HR" dirty="0" err="1" smtClean="0"/>
              <a:t>terabajtima</a:t>
            </a:r>
            <a:r>
              <a:rPr lang="hr-HR" dirty="0" smtClean="0"/>
              <a:t> (TB) što ovisi na koju se memoriju odnosi. 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Po mogućnosti pohrane podataka </a:t>
            </a:r>
            <a:r>
              <a:rPr lang="hr-HR" dirty="0" smtClean="0"/>
              <a:t>memoriju dijelimo na:</a:t>
            </a:r>
          </a:p>
          <a:p>
            <a:pPr lvl="1"/>
            <a:r>
              <a:rPr lang="hr-HR" sz="2200" dirty="0" smtClean="0"/>
              <a:t>privremenu memoriju</a:t>
            </a:r>
          </a:p>
          <a:p>
            <a:pPr lvl="1"/>
            <a:r>
              <a:rPr lang="hr-HR" sz="2200" dirty="0" smtClean="0"/>
              <a:t>trajnu memoriju</a:t>
            </a:r>
            <a:endParaRPr lang="hr-HR" sz="22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2089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Privremena memorija (RAM – random access memory)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čuva samo dok je računalo uključeno, isključenjem računala sadržaj se briše. </a:t>
            </a:r>
          </a:p>
          <a:p>
            <a:r>
              <a:rPr lang="hr-HR" dirty="0" smtClean="0"/>
              <a:t>Ovu memoriju procesor rabi za pohranu podataka, koja je znatno brža od pomoćnih spremnika. </a:t>
            </a:r>
          </a:p>
          <a:p>
            <a:r>
              <a:rPr lang="hr-HR" dirty="0" smtClean="0"/>
              <a:t>Suvremena računala raspolažu radnim memorijama kapaciteta nekoliko GB. </a:t>
            </a:r>
          </a:p>
          <a:p>
            <a:r>
              <a:rPr lang="hr-HR" dirty="0" smtClean="0"/>
              <a:t>Ukoliko imate jak procesor (brzi procesor), a premalo RAM memorije, računalo će raditi sporo.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152012">
            <a:off x="3563889" y="36176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55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Trajna memorija (ROM – read only memory)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čuva trajno i ne ovisi o napajanju računala. </a:t>
            </a:r>
          </a:p>
          <a:p>
            <a:r>
              <a:rPr lang="hr-HR" dirty="0" smtClean="0"/>
              <a:t>Podatci se mogu upisivati samo jedanput te nakon toga čitati koliko puta želimo </a:t>
            </a:r>
          </a:p>
          <a:p>
            <a:r>
              <a:rPr lang="hr-HR" dirty="0" smtClean="0"/>
              <a:t>Bitno je istaknuti da podatke ne možemo mijenjati, brisati ili upisivati nove.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743525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Istražimo računalo koje koristimo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40768"/>
            <a:ext cx="977406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320032"/>
            <a:ext cx="53285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51322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Kapacitet spremnika tvrdog diska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hard</a:t>
            </a:r>
            <a:r>
              <a:rPr lang="hr-HR" dirty="0"/>
              <a:t> disk)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296" y="1711961"/>
            <a:ext cx="3941688" cy="4800600"/>
          </a:xfrm>
        </p:spPr>
        <p:txBody>
          <a:bodyPr>
            <a:normAutofit/>
          </a:bodyPr>
          <a:lstStyle/>
          <a:p>
            <a:r>
              <a:rPr lang="hr-HR" dirty="0" smtClean="0"/>
              <a:t>Raspoloživa </a:t>
            </a:r>
            <a:r>
              <a:rPr lang="hr-HR" dirty="0"/>
              <a:t>količina prostora za pohranu podataka. </a:t>
            </a:r>
            <a:endParaRPr lang="hr-HR" dirty="0" smtClean="0"/>
          </a:p>
          <a:p>
            <a:r>
              <a:rPr lang="hr-HR" dirty="0" smtClean="0"/>
              <a:t>Kada </a:t>
            </a:r>
            <a:r>
              <a:rPr lang="hr-HR" dirty="0"/>
              <a:t>nema dovoljno mjesta u privremenoj memoriji, dijelovi  podataka pohranjuju se na tvrdi disk, što znatno usporava proces.  </a:t>
            </a:r>
            <a:endParaRPr lang="hr-HR" dirty="0" smtClean="0"/>
          </a:p>
          <a:p>
            <a:r>
              <a:rPr lang="hr-HR" dirty="0" smtClean="0"/>
              <a:t>Često </a:t>
            </a:r>
            <a:r>
              <a:rPr lang="hr-HR" dirty="0"/>
              <a:t>programi i podatci zauzimaju velike količine memorije podataka tako da kapaciteti (memorije, spremnika) diskova iznose više od 1TB.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856" y="1714500"/>
            <a:ext cx="4123345" cy="3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55207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Kapacitet tvrdog diska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Računalo</a:t>
            </a:r>
            <a:r>
              <a:rPr lang="hr-HR" dirty="0"/>
              <a:t> (</a:t>
            </a:r>
            <a:r>
              <a:rPr lang="hr-HR" dirty="0" err="1"/>
              <a:t>Computer</a:t>
            </a:r>
            <a:r>
              <a:rPr lang="hr-HR" dirty="0"/>
              <a:t>) → odabrati </a:t>
            </a:r>
            <a:r>
              <a:rPr lang="hr-HR" b="1" dirty="0"/>
              <a:t>tvrdi disk </a:t>
            </a:r>
            <a:r>
              <a:rPr lang="hr-HR" dirty="0"/>
              <a:t>→ desni klik mišem te iz brzog izbornika odabrati </a:t>
            </a:r>
            <a:r>
              <a:rPr lang="hr-HR" b="1" dirty="0" smtClean="0"/>
              <a:t>Svojstva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D090-9B4C-4AE1-A935-CE5B69517891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691" y="2720289"/>
            <a:ext cx="4608512" cy="259457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694393"/>
            <a:ext cx="2855834" cy="34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832677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571</TotalTime>
  <Words>659</Words>
  <Application>Microsoft Office PowerPoint</Application>
  <PresentationFormat>Prikaz na zaslonu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Alfa_osnove</vt:lpstr>
      <vt:lpstr>1.7. Svojstva računala</vt:lpstr>
      <vt:lpstr> Brzina procesora</vt:lpstr>
      <vt:lpstr> Brzina procesora</vt:lpstr>
      <vt:lpstr>Uloga RAM-a za brzinu rada računala </vt:lpstr>
      <vt:lpstr>Privremena memorija (RAM – random access memory)</vt:lpstr>
      <vt:lpstr>Trajna memorija (ROM – read only memory)</vt:lpstr>
      <vt:lpstr>Istražimo računalo koje koristimo</vt:lpstr>
      <vt:lpstr>Kapacitet spremnika tvrdog diska (eng. hard disk)</vt:lpstr>
      <vt:lpstr>Kapacitet tvrdog diska</vt:lpstr>
      <vt:lpstr>Karakteristike računala</vt:lpstr>
      <vt:lpstr>Sažetak</vt:lpstr>
      <vt:lpstr>Sažetak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ss</cp:lastModifiedBy>
  <cp:revision>22</cp:revision>
  <dcterms:created xsi:type="dcterms:W3CDTF">2013-04-15T10:22:21Z</dcterms:created>
  <dcterms:modified xsi:type="dcterms:W3CDTF">2020-04-06T21:11:48Z</dcterms:modified>
</cp:coreProperties>
</file>