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5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663294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39170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grpSp>
        <p:nvGrpSpPr>
          <p:cNvPr id="2" name="Grupa 8"/>
          <p:cNvGrpSpPr/>
          <p:nvPr/>
        </p:nvGrpSpPr>
        <p:grpSpPr>
          <a:xfrm>
            <a:off x="611560" y="476672"/>
            <a:ext cx="6097751" cy="2412088"/>
            <a:chOff x="611560" y="476672"/>
            <a:chExt cx="6097751" cy="2412088"/>
          </a:xfrm>
        </p:grpSpPr>
        <p:pic>
          <p:nvPicPr>
            <p:cNvPr id="10" name="Picture 4" descr="D:\Alfa udžbenici\razmislite.jpg"/>
            <p:cNvPicPr>
              <a:picLocks noChangeAspect="1" noChangeArrowheads="1"/>
            </p:cNvPicPr>
            <p:nvPr/>
          </p:nvPicPr>
          <p:blipFill>
            <a:blip r:embed="rId3" cstate="print"/>
            <a:srcRect l="17718" t="33306" r="23220" b="27142"/>
            <a:stretch>
              <a:fillRect/>
            </a:stretch>
          </p:blipFill>
          <p:spPr bwMode="auto">
            <a:xfrm>
              <a:off x="5004048" y="1268760"/>
              <a:ext cx="1705263" cy="1620000"/>
            </a:xfrm>
            <a:prstGeom prst="rect">
              <a:avLst/>
            </a:prstGeom>
            <a:noFill/>
          </p:spPr>
        </p:pic>
        <p:sp>
          <p:nvSpPr>
            <p:cNvPr id="11" name="Elipsasti oblačić 10"/>
            <p:cNvSpPr/>
            <p:nvPr/>
          </p:nvSpPr>
          <p:spPr>
            <a:xfrm>
              <a:off x="611560" y="476672"/>
              <a:ext cx="4032448" cy="1296144"/>
            </a:xfrm>
            <a:prstGeom prst="wedgeEllipseCallout">
              <a:avLst>
                <a:gd name="adj1" fmla="val 67355"/>
                <a:gd name="adj2" fmla="val 3357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4600" spc="-100" dirty="0" smtClean="0">
                  <a:solidFill>
                    <a:srgbClr val="1F497D"/>
                  </a:solidFill>
                  <a:latin typeface="Cambria"/>
                  <a:ea typeface="+mj-ea"/>
                  <a:cs typeface="+mj-cs"/>
                </a:rPr>
                <a:t>Razmislite!</a:t>
              </a:r>
              <a:endParaRPr lang="hr-HR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10.11.2013.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6.1. Osnovne usluge Interneta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6. E - svijet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Ostale Internet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>
            <a:normAutofit/>
          </a:bodyPr>
          <a:lstStyle/>
          <a:p>
            <a:r>
              <a:rPr lang="hr-HR" sz="2400" dirty="0"/>
              <a:t>P</a:t>
            </a:r>
            <a:r>
              <a:rPr lang="hr-HR" sz="2400" dirty="0" smtClean="0"/>
              <a:t>ričaonice </a:t>
            </a:r>
            <a:r>
              <a:rPr lang="hr-HR" sz="2400" dirty="0"/>
              <a:t>(</a:t>
            </a:r>
            <a:r>
              <a:rPr lang="hr-HR" sz="2400" i="1" dirty="0" err="1" smtClean="0"/>
              <a:t>chat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Elektroničko učenje</a:t>
            </a:r>
          </a:p>
          <a:p>
            <a:r>
              <a:rPr lang="hr-HR" sz="2400" dirty="0"/>
              <a:t>G</a:t>
            </a:r>
            <a:r>
              <a:rPr lang="hr-HR" sz="2400" dirty="0" smtClean="0"/>
              <a:t>ovorne-video komunikacija</a:t>
            </a:r>
          </a:p>
          <a:p>
            <a:r>
              <a:rPr lang="hr-HR" sz="2400" dirty="0"/>
              <a:t>R</a:t>
            </a:r>
            <a:r>
              <a:rPr lang="hr-HR" sz="2400" dirty="0" smtClean="0"/>
              <a:t>azmjenjivanja </a:t>
            </a:r>
            <a:r>
              <a:rPr lang="hr-HR" sz="2400" dirty="0"/>
              <a:t>datoteka </a:t>
            </a:r>
            <a:endParaRPr lang="hr-HR" sz="2400" dirty="0" smtClean="0"/>
          </a:p>
          <a:p>
            <a:r>
              <a:rPr lang="hr-HR" sz="2400" dirty="0" smtClean="0"/>
              <a:t>E – bankarstvo</a:t>
            </a:r>
          </a:p>
          <a:p>
            <a:r>
              <a:rPr lang="hr-HR" sz="2400" dirty="0" smtClean="0"/>
              <a:t>Internet kupovina</a:t>
            </a:r>
          </a:p>
          <a:p>
            <a:r>
              <a:rPr lang="hr-HR" sz="2400" dirty="0" smtClean="0"/>
              <a:t>Upravljanje drugim računalom </a:t>
            </a:r>
            <a:r>
              <a:rPr lang="hr-HR" sz="2400" dirty="0"/>
              <a:t>na </a:t>
            </a:r>
            <a:r>
              <a:rPr lang="hr-HR" sz="2400" dirty="0" err="1" smtClean="0"/>
              <a:t>internetu</a:t>
            </a:r>
            <a:endParaRPr lang="hr-HR" sz="2400" dirty="0" smtClean="0"/>
          </a:p>
          <a:p>
            <a:r>
              <a:rPr lang="hr-HR" sz="2400" dirty="0" smtClean="0"/>
              <a:t>Društvene mreže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2CD-D4E8-4C9C-8904-7E033236D8D7}" type="datetime1">
              <a:rPr lang="hr-HR" smtClean="0"/>
              <a:pPr/>
              <a:t>10.11.2013.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174647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Elektroničko </a:t>
            </a:r>
            <a:r>
              <a:rPr lang="hr-HR" sz="4800" dirty="0" smtClean="0"/>
              <a:t>učenje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Ova vrsta učenja se sve češće koristi u praksi </a:t>
            </a:r>
            <a:endParaRPr lang="hr-HR" sz="2400" dirty="0" smtClean="0"/>
          </a:p>
          <a:p>
            <a:r>
              <a:rPr lang="hr-HR" sz="2400" dirty="0" smtClean="0"/>
              <a:t>Poznatija </a:t>
            </a:r>
            <a:r>
              <a:rPr lang="hr-HR" sz="2400" dirty="0"/>
              <a:t>je pod nazivom e-učenje</a:t>
            </a:r>
            <a:r>
              <a:rPr lang="hr-HR" sz="2400" dirty="0" smtClean="0"/>
              <a:t>.</a:t>
            </a:r>
          </a:p>
          <a:p>
            <a:r>
              <a:rPr lang="hr-HR" sz="2400" dirty="0"/>
              <a:t>CARNet  razvila je portal </a:t>
            </a:r>
            <a:r>
              <a:rPr lang="hr-HR" sz="2400" dirty="0" err="1"/>
              <a:t>Edu.hr</a:t>
            </a:r>
            <a:r>
              <a:rPr lang="hr-HR" sz="2400" dirty="0"/>
              <a:t> koji je centralno mjesto za pristup uslugama koje pruža CARNet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25D-81B2-49F8-9B4D-EA488A101433}" type="datetime1">
              <a:rPr lang="hr-HR" smtClean="0"/>
              <a:pPr/>
              <a:t>10.11.2013.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573017"/>
            <a:ext cx="45924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2377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hr-HR" b="1" dirty="0" smtClean="0"/>
              <a:t>Sažetak</a:t>
            </a:r>
            <a:endParaRPr lang="hr-HR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2204864"/>
            <a:ext cx="8280920" cy="3240360"/>
          </a:xfrm>
        </p:spPr>
        <p:txBody>
          <a:bodyPr>
            <a:normAutofit/>
          </a:bodyPr>
          <a:lstStyle/>
          <a:p>
            <a:r>
              <a:rPr lang="hr-HR" sz="2800" dirty="0"/>
              <a:t>Internet je najraširenija i najpoznatija svjetska mreža računala.</a:t>
            </a:r>
          </a:p>
          <a:p>
            <a:r>
              <a:rPr lang="hr-HR" sz="2800" dirty="0"/>
              <a:t>Najpoznatije usluge koje nam pruža Internet su:</a:t>
            </a:r>
          </a:p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World Wide Web</a:t>
            </a:r>
          </a:p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E-mail</a:t>
            </a:r>
          </a:p>
          <a:p>
            <a:r>
              <a:rPr lang="hr-HR" sz="2800" dirty="0" err="1"/>
              <a:t>Carnet</a:t>
            </a:r>
            <a:r>
              <a:rPr lang="hr-HR" sz="2800" dirty="0"/>
              <a:t> je Hrvatska akademska i istraživačka mreža</a:t>
            </a:r>
          </a:p>
          <a:p>
            <a:pPr marL="114300" indent="0">
              <a:buNone/>
            </a:pPr>
            <a:endParaRPr lang="hr-HR" sz="2800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10.11.2013.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75656" y="1268760"/>
            <a:ext cx="61795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Osnovne usluge interneta</a:t>
            </a:r>
            <a:endParaRPr lang="hr-HR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Slika 5" descr="ALFIC visi na gran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4763">
            <a:off x="6395065" y="86964"/>
            <a:ext cx="1023801" cy="11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0"/>
            <a:ext cx="2880320" cy="201622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 rot="178294">
            <a:off x="4860032" y="5040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176464"/>
          </a:xfrm>
        </p:spPr>
        <p:txBody>
          <a:bodyPr>
            <a:norm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Kako se zove mreža iz koje se razvio Internet?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</a:t>
            </a:r>
            <a:r>
              <a:rPr lang="hr-HR" sz="2400" dirty="0" err="1"/>
              <a:t>internet</a:t>
            </a:r>
            <a:r>
              <a:rPr lang="hr-HR" sz="2400" dirty="0"/>
              <a:t>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WWW?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Je li internet isto što i WWW? </a:t>
            </a:r>
            <a:r>
              <a:rPr lang="hr-HR" sz="2400" dirty="0" smtClean="0"/>
              <a:t>Pojasni.</a:t>
            </a:r>
            <a:endParaRPr lang="hr-HR" sz="2400" dirty="0"/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Što je e-mail?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Nabroji još neke usluge koje možemo ostvariti na </a:t>
            </a:r>
            <a:r>
              <a:rPr lang="hr-HR" sz="2400" dirty="0" err="1"/>
              <a:t>internetu</a:t>
            </a:r>
            <a:r>
              <a:rPr lang="hr-HR" sz="2400" dirty="0"/>
              <a:t>.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Kako se zove nacionalni portal za učenje na daljinu?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sz="2400" dirty="0"/>
              <a:t>Koje su dvije najpoznatije društvene mreže?</a:t>
            </a:r>
          </a:p>
          <a:p>
            <a:pPr marL="114300" lvl="0" indent="0">
              <a:buNone/>
            </a:pP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654-95FA-4641-97A4-7E4C5F867318}" type="datetime1">
              <a:rPr lang="hr-HR" smtClean="0"/>
              <a:pPr/>
              <a:t>10.11.2013.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835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Računalo je postalo nezamjenjivo</a:t>
            </a:r>
          </a:p>
          <a:p>
            <a:r>
              <a:rPr lang="hr-HR" sz="2400" dirty="0" smtClean="0"/>
              <a:t>Gotovo svaka ljudska djelatnost kvalitetnije se, brže i točnije obavlja uz pomoć računala</a:t>
            </a:r>
          </a:p>
          <a:p>
            <a:r>
              <a:rPr lang="hr-HR" sz="2400" dirty="0" smtClean="0"/>
              <a:t>Računalo svoj puni smisao i namjenu ostvaruje tek onda kada je povezan s drugim računalima</a:t>
            </a:r>
            <a:endParaRPr lang="en-US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21A8-71F7-4E28-99AC-378E54B04407}" type="datetime1">
              <a:rPr lang="hr-HR" smtClean="0"/>
              <a:pPr/>
              <a:t>10.11.2013.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77072"/>
            <a:ext cx="429611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85275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Tehnološkim razvojem i izgradnjom manjih mreža koje su povezivale računala na manjim područjima, razvijao se i </a:t>
            </a:r>
            <a:r>
              <a:rPr lang="hr-HR" sz="2400" dirty="0" smtClean="0"/>
              <a:t>Internet</a:t>
            </a:r>
            <a:endParaRPr lang="hr-HR" sz="2400" dirty="0"/>
          </a:p>
          <a:p>
            <a:r>
              <a:rPr lang="hr-HR" sz="2400" dirty="0"/>
              <a:t>Internet je najraširenija i najpoznatija svjetska mreža računala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Internetom </a:t>
            </a:r>
            <a:r>
              <a:rPr lang="hr-HR" sz="2400" dirty="0"/>
              <a:t>je u svakom trenutku međusobno  povezano više milijuna računala u čitavom svijetu.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BEFD-CD0A-4192-99FD-17A4E2204286}" type="datetime1">
              <a:rPr lang="hr-HR" smtClean="0"/>
              <a:pPr/>
              <a:t>10.11.2013.</a:t>
            </a:fld>
            <a:endParaRPr lang="hr-HR"/>
          </a:p>
        </p:txBody>
      </p:sp>
      <p:pic>
        <p:nvPicPr>
          <p:cNvPr id="4098" name="Picture 2" descr="D:\Alfa udžbenici\ilustracije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19600"/>
            <a:ext cx="3459163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165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lfa udžbenici\ilustracije\Interne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2821408" cy="198884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Računalna mreža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4800600"/>
          </a:xfrm>
        </p:spPr>
        <p:txBody>
          <a:bodyPr/>
          <a:lstStyle/>
          <a:p>
            <a:r>
              <a:rPr lang="hr-HR" sz="2400" dirty="0" smtClean="0"/>
              <a:t>Povezana računala međusobno razmjenjuju podatke ili koristite zajedničku opremu</a:t>
            </a:r>
          </a:p>
          <a:p>
            <a:r>
              <a:rPr lang="hr-HR" sz="2400" dirty="0" smtClean="0"/>
              <a:t>Godine 1969. u Sjedinjenim Američkim Državama za potrebe Ministarstva obrane organizacija ARPA je ostvarila prvo međusobno povezivanje nekoliko računala. </a:t>
            </a:r>
          </a:p>
          <a:p>
            <a:r>
              <a:rPr lang="hr-HR" sz="2400" dirty="0" err="1" smtClean="0"/>
              <a:t>ARPANet</a:t>
            </a:r>
            <a:r>
              <a:rPr lang="hr-HR" sz="2400" dirty="0" smtClean="0"/>
              <a:t> – preteča interneta</a:t>
            </a:r>
          </a:p>
          <a:p>
            <a:endParaRPr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208-1437-4615-986A-582194BFD852}" type="datetime1">
              <a:rPr lang="hr-HR" smtClean="0"/>
              <a:pPr/>
              <a:t>10.11.2013.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6560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CARNet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Hrvatska akademska i istraživačka mreža koja je nastala još 1991. godine. </a:t>
            </a:r>
            <a:endParaRPr lang="hr-HR" sz="2400" dirty="0" smtClean="0"/>
          </a:p>
          <a:p>
            <a:r>
              <a:rPr lang="hr-HR" sz="2400" dirty="0"/>
              <a:t>Svrha ove mreže je razvoj znanosti i obrazovanja u Republici Hrvatskoj</a:t>
            </a:r>
            <a:endParaRPr lang="en-US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9557-E0E5-47C6-891B-A6D372C7D42D}" type="datetime1">
              <a:rPr lang="hr-HR" smtClean="0"/>
              <a:pPr/>
              <a:t>10.11.2013.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5003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Internet je mreža koja nam pruža razne </a:t>
            </a:r>
            <a:r>
              <a:rPr lang="hr-HR" sz="2400" dirty="0" smtClean="0"/>
              <a:t>usluge</a:t>
            </a:r>
          </a:p>
          <a:p>
            <a:r>
              <a:rPr lang="hr-HR" sz="2400" dirty="0"/>
              <a:t>Najpoznatije usluge koje nam pruža Internet su:</a:t>
            </a:r>
          </a:p>
          <a:p>
            <a:pPr marL="868680" lvl="1" indent="-457200">
              <a:buFont typeface="+mj-lt"/>
              <a:buAutoNum type="arabicPeriod"/>
            </a:pPr>
            <a:r>
              <a:rPr lang="hr-HR" sz="2400" dirty="0"/>
              <a:t>World Wide Web</a:t>
            </a:r>
          </a:p>
          <a:p>
            <a:pPr marL="868680" lvl="1" indent="-457200">
              <a:buFont typeface="+mj-lt"/>
              <a:buAutoNum type="arabicPeriod"/>
            </a:pPr>
            <a:r>
              <a:rPr lang="hr-HR" sz="2400" dirty="0"/>
              <a:t>E-mail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C3B-F3EA-4655-9039-202E95B577A5}" type="datetime1">
              <a:rPr lang="hr-HR" smtClean="0"/>
              <a:pPr/>
              <a:t>10.11.2013.</a:t>
            </a:fld>
            <a:endParaRPr lang="hr-HR"/>
          </a:p>
        </p:txBody>
      </p:sp>
      <p:pic>
        <p:nvPicPr>
          <p:cNvPr id="5123" name="Picture 3" descr="D:\Alfa udžbenici\alfic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941168"/>
            <a:ext cx="1368221" cy="1260000"/>
          </a:xfrm>
          <a:prstGeom prst="rect">
            <a:avLst/>
          </a:prstGeom>
          <a:noFill/>
        </p:spPr>
      </p:pic>
      <p:sp>
        <p:nvSpPr>
          <p:cNvPr id="7" name="Obični oblačić 6"/>
          <p:cNvSpPr/>
          <p:nvPr/>
        </p:nvSpPr>
        <p:spPr>
          <a:xfrm>
            <a:off x="4644008" y="3573016"/>
            <a:ext cx="1728192" cy="1368152"/>
          </a:xfrm>
          <a:prstGeom prst="cloudCallout">
            <a:avLst>
              <a:gd name="adj1" fmla="val 51371"/>
              <a:gd name="adj2" fmla="val 489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Hm, što je WWW?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64023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www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</a:t>
            </a:r>
            <a:r>
              <a:rPr lang="hr-HR" sz="2400" dirty="0" smtClean="0"/>
              <a:t>kraćeno </a:t>
            </a:r>
            <a:r>
              <a:rPr lang="hr-HR" sz="2400" dirty="0"/>
              <a:t>WWW  ili Web, je jedna od najraširenijih usluga na </a:t>
            </a:r>
            <a:r>
              <a:rPr lang="hr-HR" sz="2400" dirty="0" err="1"/>
              <a:t>internetu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Pojmovi </a:t>
            </a:r>
            <a:r>
              <a:rPr lang="hr-HR" sz="2400" dirty="0"/>
              <a:t>Internet i WWW, nemaju isto značenje. </a:t>
            </a:r>
            <a:endParaRPr lang="hr-HR" sz="2400" dirty="0" smtClean="0"/>
          </a:p>
          <a:p>
            <a:r>
              <a:rPr lang="hr-HR" sz="2400" dirty="0"/>
              <a:t>WWW je usluga koja nam omogućava dohvaćanje dokumenata koji najčešće osim teksta sadrže još i ostale multimedijalne sadržaje: slike, fotografije, zvuk, animacije, video zapise i poveznice ili linkove.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3C9B-4A60-450C-8A94-143FC95A7A85}" type="datetime1">
              <a:rPr lang="hr-HR" smtClean="0"/>
              <a:pPr/>
              <a:t>10.11.2013.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98371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Web-preglednik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Program za </a:t>
            </a:r>
            <a:r>
              <a:rPr lang="hr-HR" sz="2400" dirty="0"/>
              <a:t>dohvaćanje i pregledavanje </a:t>
            </a:r>
            <a:r>
              <a:rPr lang="hr-HR" sz="2400" dirty="0" smtClean="0"/>
              <a:t>web-stranica</a:t>
            </a:r>
          </a:p>
          <a:p>
            <a:r>
              <a:rPr lang="hr-HR" sz="2400" dirty="0"/>
              <a:t>Neki od </a:t>
            </a:r>
            <a:r>
              <a:rPr lang="hr-HR" sz="2400" dirty="0" smtClean="0"/>
              <a:t>najpoznatijih </a:t>
            </a:r>
            <a:r>
              <a:rPr lang="hr-HR" sz="2400" dirty="0"/>
              <a:t>su Internet Explorer, Mozilla Firefox, Google Chrome, Opera i Safari.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894-47DA-414C-BFCB-FA6C27A24834}" type="datetime1">
              <a:rPr lang="hr-HR" smtClean="0"/>
              <a:pPr/>
              <a:t>10.11.2013.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738447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lfa udžbenici\ilustracije\E-mail.jpg"/>
          <p:cNvPicPr>
            <a:picLocks noChangeAspect="1" noChangeArrowheads="1"/>
          </p:cNvPicPr>
          <p:nvPr/>
        </p:nvPicPr>
        <p:blipFill>
          <a:blip r:embed="rId2" cstate="print"/>
          <a:srcRect l="23625" t="27638" r="25751" b="34305"/>
          <a:stretch>
            <a:fillRect/>
          </a:stretch>
        </p:blipFill>
        <p:spPr bwMode="auto">
          <a:xfrm>
            <a:off x="5004048" y="-1"/>
            <a:ext cx="2232248" cy="2381065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E-mail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</a:t>
            </a:r>
            <a:r>
              <a:rPr lang="hr-HR" sz="2400" dirty="0" smtClean="0"/>
              <a:t>lektronička pošta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ruga </a:t>
            </a:r>
            <a:r>
              <a:rPr lang="hr-HR" sz="2400" dirty="0"/>
              <a:t>je najraširenija usluga koju nudi internet. Ova </a:t>
            </a:r>
            <a:r>
              <a:rPr lang="hr-HR" sz="2400" dirty="0" smtClean="0"/>
              <a:t>usluga služi </a:t>
            </a:r>
            <a:r>
              <a:rPr lang="hr-HR" sz="2400" dirty="0"/>
              <a:t>za slanje i primanje tekstualnih poruka i poruci prikvačenih datoteka putem </a:t>
            </a:r>
            <a:r>
              <a:rPr lang="hr-HR" sz="2400" dirty="0" err="1"/>
              <a:t>interneta</a:t>
            </a:r>
            <a:r>
              <a:rPr lang="hr-HR" sz="2400" dirty="0" smtClean="0"/>
              <a:t>.</a:t>
            </a:r>
          </a:p>
          <a:p>
            <a:r>
              <a:rPr lang="hr-HR" sz="2400" dirty="0"/>
              <a:t>klijenti </a:t>
            </a:r>
            <a:r>
              <a:rPr lang="hr-HR" sz="2400" dirty="0" smtClean="0"/>
              <a:t>e-pošte - programi koji </a:t>
            </a:r>
            <a:r>
              <a:rPr lang="hr-HR" sz="2400" dirty="0"/>
              <a:t>su prilagođeni za primanje i slanje </a:t>
            </a:r>
            <a:r>
              <a:rPr lang="hr-HR" sz="2400" dirty="0" smtClean="0"/>
              <a:t>e-pošte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C79-89D0-4E5D-9A87-9A81E329E8EB}" type="datetime1">
              <a:rPr lang="hr-HR" smtClean="0"/>
              <a:pPr/>
              <a:t>10.11.2013.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6974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</Template>
  <TotalTime>86</TotalTime>
  <Words>457</Words>
  <Application>Microsoft Office PowerPoint</Application>
  <PresentationFormat>Prikaz na zaslonu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Alfa</vt:lpstr>
      <vt:lpstr>6.1. Osnovne usluge Interneta </vt:lpstr>
      <vt:lpstr>Internet</vt:lpstr>
      <vt:lpstr>Internet</vt:lpstr>
      <vt:lpstr>Računalna mreža</vt:lpstr>
      <vt:lpstr>CARNet</vt:lpstr>
      <vt:lpstr>Internet usluge</vt:lpstr>
      <vt:lpstr>www</vt:lpstr>
      <vt:lpstr>Web-preglednik</vt:lpstr>
      <vt:lpstr>E-mail</vt:lpstr>
      <vt:lpstr>Ostale Internet usluge</vt:lpstr>
      <vt:lpstr>Elektroničko učenje</vt:lpstr>
      <vt:lpstr>Sažetak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Vesna Majdandžić</cp:lastModifiedBy>
  <cp:revision>17</cp:revision>
  <dcterms:created xsi:type="dcterms:W3CDTF">2013-04-15T10:22:21Z</dcterms:created>
  <dcterms:modified xsi:type="dcterms:W3CDTF">2013-11-10T17:26:07Z</dcterms:modified>
</cp:coreProperties>
</file>