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3" r:id="rId6"/>
    <p:sldId id="264" r:id="rId7"/>
    <p:sldId id="266" r:id="rId8"/>
    <p:sldId id="268" r:id="rId9"/>
    <p:sldId id="261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E241B-7F72-4BF4-AA46-462E0F701B2B}" type="datetimeFigureOut">
              <a:rPr lang="hr-HR" smtClean="0"/>
              <a:pPr/>
              <a:t>19.4.2020.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0B464-130B-437D-8244-E3496AB1994E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1975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PC\Dropbox\Alfa\ilustracije\Naslovnic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5043" t="14563" r="27079" b="26375"/>
          <a:stretch>
            <a:fillRect/>
          </a:stretch>
        </p:blipFill>
        <p:spPr bwMode="auto">
          <a:xfrm rot="1449551">
            <a:off x="4821190" y="2591287"/>
            <a:ext cx="3015459" cy="36224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0000"/>
            <a:ext cx="7543800" cy="2593975"/>
          </a:xfrm>
        </p:spPr>
        <p:txBody>
          <a:bodyPr anchor="b"/>
          <a:lstStyle>
            <a:lvl1pPr>
              <a:defRPr sz="5000" b="1">
                <a:ln>
                  <a:noFill/>
                </a:ln>
                <a:solidFill>
                  <a:srgbClr val="B83F14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5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5565-CCF1-407B-9CE3-D7B668AB55C5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B40-D5C3-41DF-AEB9-FE9C164DF375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2B73-307D-425E-9D22-191A9CB8FE5F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33FB-7172-469B-B7A0-D2A494FD5BEF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83F14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0522-4E92-403F-827E-D9483C523E36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7620000" cy="391703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B886-A7B2-484C-BBF0-4D296B79995A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grpSp>
        <p:nvGrpSpPr>
          <p:cNvPr id="2" name="Grupa 8"/>
          <p:cNvGrpSpPr/>
          <p:nvPr/>
        </p:nvGrpSpPr>
        <p:grpSpPr>
          <a:xfrm>
            <a:off x="611560" y="476672"/>
            <a:ext cx="6097751" cy="2412088"/>
            <a:chOff x="611560" y="476672"/>
            <a:chExt cx="6097751" cy="2412088"/>
          </a:xfrm>
        </p:grpSpPr>
        <p:pic>
          <p:nvPicPr>
            <p:cNvPr id="10" name="Picture 4" descr="D:\Alfa udžbenici\razmislite.jpg"/>
            <p:cNvPicPr>
              <a:picLocks noChangeAspect="1" noChangeArrowheads="1"/>
            </p:cNvPicPr>
            <p:nvPr/>
          </p:nvPicPr>
          <p:blipFill>
            <a:blip r:embed="rId3" cstate="print"/>
            <a:srcRect l="17718" t="33306" r="23220" b="27142"/>
            <a:stretch>
              <a:fillRect/>
            </a:stretch>
          </p:blipFill>
          <p:spPr bwMode="auto">
            <a:xfrm>
              <a:off x="5004048" y="1268760"/>
              <a:ext cx="1705263" cy="1620000"/>
            </a:xfrm>
            <a:prstGeom prst="rect">
              <a:avLst/>
            </a:prstGeom>
            <a:noFill/>
          </p:spPr>
        </p:pic>
        <p:sp>
          <p:nvSpPr>
            <p:cNvPr id="11" name="Elipsasti oblačić 10"/>
            <p:cNvSpPr/>
            <p:nvPr/>
          </p:nvSpPr>
          <p:spPr>
            <a:xfrm>
              <a:off x="611560" y="476672"/>
              <a:ext cx="4032448" cy="1296144"/>
            </a:xfrm>
            <a:prstGeom prst="wedgeEllipseCallout">
              <a:avLst>
                <a:gd name="adj1" fmla="val 67355"/>
                <a:gd name="adj2" fmla="val 33577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4600" spc="-100" dirty="0" smtClean="0">
                  <a:solidFill>
                    <a:srgbClr val="1F497D"/>
                  </a:solidFill>
                  <a:latin typeface="Cambria"/>
                  <a:ea typeface="+mj-ea"/>
                  <a:cs typeface="+mj-cs"/>
                </a:rPr>
                <a:t>Razmislite!</a:t>
              </a:r>
              <a:endParaRPr lang="hr-HR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D4805-0237-49A2-B142-8A23364C82F6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972E-AA62-4DEA-812D-C0D1D82D7A95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3E64-3AAB-49CA-A20E-868932214B4D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AFB-10B6-4421-B362-93C6ABF421AE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9B239-7656-45AF-AF62-E0D82989B265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DEFC7-3C7C-438A-8085-8EA54305D003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B8C1232-A98F-42E1-8B4B-0A57ED989FC6}" type="datetime1">
              <a:rPr lang="hr-HR" smtClean="0"/>
              <a:pPr/>
              <a:t>19.4.2020.</a:t>
            </a:fld>
            <a:endParaRPr lang="hr-HR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6.3. Oblikovanje teksta na slajdovima</a:t>
            </a:r>
            <a:endParaRPr lang="hr-HR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6. Izrada prezentacije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919780879"/>
      </p:ext>
    </p:extLst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Oblikovanje teksta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620888"/>
          </a:xfrm>
        </p:spPr>
        <p:txBody>
          <a:bodyPr/>
          <a:lstStyle/>
          <a:p>
            <a:r>
              <a:rPr lang="hr-HR" sz="2400" dirty="0" smtClean="0"/>
              <a:t>Pisanje i uređivanje teksta na slajdu ne razlikuju se puno od pisanja u programu za obradu teksta Word.</a:t>
            </a:r>
          </a:p>
          <a:p>
            <a:r>
              <a:rPr lang="hr-HR" sz="2400" dirty="0" smtClean="0"/>
              <a:t>Boja teksta mora se dobro isticati na boji pozadine. Ne treba pretjerivati s bojama jer prezentacija nije kolaž.</a:t>
            </a:r>
          </a:p>
          <a:p>
            <a:r>
              <a:rPr lang="hr-HR" sz="2000" dirty="0" smtClean="0"/>
              <a:t>Alati za oblikovanje teksta su smješteni na kartici </a:t>
            </a:r>
            <a:r>
              <a:rPr lang="hr-HR" sz="2000" b="1" dirty="0" smtClean="0"/>
              <a:t>Polazno</a:t>
            </a:r>
            <a:r>
              <a:rPr lang="hr-HR" sz="2000" dirty="0" smtClean="0"/>
              <a:t> (</a:t>
            </a:r>
            <a:r>
              <a:rPr lang="hr-HR" sz="2000" i="1" dirty="0" smtClean="0"/>
              <a:t>Home</a:t>
            </a:r>
            <a:r>
              <a:rPr lang="hr-HR" sz="2000" dirty="0" smtClean="0"/>
              <a:t>) u grupi </a:t>
            </a:r>
            <a:r>
              <a:rPr lang="hr-HR" sz="2000" b="1" dirty="0" smtClean="0"/>
              <a:t>Font</a:t>
            </a:r>
            <a:r>
              <a:rPr lang="hr-HR" sz="2000" dirty="0" smtClean="0"/>
              <a:t> i </a:t>
            </a:r>
            <a:r>
              <a:rPr lang="hr-HR" sz="2000" b="1" dirty="0" smtClean="0"/>
              <a:t>Odlomak</a:t>
            </a:r>
            <a:r>
              <a:rPr lang="hr-HR" sz="2000" dirty="0" smtClean="0"/>
              <a:t> (</a:t>
            </a:r>
            <a:r>
              <a:rPr lang="hr-HR" sz="2000" i="1" dirty="0" err="1" smtClean="0"/>
              <a:t>Paragraph</a:t>
            </a:r>
            <a:r>
              <a:rPr lang="hr-HR" sz="2000" dirty="0" smtClean="0"/>
              <a:t>) </a:t>
            </a:r>
          </a:p>
          <a:p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5639-ECB0-41AA-A080-D7150867875A}" type="datetime1">
              <a:rPr lang="hr-HR" smtClean="0"/>
              <a:pPr/>
              <a:t>19.4.2020.</a:t>
            </a:fld>
            <a:endParaRPr lang="hr-HR"/>
          </a:p>
        </p:txBody>
      </p:sp>
      <p:pic>
        <p:nvPicPr>
          <p:cNvPr id="8" name="Picture 2" descr="C:\Users\IvAnMa\Desktop\najnovije-Udzbenik\PowerPoint_6\PowerPoint_6\Slike_udžbenik\Sl.6.22. Oblikovanje tekst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21088"/>
            <a:ext cx="7762875" cy="12477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68601014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vAnMa\Desktop\najnovije-Udzbenik\PowerPoint_6\PowerPoint_6\Slike_udžbenik\Sl.6.28. Umetanje tekstnog okvir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59" y="3645024"/>
            <a:ext cx="7439025" cy="12573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Umetanje tekstnog okvira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828800"/>
          </a:xfrm>
        </p:spPr>
        <p:txBody>
          <a:bodyPr>
            <a:normAutofit lnSpcReduction="10000"/>
          </a:bodyPr>
          <a:lstStyle/>
          <a:p>
            <a:r>
              <a:rPr lang="hr-HR" sz="2400" dirty="0" smtClean="0"/>
              <a:t>Tekst upisujemo na postojeće tekstne okvire koji su postavljeni kod odabira Novi slajd.</a:t>
            </a:r>
          </a:p>
          <a:p>
            <a:r>
              <a:rPr lang="hr-HR" sz="2400" dirty="0" smtClean="0"/>
              <a:t>Tekstne okvire možemo dodavati preko kartice </a:t>
            </a:r>
            <a:r>
              <a:rPr lang="hr-HR" sz="2400" b="1" dirty="0" smtClean="0"/>
              <a:t>Umetanje</a:t>
            </a:r>
            <a:r>
              <a:rPr lang="hr-HR" sz="2400" dirty="0" smtClean="0"/>
              <a:t> (</a:t>
            </a:r>
            <a:r>
              <a:rPr lang="hr-HR" sz="2400" i="1" dirty="0" smtClean="0"/>
              <a:t>Insert</a:t>
            </a:r>
            <a:r>
              <a:rPr lang="hr-HR" sz="2400" dirty="0" smtClean="0"/>
              <a:t>), grupa alata </a:t>
            </a:r>
            <a:r>
              <a:rPr lang="hr-HR" sz="2400" b="1" dirty="0" smtClean="0"/>
              <a:t>Tekst</a:t>
            </a:r>
            <a:r>
              <a:rPr lang="hr-HR" sz="2400" dirty="0" smtClean="0"/>
              <a:t> (</a:t>
            </a:r>
            <a:r>
              <a:rPr lang="hr-HR" sz="2400" i="1" dirty="0" err="1" smtClean="0"/>
              <a:t>Text</a:t>
            </a:r>
            <a:r>
              <a:rPr lang="hr-HR" sz="2400" dirty="0" smtClean="0"/>
              <a:t>) gumb </a:t>
            </a:r>
            <a:r>
              <a:rPr lang="hr-HR" sz="2400" b="1" dirty="0" smtClean="0"/>
              <a:t>Tekstni</a:t>
            </a:r>
            <a:r>
              <a:rPr lang="hr-HR" sz="2400" dirty="0" smtClean="0"/>
              <a:t> </a:t>
            </a:r>
            <a:r>
              <a:rPr lang="hr-HR" sz="2400" b="1" dirty="0" smtClean="0"/>
              <a:t>okvir</a:t>
            </a:r>
            <a:r>
              <a:rPr lang="hr-HR" sz="2400" dirty="0" smtClean="0"/>
              <a:t> (</a:t>
            </a:r>
            <a:r>
              <a:rPr lang="hr-HR" sz="2400" i="1" dirty="0" err="1" smtClean="0"/>
              <a:t>Text</a:t>
            </a:r>
            <a:r>
              <a:rPr lang="hr-HR" sz="2400" dirty="0" smtClean="0"/>
              <a:t> </a:t>
            </a:r>
            <a:r>
              <a:rPr lang="hr-HR" sz="2400" i="1" dirty="0" err="1" smtClean="0"/>
              <a:t>Box</a:t>
            </a:r>
            <a:r>
              <a:rPr lang="hr-HR" sz="2400" dirty="0" smtClean="0"/>
              <a:t>) </a:t>
            </a:r>
          </a:p>
          <a:p>
            <a:endParaRPr lang="hr-HR" sz="2000" dirty="0" smtClean="0"/>
          </a:p>
          <a:p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09851-C0FC-458D-8614-C924C111B68F}" type="datetime1">
              <a:rPr lang="hr-HR" smtClean="0"/>
              <a:pPr/>
              <a:t>19.4.2020.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212710350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Tekstni okvir možemo dodati i preko kartice </a:t>
            </a:r>
            <a:r>
              <a:rPr lang="hr-HR" sz="2400" b="1" dirty="0" smtClean="0"/>
              <a:t>Umetanje</a:t>
            </a:r>
            <a:r>
              <a:rPr lang="hr-HR" sz="2400" dirty="0" smtClean="0"/>
              <a:t> (</a:t>
            </a:r>
            <a:r>
              <a:rPr lang="hr-HR" sz="2400" i="1" dirty="0" smtClean="0"/>
              <a:t>Insert</a:t>
            </a:r>
            <a:r>
              <a:rPr lang="hr-HR" sz="2400" dirty="0" smtClean="0"/>
              <a:t>), grupa alata </a:t>
            </a:r>
            <a:r>
              <a:rPr lang="hr-HR" sz="2400" b="1" dirty="0" smtClean="0"/>
              <a:t>Oblici</a:t>
            </a:r>
            <a:r>
              <a:rPr lang="hr-HR" sz="2400" dirty="0" smtClean="0"/>
              <a:t>  gumb </a:t>
            </a:r>
            <a:r>
              <a:rPr lang="hr-HR" sz="2400" b="1" dirty="0" smtClean="0"/>
              <a:t>Tekstni</a:t>
            </a:r>
            <a:r>
              <a:rPr lang="hr-HR" sz="2400" dirty="0" smtClean="0"/>
              <a:t> </a:t>
            </a:r>
            <a:r>
              <a:rPr lang="hr-HR" sz="2400" b="1" dirty="0" smtClean="0"/>
              <a:t>okvir</a:t>
            </a:r>
            <a:r>
              <a:rPr lang="hr-HR" sz="2400" dirty="0" smtClean="0"/>
              <a:t> (</a:t>
            </a:r>
            <a:r>
              <a:rPr lang="hr-HR" sz="2400" i="1" dirty="0" err="1" smtClean="0"/>
              <a:t>Text</a:t>
            </a:r>
            <a:r>
              <a:rPr lang="hr-HR" sz="2400" dirty="0" smtClean="0"/>
              <a:t> </a:t>
            </a:r>
            <a:r>
              <a:rPr lang="hr-HR" sz="2400" i="1" dirty="0" err="1" smtClean="0"/>
              <a:t>Box</a:t>
            </a:r>
            <a:r>
              <a:rPr lang="hr-HR" sz="2400" dirty="0" smtClean="0"/>
              <a:t>). </a:t>
            </a:r>
          </a:p>
          <a:p>
            <a:r>
              <a:rPr lang="hr-HR" sz="2400" dirty="0" smtClean="0"/>
              <a:t>Tekstni okvir možemo postaviti gdje god želimo.</a:t>
            </a:r>
          </a:p>
          <a:p>
            <a:endParaRPr lang="hr-HR" dirty="0" smtClean="0"/>
          </a:p>
          <a:p>
            <a:r>
              <a:rPr lang="hr-HR" sz="3600" dirty="0" smtClean="0">
                <a:solidFill>
                  <a:srgbClr val="FF0000"/>
                </a:solidFill>
              </a:rPr>
              <a:t>Umetanje ilustracija</a:t>
            </a:r>
          </a:p>
          <a:p>
            <a:r>
              <a:rPr lang="hr-HR" sz="2400" dirty="0" smtClean="0"/>
              <a:t>Kako bismo stvorili zanimljivu prezentaciju umetat ćemo slike, isječke crteža, snimke zaslona, gotove  oblike, </a:t>
            </a:r>
            <a:r>
              <a:rPr lang="hr-HR" sz="2400" dirty="0" err="1" smtClean="0"/>
              <a:t>SmartArt</a:t>
            </a:r>
            <a:r>
              <a:rPr lang="hr-HR" sz="2400" dirty="0" smtClean="0"/>
              <a:t> grafiku  i različite grafikone.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AA8AB-E10F-4D51-92ED-EE8C49DC55D7}" type="datetime1">
              <a:rPr lang="hr-HR" smtClean="0"/>
              <a:pPr/>
              <a:t>19.4.2020.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844742888"/>
      </p:ext>
    </p:extLst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315271" y="620688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400" dirty="0" smtClean="0"/>
              <a:t> Za </a:t>
            </a:r>
            <a:r>
              <a:rPr lang="hr-HR" sz="2400" dirty="0"/>
              <a:t>slajd u koji želimo umetnuti sliku odabiremo predložak koji omogućava dodavanje ilustracije, </a:t>
            </a:r>
            <a:r>
              <a:rPr lang="hr-HR" sz="2400" b="1" dirty="0"/>
              <a:t>Naslov</a:t>
            </a:r>
            <a:r>
              <a:rPr lang="hr-HR" sz="2400" dirty="0"/>
              <a:t> </a:t>
            </a:r>
            <a:r>
              <a:rPr lang="hr-HR" sz="2400" b="1" dirty="0"/>
              <a:t>i sadržaj</a:t>
            </a:r>
            <a:r>
              <a:rPr lang="hr-HR" sz="2400" dirty="0"/>
              <a:t> (</a:t>
            </a:r>
            <a:r>
              <a:rPr lang="hr-HR" sz="2400" i="1" dirty="0"/>
              <a:t>Title</a:t>
            </a:r>
            <a:r>
              <a:rPr lang="hr-HR" sz="2400" dirty="0"/>
              <a:t> </a:t>
            </a:r>
            <a:r>
              <a:rPr lang="hr-HR" sz="2400" i="1" dirty="0" err="1"/>
              <a:t>and</a:t>
            </a:r>
            <a:r>
              <a:rPr lang="hr-HR" sz="2400" i="1" dirty="0"/>
              <a:t> </a:t>
            </a:r>
            <a:r>
              <a:rPr lang="hr-HR" sz="2400" i="1" dirty="0" err="1"/>
              <a:t>Content</a:t>
            </a:r>
            <a:r>
              <a:rPr lang="hr-HR" sz="2400" dirty="0" smtClean="0"/>
              <a:t>).</a:t>
            </a:r>
            <a:endParaRPr lang="hr-HR" sz="2400" dirty="0"/>
          </a:p>
        </p:txBody>
      </p:sp>
      <p:pic>
        <p:nvPicPr>
          <p:cNvPr id="3074" name="Picture 2" descr="C:\Users\IvAnMa\Desktop\najnovije-Udzbenik\PowerPoint_6\PowerPoint_6\Slike_udžbenik\Sl.6.29. Predložak s mogućnošću odabira Umetni sliku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3348750" cy="24960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ipsa 4"/>
          <p:cNvSpPr/>
          <p:nvPr/>
        </p:nvSpPr>
        <p:spPr>
          <a:xfrm>
            <a:off x="1887212" y="3750403"/>
            <a:ext cx="22185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067944" y="2057400"/>
            <a:ext cx="3937248" cy="3819872"/>
          </a:xfrm>
        </p:spPr>
        <p:txBody>
          <a:bodyPr/>
          <a:lstStyle/>
          <a:p>
            <a:r>
              <a:rPr lang="hr-HR" sz="2000" dirty="0" smtClean="0"/>
              <a:t>U lijevom kutu predloška se nalazi ikona </a:t>
            </a:r>
            <a:r>
              <a:rPr lang="hr-HR" sz="2000" b="1" dirty="0" smtClean="0"/>
              <a:t>Umetni sliku iz datoteke</a:t>
            </a:r>
            <a:r>
              <a:rPr lang="hr-HR" sz="2000" dirty="0" smtClean="0"/>
              <a:t> (</a:t>
            </a:r>
            <a:r>
              <a:rPr lang="hr-HR" sz="2000" i="1" dirty="0" smtClean="0"/>
              <a:t>Insert Picture </a:t>
            </a:r>
            <a:r>
              <a:rPr lang="hr-HR" sz="2000" i="1" dirty="0" err="1" smtClean="0"/>
              <a:t>from</a:t>
            </a:r>
            <a:r>
              <a:rPr lang="hr-HR" sz="2000" i="1" dirty="0" smtClean="0"/>
              <a:t> File)</a:t>
            </a:r>
            <a:r>
              <a:rPr lang="hr-HR" sz="2000" dirty="0" smtClean="0"/>
              <a:t> </a:t>
            </a:r>
          </a:p>
          <a:p>
            <a:r>
              <a:rPr lang="hr-HR" sz="2000" dirty="0" smtClean="0"/>
              <a:t>Klikom na ikonu otvara nam se dijaloški okvir </a:t>
            </a:r>
            <a:r>
              <a:rPr lang="hr-HR" sz="2000" b="1" dirty="0" smtClean="0"/>
              <a:t>Umetni sliku </a:t>
            </a:r>
            <a:r>
              <a:rPr lang="hr-HR" sz="2000" b="1" i="1" dirty="0" smtClean="0"/>
              <a:t> </a:t>
            </a:r>
            <a:r>
              <a:rPr lang="hr-HR" sz="2000" i="1" dirty="0" smtClean="0"/>
              <a:t>(Insert Picture)</a:t>
            </a:r>
            <a:r>
              <a:rPr lang="hr-HR" sz="2000" dirty="0" smtClean="0"/>
              <a:t> </a:t>
            </a:r>
          </a:p>
          <a:p>
            <a:r>
              <a:rPr lang="hr-HR" sz="2000" dirty="0" smtClean="0"/>
              <a:t>Odaberemo datoteku u kojoj se slika nalazi i biramo sliku</a:t>
            </a:r>
          </a:p>
          <a:p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37E-4637-496F-9FFE-A618A26028DD}" type="datetime1">
              <a:rPr lang="hr-HR" smtClean="0"/>
              <a:pPr/>
              <a:t>19.4.2020.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93712699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 smtClean="0"/>
              <a:t>Isto ćemo dobiti ako na kartici </a:t>
            </a:r>
            <a:r>
              <a:rPr lang="hr-HR" sz="2000" b="1" dirty="0" smtClean="0"/>
              <a:t>Umetanje</a:t>
            </a:r>
            <a:r>
              <a:rPr lang="hr-HR" sz="2000" dirty="0" smtClean="0"/>
              <a:t> (</a:t>
            </a:r>
            <a:r>
              <a:rPr lang="hr-HR" sz="2000" i="1" dirty="0" smtClean="0"/>
              <a:t>Insert</a:t>
            </a:r>
            <a:r>
              <a:rPr lang="hr-HR" sz="2000" dirty="0" smtClean="0"/>
              <a:t>), u grupi alata </a:t>
            </a:r>
            <a:r>
              <a:rPr lang="hr-HR" sz="2000" b="1" dirty="0" smtClean="0"/>
              <a:t>Slike</a:t>
            </a:r>
            <a:r>
              <a:rPr lang="hr-HR" sz="2000" dirty="0" smtClean="0"/>
              <a:t> (</a:t>
            </a:r>
            <a:r>
              <a:rPr lang="hr-HR" sz="2000" i="1" dirty="0" smtClean="0"/>
              <a:t>Picture</a:t>
            </a:r>
            <a:r>
              <a:rPr lang="hr-HR" sz="2000" dirty="0" smtClean="0"/>
              <a:t>) kliknemo na gumb </a:t>
            </a:r>
            <a:r>
              <a:rPr lang="hr-HR" sz="2000" b="1" dirty="0" smtClean="0"/>
              <a:t>Slika</a:t>
            </a:r>
            <a:r>
              <a:rPr lang="hr-HR" sz="2000" dirty="0" smtClean="0"/>
              <a:t> (</a:t>
            </a:r>
            <a:r>
              <a:rPr lang="hr-HR" sz="2000" i="1" dirty="0" smtClean="0"/>
              <a:t>Picture</a:t>
            </a:r>
          </a:p>
          <a:p>
            <a:r>
              <a:rPr lang="hr-HR" sz="2000" dirty="0" smtClean="0"/>
              <a:t>Kada smo sliku ubacili u slajd slika će biti automatski označena, pojavit će nam se dodatna kartica </a:t>
            </a:r>
            <a:r>
              <a:rPr lang="hr-HR" sz="2000" b="1" dirty="0" smtClean="0"/>
              <a:t>Alati</a:t>
            </a:r>
            <a:r>
              <a:rPr lang="hr-HR" sz="2000" dirty="0" smtClean="0"/>
              <a:t> </a:t>
            </a:r>
            <a:r>
              <a:rPr lang="hr-HR" sz="2000" b="1" dirty="0" smtClean="0"/>
              <a:t>slike</a:t>
            </a:r>
            <a:r>
              <a:rPr lang="hr-HR" sz="2000" dirty="0" smtClean="0"/>
              <a:t> (</a:t>
            </a:r>
            <a:r>
              <a:rPr lang="hr-HR" sz="2000" i="1" dirty="0" smtClean="0"/>
              <a:t>Picture</a:t>
            </a:r>
            <a:r>
              <a:rPr lang="hr-HR" sz="2000" dirty="0" smtClean="0"/>
              <a:t> </a:t>
            </a:r>
            <a:r>
              <a:rPr lang="hr-HR" sz="2000" i="1" dirty="0" err="1" smtClean="0"/>
              <a:t>Tools</a:t>
            </a:r>
            <a:r>
              <a:rPr lang="hr-HR" sz="2000" dirty="0" smtClean="0"/>
              <a:t>) – </a:t>
            </a:r>
            <a:r>
              <a:rPr lang="hr-HR" sz="2000" b="1" dirty="0" smtClean="0"/>
              <a:t>Oblikovanje</a:t>
            </a:r>
            <a:r>
              <a:rPr lang="hr-HR" sz="2000" dirty="0" smtClean="0"/>
              <a:t> (</a:t>
            </a:r>
            <a:r>
              <a:rPr lang="hr-HR" sz="2000" i="1" dirty="0" err="1" smtClean="0"/>
              <a:t>Formating</a:t>
            </a:r>
            <a:r>
              <a:rPr lang="hr-HR" sz="2000" dirty="0" smtClean="0"/>
              <a:t>).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0522-4E92-403F-827E-D9483C523E36}" type="datetime1">
              <a:rPr lang="hr-HR" smtClean="0"/>
              <a:pPr/>
              <a:t>19.4.2020.</a:t>
            </a:fld>
            <a:endParaRPr lang="hr-HR"/>
          </a:p>
        </p:txBody>
      </p:sp>
      <p:pic>
        <p:nvPicPr>
          <p:cNvPr id="5" name="Picture 2" descr="C:\Users\IvAnMa\Desktop\najnovije-Udzbenik\PowerPoint_6\PowerPoint_6\Slike_udžbenik\Sl.6.30. Kartica Oblikovanje (Formating)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8" y="3537705"/>
            <a:ext cx="8316416" cy="85113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395536" y="548680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400" dirty="0" smtClean="0"/>
              <a:t> Na </a:t>
            </a:r>
            <a:r>
              <a:rPr lang="hr-HR" sz="2400" dirty="0"/>
              <a:t>kartici </a:t>
            </a:r>
            <a:r>
              <a:rPr lang="hr-HR" sz="2400" b="1" dirty="0"/>
              <a:t>Oblikovanje</a:t>
            </a:r>
            <a:r>
              <a:rPr lang="hr-HR" sz="2400" dirty="0"/>
              <a:t> imamo više grupa alata, najveći dio kartice zauzimaju</a:t>
            </a:r>
            <a:r>
              <a:rPr lang="hr-HR" sz="2400" b="1" dirty="0"/>
              <a:t> Stilovi</a:t>
            </a:r>
            <a:r>
              <a:rPr lang="hr-HR" sz="2400" dirty="0"/>
              <a:t> </a:t>
            </a:r>
            <a:r>
              <a:rPr lang="hr-HR" sz="2400" b="1" dirty="0"/>
              <a:t>slike</a:t>
            </a:r>
            <a:r>
              <a:rPr lang="hr-HR" sz="2400" dirty="0"/>
              <a:t> (</a:t>
            </a:r>
            <a:r>
              <a:rPr lang="hr-HR" sz="2400" i="1" dirty="0"/>
              <a:t>Picture</a:t>
            </a:r>
            <a:r>
              <a:rPr lang="hr-HR" sz="2400" dirty="0"/>
              <a:t> </a:t>
            </a:r>
            <a:r>
              <a:rPr lang="hr-HR" sz="2400" i="1" dirty="0" err="1"/>
              <a:t>Styles</a:t>
            </a:r>
            <a:r>
              <a:rPr lang="hr-HR" sz="2400" dirty="0"/>
              <a:t>).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395536" y="170080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hr-HR" sz="2400" dirty="0" smtClean="0"/>
              <a:t> Odabirom </a:t>
            </a:r>
            <a:r>
              <a:rPr lang="hr-HR" sz="2400" dirty="0"/>
              <a:t>stila slici se dodaje okvir, sjena ili kosina. Dovoljno je pokazivač miša zadržati na određenom stilu kako </a:t>
            </a:r>
            <a:r>
              <a:rPr lang="hr-HR" sz="2400" dirty="0" smtClean="0"/>
              <a:t>bismo </a:t>
            </a:r>
            <a:r>
              <a:rPr lang="hr-HR" sz="2400" dirty="0"/>
              <a:t>odmah vidjeli kako će oblikovana slika izgledati.</a:t>
            </a:r>
          </a:p>
        </p:txBody>
      </p:sp>
      <p:pic>
        <p:nvPicPr>
          <p:cNvPr id="5122" name="Picture 2" descr="C:\Users\IvAnMa\Desktop\najnovije-Udzbenik\PowerPoint_6\PowerPoint_6\Slike_udžbenik\Sl.6.33. Oblikovana slika 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12976"/>
            <a:ext cx="2016224" cy="280784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7582-221D-4284-AFAA-23BA2D1AF2B7}" type="datetime1">
              <a:rPr lang="hr-HR" smtClean="0"/>
              <a:pPr/>
              <a:t>19.4.2020.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645017265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IvAnMa\Desktop\najnovije-Udzbenik\PowerPoint_6\PowerPoint_6\Slike_udžbenik\Sl.6.44.Isječak crtež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8680"/>
            <a:ext cx="1786986" cy="54006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67544" y="1268760"/>
            <a:ext cx="5688632" cy="4800600"/>
          </a:xfrm>
        </p:spPr>
        <p:txBody>
          <a:bodyPr>
            <a:normAutofit/>
          </a:bodyPr>
          <a:lstStyle/>
          <a:p>
            <a:r>
              <a:rPr lang="hr-HR" dirty="0" smtClean="0"/>
              <a:t>Osim slika na slajd možemo umetati gotove oblike i isječke crteža. Gumb </a:t>
            </a:r>
            <a:r>
              <a:rPr lang="hr-HR" b="1" dirty="0" smtClean="0"/>
              <a:t>Isječak crteža</a:t>
            </a:r>
            <a:r>
              <a:rPr lang="hr-HR" dirty="0" smtClean="0"/>
              <a:t> (</a:t>
            </a:r>
            <a:r>
              <a:rPr lang="hr-HR" i="1" dirty="0" err="1" smtClean="0"/>
              <a:t>Clip</a:t>
            </a:r>
            <a:r>
              <a:rPr lang="hr-HR" i="1" dirty="0" smtClean="0"/>
              <a:t> </a:t>
            </a:r>
            <a:r>
              <a:rPr lang="hr-HR" i="1" dirty="0" err="1" smtClean="0"/>
              <a:t>Art</a:t>
            </a:r>
            <a:r>
              <a:rPr lang="hr-HR" dirty="0" smtClean="0"/>
              <a:t>) se nalazi na kartici </a:t>
            </a:r>
            <a:r>
              <a:rPr lang="hr-HR" b="1" dirty="0" smtClean="0"/>
              <a:t>Umetanje</a:t>
            </a:r>
            <a:r>
              <a:rPr lang="hr-HR" dirty="0" smtClean="0"/>
              <a:t>, klikom na gumb se otvara okno </a:t>
            </a:r>
            <a:r>
              <a:rPr lang="hr-HR" b="1" dirty="0" smtClean="0"/>
              <a:t>Isječak crteža</a:t>
            </a:r>
            <a:r>
              <a:rPr lang="hr-HR" dirty="0" smtClean="0"/>
              <a:t> s desne strane. Ako znamo ime crteža, upisujemo ga u okvir traži, te kliknemo na gumb </a:t>
            </a:r>
            <a:r>
              <a:rPr lang="hr-HR" b="1" dirty="0" smtClean="0"/>
              <a:t>Idi</a:t>
            </a:r>
            <a:r>
              <a:rPr lang="hr-HR" dirty="0" smtClean="0"/>
              <a:t>.</a:t>
            </a:r>
          </a:p>
          <a:p>
            <a:r>
              <a:rPr lang="hr-HR" dirty="0" smtClean="0"/>
              <a:t>Da bi se slika umetnula na slajd, potrebno je kliknuti na sliku, ili na strelicu pored minijature pa na naredbu </a:t>
            </a:r>
            <a:r>
              <a:rPr lang="hr-HR" b="1" dirty="0" smtClean="0"/>
              <a:t>Umetanje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CA81-384D-4C29-82F5-957D28A14DE3}" type="datetime1">
              <a:rPr lang="hr-HR" smtClean="0"/>
              <a:pPr/>
              <a:t>19.4.2020.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61797832"/>
      </p:ext>
    </p:extLst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dirty="0" smtClean="0"/>
              <a:t>Sažetak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467544" y="2060848"/>
            <a:ext cx="7620000" cy="30243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hr-HR" sz="2800" dirty="0" smtClean="0"/>
          </a:p>
          <a:p>
            <a:r>
              <a:rPr lang="hr-HR" sz="2800" b="1" dirty="0" smtClean="0"/>
              <a:t>Oblikovanje teksta</a:t>
            </a:r>
            <a:r>
              <a:rPr lang="hr-HR" sz="2800" dirty="0" smtClean="0"/>
              <a:t> – mijenjamo tekstu font, veličinu, stil, boju</a:t>
            </a:r>
          </a:p>
          <a:p>
            <a:r>
              <a:rPr lang="hr-HR" sz="2800" b="1" dirty="0" smtClean="0"/>
              <a:t>Tekstni okvir</a:t>
            </a:r>
            <a:r>
              <a:rPr lang="hr-HR" sz="2800" dirty="0" smtClean="0"/>
              <a:t> – dodajemo preko kartice umetanje</a:t>
            </a:r>
          </a:p>
          <a:p>
            <a:endParaRPr lang="hr-HR" sz="2400" b="1" dirty="0" smtClean="0"/>
          </a:p>
          <a:p>
            <a:endParaRPr lang="hr-HR" sz="2400" b="1" dirty="0" smtClean="0"/>
          </a:p>
          <a:p>
            <a:endParaRPr lang="hr-HR" sz="2400" b="1" dirty="0" smtClean="0"/>
          </a:p>
          <a:p>
            <a:endParaRPr lang="hr-HR" sz="2400" b="1" dirty="0" smtClean="0"/>
          </a:p>
          <a:p>
            <a:endParaRPr lang="hr-HR" sz="2400" b="1" dirty="0" smtClean="0"/>
          </a:p>
          <a:p>
            <a:endParaRPr lang="hr-HR" sz="2400" b="1" dirty="0" smtClean="0"/>
          </a:p>
          <a:p>
            <a:r>
              <a:rPr lang="hr-HR" sz="2400" b="1" dirty="0" smtClean="0"/>
              <a:t>Umetanje </a:t>
            </a:r>
            <a:r>
              <a:rPr lang="hr-HR" sz="2400" b="1" dirty="0" smtClean="0"/>
              <a:t>ilustracije</a:t>
            </a:r>
            <a:r>
              <a:rPr lang="hr-HR" sz="2400" dirty="0" smtClean="0"/>
              <a:t> – kartica </a:t>
            </a:r>
            <a:r>
              <a:rPr lang="hr-HR" sz="2400" b="1" dirty="0" smtClean="0"/>
              <a:t>Umetanje</a:t>
            </a:r>
            <a:r>
              <a:rPr lang="hr-HR" sz="2400" dirty="0" smtClean="0"/>
              <a:t> (</a:t>
            </a:r>
            <a:r>
              <a:rPr lang="hr-HR" sz="2400" i="1" dirty="0" smtClean="0"/>
              <a:t>Insert</a:t>
            </a:r>
            <a:r>
              <a:rPr lang="hr-HR" sz="2400" dirty="0" smtClean="0"/>
              <a:t>), grupa alata </a:t>
            </a:r>
            <a:r>
              <a:rPr lang="hr-HR" sz="2400" b="1" dirty="0" smtClean="0"/>
              <a:t>Slike</a:t>
            </a:r>
            <a:r>
              <a:rPr lang="hr-HR" sz="2400" dirty="0" smtClean="0"/>
              <a:t> (Picture) gumb </a:t>
            </a:r>
            <a:r>
              <a:rPr lang="hr-HR" sz="2400" b="1" dirty="0" smtClean="0"/>
              <a:t>Slika </a:t>
            </a:r>
            <a:r>
              <a:rPr lang="hr-HR" sz="2400" dirty="0" smtClean="0"/>
              <a:t>(</a:t>
            </a:r>
            <a:r>
              <a:rPr lang="hr-HR" sz="2400" i="1" dirty="0" smtClean="0"/>
              <a:t>Picture</a:t>
            </a:r>
            <a:r>
              <a:rPr lang="hr-HR" sz="2400" dirty="0" smtClean="0"/>
              <a:t>)</a:t>
            </a:r>
          </a:p>
          <a:p>
            <a:r>
              <a:rPr lang="hr-HR" sz="2400" b="1" dirty="0" smtClean="0"/>
              <a:t>Stilovi</a:t>
            </a:r>
            <a:r>
              <a:rPr lang="hr-HR" sz="2400" dirty="0" smtClean="0"/>
              <a:t> </a:t>
            </a:r>
            <a:r>
              <a:rPr lang="hr-HR" sz="2400" b="1" dirty="0" smtClean="0"/>
              <a:t>slike</a:t>
            </a:r>
            <a:r>
              <a:rPr lang="hr-HR" sz="2400" dirty="0" smtClean="0"/>
              <a:t> – dodatna kartica Oblikovanje, slici se dodaje okvir, sjena ili kosina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0845-46DD-48B7-823B-3B9B15DD3B38}" type="datetime1">
              <a:rPr lang="hr-HR" smtClean="0"/>
              <a:pPr/>
              <a:t>19.4.2020.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0" y="1484784"/>
            <a:ext cx="885279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Oblikovanje teksta na slajdovima</a:t>
            </a:r>
            <a:endParaRPr lang="hr-HR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Slika 7" descr="ALFIC sjedi na grani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5373216"/>
            <a:ext cx="10081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avokutnik 8"/>
          <p:cNvSpPr/>
          <p:nvPr/>
        </p:nvSpPr>
        <p:spPr>
          <a:xfrm>
            <a:off x="1451978" y="2967335"/>
            <a:ext cx="6240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Umetanje </a:t>
            </a:r>
            <a:r>
              <a:rPr lang="hr-H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ilustracije </a:t>
            </a:r>
            <a:endParaRPr lang="hr-H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8604149"/>
      </p:ext>
    </p:extLst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fa_prezentacije">
  <a:themeElements>
    <a:clrScheme name="Kapita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jednos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Alfa_prezentacije</Template>
  <TotalTime>45</TotalTime>
  <Words>476</Words>
  <Application>Microsoft Office PowerPoint</Application>
  <PresentationFormat>Prikaz na zaslonu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Alfa_prezentacije</vt:lpstr>
      <vt:lpstr>6.3. Oblikovanje teksta na slajdovima</vt:lpstr>
      <vt:lpstr>Oblikovanje teksta</vt:lpstr>
      <vt:lpstr>Umetanje tekstnog okvira</vt:lpstr>
      <vt:lpstr>Slajd 4</vt:lpstr>
      <vt:lpstr>Slajd 5</vt:lpstr>
      <vt:lpstr>Slajd 6</vt:lpstr>
      <vt:lpstr>Slajd 7</vt:lpstr>
      <vt:lpstr>Slajd 8</vt:lpstr>
      <vt:lpstr>Sažetak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Oblikovanje teksta na slajdovima</dc:title>
  <dc:creator>IvAnMa</dc:creator>
  <cp:lastModifiedBy>ss</cp:lastModifiedBy>
  <cp:revision>9</cp:revision>
  <dcterms:created xsi:type="dcterms:W3CDTF">2013-06-02T07:17:19Z</dcterms:created>
  <dcterms:modified xsi:type="dcterms:W3CDTF">2020-04-19T21:36:11Z</dcterms:modified>
</cp:coreProperties>
</file>