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6"/>
  </p:notesMasterIdLst>
  <p:sldIdLst>
    <p:sldId id="256" r:id="rId2"/>
    <p:sldId id="413" r:id="rId3"/>
    <p:sldId id="414" r:id="rId4"/>
    <p:sldId id="415" r:id="rId5"/>
    <p:sldId id="416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269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309060"/>
    <a:srgbClr val="339966"/>
    <a:srgbClr val="0C15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6" autoAdjust="0"/>
  </p:normalViewPr>
  <p:slideViewPr>
    <p:cSldViewPr>
      <p:cViewPr>
        <p:scale>
          <a:sx n="100" d="100"/>
          <a:sy n="100" d="100"/>
        </p:scale>
        <p:origin x="-130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edu.glogster.com/" TargetMode="External"/><Relationship Id="rId1" Type="http://schemas.openxmlformats.org/officeDocument/2006/relationships/hyperlink" Target="http://www.glogster.com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edu.glogster.com/" TargetMode="External"/><Relationship Id="rId1" Type="http://schemas.openxmlformats.org/officeDocument/2006/relationships/hyperlink" Target="http://www.glogster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26A26-7D82-416A-8873-2278EC9B39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339F912-6326-47B4-9B4B-96B0C142FEEC}">
      <dgm:prSet custT="1"/>
      <dgm:spPr/>
      <dgm:t>
        <a:bodyPr/>
        <a:lstStyle/>
        <a:p>
          <a:pPr rtl="0"/>
          <a:r>
            <a:rPr lang="hr-HR" sz="1800" dirty="0" err="1" smtClean="0"/>
            <a:t>Glogster</a:t>
          </a:r>
          <a:r>
            <a:rPr lang="hr-HR" sz="1800" dirty="0" smtClean="0"/>
            <a:t> je popularan web 2.0 alat za izradu multimedijalnih </a:t>
          </a:r>
          <a:r>
            <a:rPr lang="hr-HR" sz="1800" dirty="0" err="1" smtClean="0"/>
            <a:t>postera</a:t>
          </a:r>
          <a:r>
            <a:rPr lang="hr-HR" sz="1800" dirty="0" smtClean="0"/>
            <a:t> </a:t>
          </a:r>
          <a:r>
            <a:rPr lang="hr-HR" sz="1800" dirty="0" err="1" smtClean="0"/>
            <a:t>tzv</a:t>
          </a:r>
          <a:r>
            <a:rPr lang="hr-HR" sz="1800" dirty="0" smtClean="0"/>
            <a:t>. glogova</a:t>
          </a:r>
          <a:endParaRPr lang="hr-HR" sz="1800" dirty="0"/>
        </a:p>
      </dgm:t>
    </dgm:pt>
    <dgm:pt modelId="{EA6A0BD3-560C-4B2C-A459-C9ECEF6FCEFA}" type="parTrans" cxnId="{49A3B971-C5BC-40F1-9C77-ECC766E298A8}">
      <dgm:prSet/>
      <dgm:spPr/>
      <dgm:t>
        <a:bodyPr/>
        <a:lstStyle/>
        <a:p>
          <a:endParaRPr lang="hr-HR"/>
        </a:p>
      </dgm:t>
    </dgm:pt>
    <dgm:pt modelId="{09D0AF6A-A40F-4710-BA42-A744112D8876}" type="sibTrans" cxnId="{49A3B971-C5BC-40F1-9C77-ECC766E298A8}">
      <dgm:prSet/>
      <dgm:spPr/>
      <dgm:t>
        <a:bodyPr/>
        <a:lstStyle/>
        <a:p>
          <a:endParaRPr lang="hr-HR"/>
        </a:p>
      </dgm:t>
    </dgm:pt>
    <dgm:pt modelId="{C4417C43-29F4-4A5B-AFE8-B16AECC90199}">
      <dgm:prSet custT="1"/>
      <dgm:spPr/>
      <dgm:t>
        <a:bodyPr/>
        <a:lstStyle/>
        <a:p>
          <a:pPr rtl="0"/>
          <a:r>
            <a:rPr lang="hr-HR" sz="1800" dirty="0" smtClean="0"/>
            <a:t>Možemo ga pronaći na </a:t>
          </a:r>
          <a:r>
            <a:rPr lang="hr-HR" sz="1800" u="sng" dirty="0" smtClean="0">
              <a:hlinkClick xmlns:r="http://schemas.openxmlformats.org/officeDocument/2006/relationships" r:id="rId1"/>
            </a:rPr>
            <a:t>www.glogster.com</a:t>
          </a:r>
          <a:r>
            <a:rPr lang="hr-HR" sz="1800" dirty="0" smtClean="0"/>
            <a:t> odnosno na </a:t>
          </a:r>
          <a:r>
            <a:rPr lang="hr-HR" sz="1800" u="sng" dirty="0" smtClean="0">
              <a:hlinkClick xmlns:r="http://schemas.openxmlformats.org/officeDocument/2006/relationships" r:id="rId2"/>
            </a:rPr>
            <a:t>edu.glogster.com</a:t>
          </a:r>
          <a:endParaRPr lang="hr-HR" sz="1800" dirty="0"/>
        </a:p>
      </dgm:t>
    </dgm:pt>
    <dgm:pt modelId="{0DBE7C3C-E1BD-402D-A478-F0858BDDF6F0}" type="parTrans" cxnId="{191EC446-F40E-4D74-8465-A4652BD4AA0C}">
      <dgm:prSet/>
      <dgm:spPr/>
      <dgm:t>
        <a:bodyPr/>
        <a:lstStyle/>
        <a:p>
          <a:endParaRPr lang="hr-HR"/>
        </a:p>
      </dgm:t>
    </dgm:pt>
    <dgm:pt modelId="{D8446664-33A8-48AB-AF02-FC786DEB8BB7}" type="sibTrans" cxnId="{191EC446-F40E-4D74-8465-A4652BD4AA0C}">
      <dgm:prSet/>
      <dgm:spPr/>
      <dgm:t>
        <a:bodyPr/>
        <a:lstStyle/>
        <a:p>
          <a:endParaRPr lang="hr-HR"/>
        </a:p>
      </dgm:t>
    </dgm:pt>
    <dgm:pt modelId="{D0023C9B-EB97-4423-B6D5-E364BEC19351}">
      <dgm:prSet custT="1"/>
      <dgm:spPr/>
      <dgm:t>
        <a:bodyPr/>
        <a:lstStyle/>
        <a:p>
          <a:pPr rtl="0"/>
          <a:r>
            <a:rPr lang="hr-HR" sz="1800" dirty="0" err="1" smtClean="0"/>
            <a:t>Glogster</a:t>
          </a:r>
          <a:r>
            <a:rPr lang="hr-HR" sz="1800" dirty="0" smtClean="0"/>
            <a:t> nije potrebno instalirati na svom računalu </a:t>
          </a:r>
          <a:endParaRPr lang="hr-HR" sz="1800" dirty="0"/>
        </a:p>
      </dgm:t>
    </dgm:pt>
    <dgm:pt modelId="{5DC66BF4-7A69-417D-89AF-B854F80FA119}" type="parTrans" cxnId="{388FC020-5AED-4A1C-B3CE-1BB17094F8CA}">
      <dgm:prSet/>
      <dgm:spPr/>
      <dgm:t>
        <a:bodyPr/>
        <a:lstStyle/>
        <a:p>
          <a:endParaRPr lang="hr-HR"/>
        </a:p>
      </dgm:t>
    </dgm:pt>
    <dgm:pt modelId="{653C4D94-135B-4944-A995-A6968A38ADD7}" type="sibTrans" cxnId="{388FC020-5AED-4A1C-B3CE-1BB17094F8CA}">
      <dgm:prSet/>
      <dgm:spPr/>
      <dgm:t>
        <a:bodyPr/>
        <a:lstStyle/>
        <a:p>
          <a:endParaRPr lang="hr-HR"/>
        </a:p>
      </dgm:t>
    </dgm:pt>
    <dgm:pt modelId="{9F89F3C0-35E4-4726-9832-49B696643FC5}">
      <dgm:prSet custT="1"/>
      <dgm:spPr/>
      <dgm:t>
        <a:bodyPr/>
        <a:lstStyle/>
        <a:p>
          <a:pPr rtl="0"/>
          <a:r>
            <a:rPr lang="hr-HR" sz="1800" dirty="0" smtClean="0"/>
            <a:t>dovoljna je registracija i stvaranje profila</a:t>
          </a:r>
          <a:endParaRPr lang="hr-HR" sz="1800" dirty="0"/>
        </a:p>
      </dgm:t>
    </dgm:pt>
    <dgm:pt modelId="{86C09BC7-924F-4553-8BDA-B80726E25DBA}" type="parTrans" cxnId="{3B2A94F0-F9C7-4E43-ADDE-147A84DC0CC8}">
      <dgm:prSet/>
      <dgm:spPr/>
      <dgm:t>
        <a:bodyPr/>
        <a:lstStyle/>
        <a:p>
          <a:endParaRPr lang="hr-HR"/>
        </a:p>
      </dgm:t>
    </dgm:pt>
    <dgm:pt modelId="{09E96624-0441-4DD6-865A-3EFBAB0327EE}" type="sibTrans" cxnId="{3B2A94F0-F9C7-4E43-ADDE-147A84DC0CC8}">
      <dgm:prSet/>
      <dgm:spPr/>
      <dgm:t>
        <a:bodyPr/>
        <a:lstStyle/>
        <a:p>
          <a:endParaRPr lang="hr-HR"/>
        </a:p>
      </dgm:t>
    </dgm:pt>
    <dgm:pt modelId="{D14CDB97-80E0-4A43-8002-56C95A2212F3}">
      <dgm:prSet custT="1"/>
      <dgm:spPr/>
      <dgm:t>
        <a:bodyPr/>
        <a:lstStyle/>
        <a:p>
          <a:pPr rtl="0"/>
          <a:r>
            <a:rPr lang="hr-HR" sz="1800" dirty="0" smtClean="0"/>
            <a:t>Dok izrađujemo glog on je vidljiv samo nama</a:t>
          </a:r>
          <a:endParaRPr lang="hr-HR" sz="1800" dirty="0"/>
        </a:p>
      </dgm:t>
    </dgm:pt>
    <dgm:pt modelId="{16A6C340-49C2-45BC-94FD-BAFBE8250338}" type="parTrans" cxnId="{7CCD2C3D-46CA-46EB-A437-0B6E3FD541DA}">
      <dgm:prSet/>
      <dgm:spPr/>
      <dgm:t>
        <a:bodyPr/>
        <a:lstStyle/>
        <a:p>
          <a:endParaRPr lang="hr-HR"/>
        </a:p>
      </dgm:t>
    </dgm:pt>
    <dgm:pt modelId="{9D3EF26D-89E7-4C0D-A8A7-3453D5704D73}" type="sibTrans" cxnId="{7CCD2C3D-46CA-46EB-A437-0B6E3FD541DA}">
      <dgm:prSet/>
      <dgm:spPr/>
      <dgm:t>
        <a:bodyPr/>
        <a:lstStyle/>
        <a:p>
          <a:endParaRPr lang="hr-HR"/>
        </a:p>
      </dgm:t>
    </dgm:pt>
    <dgm:pt modelId="{41D276B8-C6DB-40FE-8C6C-715B6BCE4532}">
      <dgm:prSet custT="1"/>
      <dgm:spPr/>
      <dgm:t>
        <a:bodyPr/>
        <a:lstStyle/>
        <a:p>
          <a:pPr rtl="0"/>
          <a:r>
            <a:rPr lang="hr-HR" sz="1800" dirty="0" smtClean="0"/>
            <a:t>javan postaje tek kad ga objavimo </a:t>
          </a:r>
          <a:endParaRPr lang="hr-HR" sz="1800" dirty="0"/>
        </a:p>
      </dgm:t>
    </dgm:pt>
    <dgm:pt modelId="{8731BB05-5AEE-4A50-95D4-70F945C20514}" type="parTrans" cxnId="{F3790E64-31DF-4009-8136-598AB1733CFF}">
      <dgm:prSet/>
      <dgm:spPr/>
      <dgm:t>
        <a:bodyPr/>
        <a:lstStyle/>
        <a:p>
          <a:endParaRPr lang="hr-HR"/>
        </a:p>
      </dgm:t>
    </dgm:pt>
    <dgm:pt modelId="{0EE4065C-A265-4067-AAA1-31C28D28578F}" type="sibTrans" cxnId="{F3790E64-31DF-4009-8136-598AB1733CFF}">
      <dgm:prSet/>
      <dgm:spPr/>
      <dgm:t>
        <a:bodyPr/>
        <a:lstStyle/>
        <a:p>
          <a:endParaRPr lang="hr-HR"/>
        </a:p>
      </dgm:t>
    </dgm:pt>
    <dgm:pt modelId="{2C5517D3-F305-4766-A363-28D355B06743}">
      <dgm:prSet custT="1"/>
      <dgm:spPr/>
      <dgm:t>
        <a:bodyPr/>
        <a:lstStyle/>
        <a:p>
          <a:pPr rtl="0"/>
          <a:r>
            <a:rPr lang="hr-HR" sz="1800" dirty="0" smtClean="0"/>
            <a:t>Uz pomoć </a:t>
          </a:r>
          <a:r>
            <a:rPr lang="hr-HR" sz="1800" dirty="0" err="1" smtClean="0"/>
            <a:t>Edu.glogstera</a:t>
          </a:r>
          <a:r>
            <a:rPr lang="hr-HR" sz="1800" dirty="0" smtClean="0"/>
            <a:t> možemo stvoriti virtualnu učionicu do 200 učenika</a:t>
          </a:r>
          <a:endParaRPr lang="hr-HR" sz="1800" dirty="0"/>
        </a:p>
      </dgm:t>
    </dgm:pt>
    <dgm:pt modelId="{7A470A75-CDC0-4732-925F-FFAD6098F5A3}" type="parTrans" cxnId="{273C1F6C-3FD7-49A8-B0D2-EE29ED688346}">
      <dgm:prSet/>
      <dgm:spPr/>
      <dgm:t>
        <a:bodyPr/>
        <a:lstStyle/>
        <a:p>
          <a:endParaRPr lang="hr-HR"/>
        </a:p>
      </dgm:t>
    </dgm:pt>
    <dgm:pt modelId="{B29797C4-00B6-4689-AF16-97BE1759A3AB}" type="sibTrans" cxnId="{273C1F6C-3FD7-49A8-B0D2-EE29ED688346}">
      <dgm:prSet/>
      <dgm:spPr/>
      <dgm:t>
        <a:bodyPr/>
        <a:lstStyle/>
        <a:p>
          <a:endParaRPr lang="hr-HR"/>
        </a:p>
      </dgm:t>
    </dgm:pt>
    <dgm:pt modelId="{3E35B04E-44BC-4CAD-AA4E-8510D37B3EB0}">
      <dgm:prSet custT="1"/>
      <dgm:spPr/>
      <dgm:t>
        <a:bodyPr/>
        <a:lstStyle/>
        <a:p>
          <a:pPr rtl="0"/>
          <a:r>
            <a:rPr lang="hr-HR" sz="1800" dirty="0" err="1" smtClean="0"/>
            <a:t>Glogster</a:t>
          </a:r>
          <a:r>
            <a:rPr lang="hr-HR" sz="1800" dirty="0" smtClean="0"/>
            <a:t> ima nekoliko svojih inačica </a:t>
          </a:r>
          <a:endParaRPr lang="hr-HR" sz="1800" dirty="0"/>
        </a:p>
      </dgm:t>
    </dgm:pt>
    <dgm:pt modelId="{131A7FF0-8C2A-4A41-B95D-D8EC64D034FF}" type="parTrans" cxnId="{B45CB1D0-4E6D-4200-86D9-3EA85CC89940}">
      <dgm:prSet/>
      <dgm:spPr/>
      <dgm:t>
        <a:bodyPr/>
        <a:lstStyle/>
        <a:p>
          <a:endParaRPr lang="hr-HR"/>
        </a:p>
      </dgm:t>
    </dgm:pt>
    <dgm:pt modelId="{47A8A3A1-5BBA-4422-9062-6C1C687A3EC8}" type="sibTrans" cxnId="{B45CB1D0-4E6D-4200-86D9-3EA85CC89940}">
      <dgm:prSet/>
      <dgm:spPr/>
      <dgm:t>
        <a:bodyPr/>
        <a:lstStyle/>
        <a:p>
          <a:endParaRPr lang="hr-HR"/>
        </a:p>
      </dgm:t>
    </dgm:pt>
    <dgm:pt modelId="{73F750FA-5503-47E4-BDC3-B4822E00DB83}">
      <dgm:prSet custT="1"/>
      <dgm:spPr/>
      <dgm:t>
        <a:bodyPr/>
        <a:lstStyle/>
        <a:p>
          <a:pPr rtl="0"/>
          <a:r>
            <a:rPr lang="hr-HR" sz="1800" dirty="0" smtClean="0"/>
            <a:t>U svojoj BASIC varijanti je besplatan</a:t>
          </a:r>
          <a:endParaRPr lang="hr-HR" sz="1800" dirty="0"/>
        </a:p>
      </dgm:t>
    </dgm:pt>
    <dgm:pt modelId="{2882A55A-6951-490F-8892-8ED2FFDC272F}" type="parTrans" cxnId="{CBD39E1C-E04D-4B8E-ABAB-B9B513954043}">
      <dgm:prSet/>
      <dgm:spPr/>
      <dgm:t>
        <a:bodyPr/>
        <a:lstStyle/>
        <a:p>
          <a:endParaRPr lang="hr-HR"/>
        </a:p>
      </dgm:t>
    </dgm:pt>
    <dgm:pt modelId="{715D2B30-6CF9-4C72-BE4F-BF3E0778F25C}" type="sibTrans" cxnId="{CBD39E1C-E04D-4B8E-ABAB-B9B513954043}">
      <dgm:prSet/>
      <dgm:spPr/>
      <dgm:t>
        <a:bodyPr/>
        <a:lstStyle/>
        <a:p>
          <a:endParaRPr lang="hr-HR"/>
        </a:p>
      </dgm:t>
    </dgm:pt>
    <dgm:pt modelId="{BDE2DE62-EF8D-4016-9EA6-ED7A984F5337}" type="pres">
      <dgm:prSet presAssocID="{F6E26A26-7D82-416A-8873-2278EC9B39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C18517C-6EBF-4F6C-9698-DB888355CC62}" type="pres">
      <dgm:prSet presAssocID="{0339F912-6326-47B4-9B4B-96B0C142FEEC}" presName="parentText" presStyleLbl="node1" presStyleIdx="0" presStyleCnt="9" custLinFactY="-289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47FCD0-A31A-491F-958A-0A9EB1B32E96}" type="pres">
      <dgm:prSet presAssocID="{09D0AF6A-A40F-4710-BA42-A744112D8876}" presName="spacer" presStyleCnt="0"/>
      <dgm:spPr/>
    </dgm:pt>
    <dgm:pt modelId="{D3EA9DB7-F664-40D4-8A2D-D7FAADF59EB7}" type="pres">
      <dgm:prSet presAssocID="{C4417C43-29F4-4A5B-AFE8-B16AECC9019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B3EF13-DDB4-4ACE-B1CB-DD9C05768D47}" type="pres">
      <dgm:prSet presAssocID="{D8446664-33A8-48AB-AF02-FC786DEB8BB7}" presName="spacer" presStyleCnt="0"/>
      <dgm:spPr/>
    </dgm:pt>
    <dgm:pt modelId="{4CA3F13E-1755-48E7-835F-2C04102ED658}" type="pres">
      <dgm:prSet presAssocID="{D0023C9B-EB97-4423-B6D5-E364BEC1935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890F93-9373-49B0-AA17-D7F02BF29B72}" type="pres">
      <dgm:prSet presAssocID="{653C4D94-135B-4944-A995-A6968A38ADD7}" presName="spacer" presStyleCnt="0"/>
      <dgm:spPr/>
    </dgm:pt>
    <dgm:pt modelId="{C7409DD8-F489-40FF-942B-DE1CED2B7A6E}" type="pres">
      <dgm:prSet presAssocID="{9F89F3C0-35E4-4726-9832-49B696643FC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71CB8F-DF63-477D-B4EF-C638CAB25B04}" type="pres">
      <dgm:prSet presAssocID="{09E96624-0441-4DD6-865A-3EFBAB0327EE}" presName="spacer" presStyleCnt="0"/>
      <dgm:spPr/>
    </dgm:pt>
    <dgm:pt modelId="{A69546FE-127F-4F1A-ADB8-EE3EFCD88731}" type="pres">
      <dgm:prSet presAssocID="{D14CDB97-80E0-4A43-8002-56C95A2212F3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164F02-528D-45BA-9714-7A38D1CDC430}" type="pres">
      <dgm:prSet presAssocID="{9D3EF26D-89E7-4C0D-A8A7-3453D5704D73}" presName="spacer" presStyleCnt="0"/>
      <dgm:spPr/>
    </dgm:pt>
    <dgm:pt modelId="{FE027AC5-2B20-4C88-BB54-9C6149D289A5}" type="pres">
      <dgm:prSet presAssocID="{41D276B8-C6DB-40FE-8C6C-715B6BCE453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0B02E3-989A-42FB-AAE2-A6C3EFE6E809}" type="pres">
      <dgm:prSet presAssocID="{0EE4065C-A265-4067-AAA1-31C28D28578F}" presName="spacer" presStyleCnt="0"/>
      <dgm:spPr/>
    </dgm:pt>
    <dgm:pt modelId="{655A4547-4C8C-4D68-85E6-4DBACC749539}" type="pres">
      <dgm:prSet presAssocID="{2C5517D3-F305-4766-A363-28D355B0674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894F89-025F-4DF3-902B-D44660777866}" type="pres">
      <dgm:prSet presAssocID="{B29797C4-00B6-4689-AF16-97BE1759A3AB}" presName="spacer" presStyleCnt="0"/>
      <dgm:spPr/>
    </dgm:pt>
    <dgm:pt modelId="{ECD50723-B4B4-4AC3-AC47-97CD047C3C51}" type="pres">
      <dgm:prSet presAssocID="{3E35B04E-44BC-4CAD-AA4E-8510D37B3EB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84F274-9B49-45B2-947E-213380500425}" type="pres">
      <dgm:prSet presAssocID="{47A8A3A1-5BBA-4422-9062-6C1C687A3EC8}" presName="spacer" presStyleCnt="0"/>
      <dgm:spPr/>
    </dgm:pt>
    <dgm:pt modelId="{32721EAE-C5AA-402D-BC7E-8D45B52B9A05}" type="pres">
      <dgm:prSet presAssocID="{73F750FA-5503-47E4-BDC3-B4822E00DB83}" presName="parentText" presStyleLbl="node1" presStyleIdx="8" presStyleCnt="9" custLinFactY="2899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B1BE73F-3ADE-45C6-BDA7-726E79A9D29A}" type="presOf" srcId="{41D276B8-C6DB-40FE-8C6C-715B6BCE4532}" destId="{FE027AC5-2B20-4C88-BB54-9C6149D289A5}" srcOrd="0" destOrd="0" presId="urn:microsoft.com/office/officeart/2005/8/layout/vList2"/>
    <dgm:cxn modelId="{CBD39E1C-E04D-4B8E-ABAB-B9B513954043}" srcId="{F6E26A26-7D82-416A-8873-2278EC9B392E}" destId="{73F750FA-5503-47E4-BDC3-B4822E00DB83}" srcOrd="8" destOrd="0" parTransId="{2882A55A-6951-490F-8892-8ED2FFDC272F}" sibTransId="{715D2B30-6CF9-4C72-BE4F-BF3E0778F25C}"/>
    <dgm:cxn modelId="{16935A02-F526-4AB8-A050-74B9BF93FE8C}" type="presOf" srcId="{F6E26A26-7D82-416A-8873-2278EC9B392E}" destId="{BDE2DE62-EF8D-4016-9EA6-ED7A984F5337}" srcOrd="0" destOrd="0" presId="urn:microsoft.com/office/officeart/2005/8/layout/vList2"/>
    <dgm:cxn modelId="{9AABC528-AD19-4C29-A9CF-B3B63B30B0DD}" type="presOf" srcId="{73F750FA-5503-47E4-BDC3-B4822E00DB83}" destId="{32721EAE-C5AA-402D-BC7E-8D45B52B9A05}" srcOrd="0" destOrd="0" presId="urn:microsoft.com/office/officeart/2005/8/layout/vList2"/>
    <dgm:cxn modelId="{B271D0DE-2123-4614-9C9F-84F4509FC94C}" type="presOf" srcId="{3E35B04E-44BC-4CAD-AA4E-8510D37B3EB0}" destId="{ECD50723-B4B4-4AC3-AC47-97CD047C3C51}" srcOrd="0" destOrd="0" presId="urn:microsoft.com/office/officeart/2005/8/layout/vList2"/>
    <dgm:cxn modelId="{388FC020-5AED-4A1C-B3CE-1BB17094F8CA}" srcId="{F6E26A26-7D82-416A-8873-2278EC9B392E}" destId="{D0023C9B-EB97-4423-B6D5-E364BEC19351}" srcOrd="2" destOrd="0" parTransId="{5DC66BF4-7A69-417D-89AF-B854F80FA119}" sibTransId="{653C4D94-135B-4944-A995-A6968A38ADD7}"/>
    <dgm:cxn modelId="{005EFBED-B91E-4641-9038-768376F87159}" type="presOf" srcId="{9F89F3C0-35E4-4726-9832-49B696643FC5}" destId="{C7409DD8-F489-40FF-942B-DE1CED2B7A6E}" srcOrd="0" destOrd="0" presId="urn:microsoft.com/office/officeart/2005/8/layout/vList2"/>
    <dgm:cxn modelId="{C7C5B672-7EE1-4037-A3C0-CA97703D984B}" type="presOf" srcId="{D0023C9B-EB97-4423-B6D5-E364BEC19351}" destId="{4CA3F13E-1755-48E7-835F-2C04102ED658}" srcOrd="0" destOrd="0" presId="urn:microsoft.com/office/officeart/2005/8/layout/vList2"/>
    <dgm:cxn modelId="{3B2A94F0-F9C7-4E43-ADDE-147A84DC0CC8}" srcId="{F6E26A26-7D82-416A-8873-2278EC9B392E}" destId="{9F89F3C0-35E4-4726-9832-49B696643FC5}" srcOrd="3" destOrd="0" parTransId="{86C09BC7-924F-4553-8BDA-B80726E25DBA}" sibTransId="{09E96624-0441-4DD6-865A-3EFBAB0327EE}"/>
    <dgm:cxn modelId="{191EC446-F40E-4D74-8465-A4652BD4AA0C}" srcId="{F6E26A26-7D82-416A-8873-2278EC9B392E}" destId="{C4417C43-29F4-4A5B-AFE8-B16AECC90199}" srcOrd="1" destOrd="0" parTransId="{0DBE7C3C-E1BD-402D-A478-F0858BDDF6F0}" sibTransId="{D8446664-33A8-48AB-AF02-FC786DEB8BB7}"/>
    <dgm:cxn modelId="{6D0F5970-4430-4380-A454-5C8F4D4FDBE1}" type="presOf" srcId="{0339F912-6326-47B4-9B4B-96B0C142FEEC}" destId="{4C18517C-6EBF-4F6C-9698-DB888355CC62}" srcOrd="0" destOrd="0" presId="urn:microsoft.com/office/officeart/2005/8/layout/vList2"/>
    <dgm:cxn modelId="{7CCD2C3D-46CA-46EB-A437-0B6E3FD541DA}" srcId="{F6E26A26-7D82-416A-8873-2278EC9B392E}" destId="{D14CDB97-80E0-4A43-8002-56C95A2212F3}" srcOrd="4" destOrd="0" parTransId="{16A6C340-49C2-45BC-94FD-BAFBE8250338}" sibTransId="{9D3EF26D-89E7-4C0D-A8A7-3453D5704D73}"/>
    <dgm:cxn modelId="{273C1F6C-3FD7-49A8-B0D2-EE29ED688346}" srcId="{F6E26A26-7D82-416A-8873-2278EC9B392E}" destId="{2C5517D3-F305-4766-A363-28D355B06743}" srcOrd="6" destOrd="0" parTransId="{7A470A75-CDC0-4732-925F-FFAD6098F5A3}" sibTransId="{B29797C4-00B6-4689-AF16-97BE1759A3AB}"/>
    <dgm:cxn modelId="{F3790E64-31DF-4009-8136-598AB1733CFF}" srcId="{F6E26A26-7D82-416A-8873-2278EC9B392E}" destId="{41D276B8-C6DB-40FE-8C6C-715B6BCE4532}" srcOrd="5" destOrd="0" parTransId="{8731BB05-5AEE-4A50-95D4-70F945C20514}" sibTransId="{0EE4065C-A265-4067-AAA1-31C28D28578F}"/>
    <dgm:cxn modelId="{3C854F4A-8767-4F8F-A5D2-45073B06515C}" type="presOf" srcId="{2C5517D3-F305-4766-A363-28D355B06743}" destId="{655A4547-4C8C-4D68-85E6-4DBACC749539}" srcOrd="0" destOrd="0" presId="urn:microsoft.com/office/officeart/2005/8/layout/vList2"/>
    <dgm:cxn modelId="{B45CB1D0-4E6D-4200-86D9-3EA85CC89940}" srcId="{F6E26A26-7D82-416A-8873-2278EC9B392E}" destId="{3E35B04E-44BC-4CAD-AA4E-8510D37B3EB0}" srcOrd="7" destOrd="0" parTransId="{131A7FF0-8C2A-4A41-B95D-D8EC64D034FF}" sibTransId="{47A8A3A1-5BBA-4422-9062-6C1C687A3EC8}"/>
    <dgm:cxn modelId="{B68333F3-46E8-4305-8A09-908E6EA8AB64}" type="presOf" srcId="{D14CDB97-80E0-4A43-8002-56C95A2212F3}" destId="{A69546FE-127F-4F1A-ADB8-EE3EFCD88731}" srcOrd="0" destOrd="0" presId="urn:microsoft.com/office/officeart/2005/8/layout/vList2"/>
    <dgm:cxn modelId="{49A3B971-C5BC-40F1-9C77-ECC766E298A8}" srcId="{F6E26A26-7D82-416A-8873-2278EC9B392E}" destId="{0339F912-6326-47B4-9B4B-96B0C142FEEC}" srcOrd="0" destOrd="0" parTransId="{EA6A0BD3-560C-4B2C-A459-C9ECEF6FCEFA}" sibTransId="{09D0AF6A-A40F-4710-BA42-A744112D8876}"/>
    <dgm:cxn modelId="{CDC69263-9AE0-481D-A2CC-3E9981C1D395}" type="presOf" srcId="{C4417C43-29F4-4A5B-AFE8-B16AECC90199}" destId="{D3EA9DB7-F664-40D4-8A2D-D7FAADF59EB7}" srcOrd="0" destOrd="0" presId="urn:microsoft.com/office/officeart/2005/8/layout/vList2"/>
    <dgm:cxn modelId="{3C595341-3177-4876-A59C-899B6756F546}" type="presParOf" srcId="{BDE2DE62-EF8D-4016-9EA6-ED7A984F5337}" destId="{4C18517C-6EBF-4F6C-9698-DB888355CC62}" srcOrd="0" destOrd="0" presId="urn:microsoft.com/office/officeart/2005/8/layout/vList2"/>
    <dgm:cxn modelId="{4DF95BE5-A495-42D8-A3BF-35C1CB8900E2}" type="presParOf" srcId="{BDE2DE62-EF8D-4016-9EA6-ED7A984F5337}" destId="{AE47FCD0-A31A-491F-958A-0A9EB1B32E96}" srcOrd="1" destOrd="0" presId="urn:microsoft.com/office/officeart/2005/8/layout/vList2"/>
    <dgm:cxn modelId="{0F712688-9CE6-4317-842A-9F933BCCF12E}" type="presParOf" srcId="{BDE2DE62-EF8D-4016-9EA6-ED7A984F5337}" destId="{D3EA9DB7-F664-40D4-8A2D-D7FAADF59EB7}" srcOrd="2" destOrd="0" presId="urn:microsoft.com/office/officeart/2005/8/layout/vList2"/>
    <dgm:cxn modelId="{FC9A3200-7C9A-4CD4-B71D-C86FBC9BFAA1}" type="presParOf" srcId="{BDE2DE62-EF8D-4016-9EA6-ED7A984F5337}" destId="{20B3EF13-DDB4-4ACE-B1CB-DD9C05768D47}" srcOrd="3" destOrd="0" presId="urn:microsoft.com/office/officeart/2005/8/layout/vList2"/>
    <dgm:cxn modelId="{421EC968-3C69-41C3-8B6F-A202AC181FB0}" type="presParOf" srcId="{BDE2DE62-EF8D-4016-9EA6-ED7A984F5337}" destId="{4CA3F13E-1755-48E7-835F-2C04102ED658}" srcOrd="4" destOrd="0" presId="urn:microsoft.com/office/officeart/2005/8/layout/vList2"/>
    <dgm:cxn modelId="{2000B276-3343-4188-82F9-FD998C8D2202}" type="presParOf" srcId="{BDE2DE62-EF8D-4016-9EA6-ED7A984F5337}" destId="{94890F93-9373-49B0-AA17-D7F02BF29B72}" srcOrd="5" destOrd="0" presId="urn:microsoft.com/office/officeart/2005/8/layout/vList2"/>
    <dgm:cxn modelId="{6615A11A-CDA1-4AE0-8605-4C78FDDD0EAE}" type="presParOf" srcId="{BDE2DE62-EF8D-4016-9EA6-ED7A984F5337}" destId="{C7409DD8-F489-40FF-942B-DE1CED2B7A6E}" srcOrd="6" destOrd="0" presId="urn:microsoft.com/office/officeart/2005/8/layout/vList2"/>
    <dgm:cxn modelId="{1763A2ED-9781-4A32-9628-23FCAA4B8A00}" type="presParOf" srcId="{BDE2DE62-EF8D-4016-9EA6-ED7A984F5337}" destId="{5971CB8F-DF63-477D-B4EF-C638CAB25B04}" srcOrd="7" destOrd="0" presId="urn:microsoft.com/office/officeart/2005/8/layout/vList2"/>
    <dgm:cxn modelId="{A884A069-1A13-4BD9-ABD5-5FFEA870E41E}" type="presParOf" srcId="{BDE2DE62-EF8D-4016-9EA6-ED7A984F5337}" destId="{A69546FE-127F-4F1A-ADB8-EE3EFCD88731}" srcOrd="8" destOrd="0" presId="urn:microsoft.com/office/officeart/2005/8/layout/vList2"/>
    <dgm:cxn modelId="{CE69F033-DC93-4BEF-A87D-50B84DD6DCFE}" type="presParOf" srcId="{BDE2DE62-EF8D-4016-9EA6-ED7A984F5337}" destId="{23164F02-528D-45BA-9714-7A38D1CDC430}" srcOrd="9" destOrd="0" presId="urn:microsoft.com/office/officeart/2005/8/layout/vList2"/>
    <dgm:cxn modelId="{9C977678-8F51-423A-AAC6-9B21A24739F1}" type="presParOf" srcId="{BDE2DE62-EF8D-4016-9EA6-ED7A984F5337}" destId="{FE027AC5-2B20-4C88-BB54-9C6149D289A5}" srcOrd="10" destOrd="0" presId="urn:microsoft.com/office/officeart/2005/8/layout/vList2"/>
    <dgm:cxn modelId="{3421341E-CF05-4F8A-AF4E-F3F9E9D40ECB}" type="presParOf" srcId="{BDE2DE62-EF8D-4016-9EA6-ED7A984F5337}" destId="{3E0B02E3-989A-42FB-AAE2-A6C3EFE6E809}" srcOrd="11" destOrd="0" presId="urn:microsoft.com/office/officeart/2005/8/layout/vList2"/>
    <dgm:cxn modelId="{4B082A38-0CDB-4361-A617-15FC47E63BF1}" type="presParOf" srcId="{BDE2DE62-EF8D-4016-9EA6-ED7A984F5337}" destId="{655A4547-4C8C-4D68-85E6-4DBACC749539}" srcOrd="12" destOrd="0" presId="urn:microsoft.com/office/officeart/2005/8/layout/vList2"/>
    <dgm:cxn modelId="{E1EC1ED6-1702-406E-9D4B-C05CA9812492}" type="presParOf" srcId="{BDE2DE62-EF8D-4016-9EA6-ED7A984F5337}" destId="{05894F89-025F-4DF3-902B-D44660777866}" srcOrd="13" destOrd="0" presId="urn:microsoft.com/office/officeart/2005/8/layout/vList2"/>
    <dgm:cxn modelId="{7A4CB80F-357A-4300-A49B-A5AEFB62A849}" type="presParOf" srcId="{BDE2DE62-EF8D-4016-9EA6-ED7A984F5337}" destId="{ECD50723-B4B4-4AC3-AC47-97CD047C3C51}" srcOrd="14" destOrd="0" presId="urn:microsoft.com/office/officeart/2005/8/layout/vList2"/>
    <dgm:cxn modelId="{CFBA3518-3CAA-4384-AD21-4CFC071BA85A}" type="presParOf" srcId="{BDE2DE62-EF8D-4016-9EA6-ED7A984F5337}" destId="{CF84F274-9B49-45B2-947E-213380500425}" srcOrd="15" destOrd="0" presId="urn:microsoft.com/office/officeart/2005/8/layout/vList2"/>
    <dgm:cxn modelId="{4281370A-4F2A-4C17-B901-848240A389EC}" type="presParOf" srcId="{BDE2DE62-EF8D-4016-9EA6-ED7A984F5337}" destId="{32721EAE-C5AA-402D-BC7E-8D45B52B9A0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C8B82-685D-4B4A-B46B-AEAC77E3140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B20462-65A5-4C58-9F86-7FEB422C59F6}">
      <dgm:prSet custT="1"/>
      <dgm:spPr/>
      <dgm:t>
        <a:bodyPr/>
        <a:lstStyle/>
        <a:p>
          <a:pPr rtl="0"/>
          <a:r>
            <a:rPr lang="hr-HR" sz="1800" dirty="0" smtClean="0"/>
            <a:t>suradnički alat </a:t>
          </a:r>
          <a:endParaRPr lang="hr-HR" sz="1800" dirty="0"/>
        </a:p>
      </dgm:t>
    </dgm:pt>
    <dgm:pt modelId="{55CA0031-BA75-456D-BD79-FA8EE9BD7F47}" type="parTrans" cxnId="{46D9B3FE-9FE4-4FD3-A42F-A7B83FB99436}">
      <dgm:prSet/>
      <dgm:spPr/>
      <dgm:t>
        <a:bodyPr/>
        <a:lstStyle/>
        <a:p>
          <a:endParaRPr lang="hr-HR" sz="1800"/>
        </a:p>
      </dgm:t>
    </dgm:pt>
    <dgm:pt modelId="{81ED73EE-DB72-475F-A6AA-D5327142F9E5}" type="sibTrans" cxnId="{46D9B3FE-9FE4-4FD3-A42F-A7B83FB99436}">
      <dgm:prSet/>
      <dgm:spPr/>
      <dgm:t>
        <a:bodyPr/>
        <a:lstStyle/>
        <a:p>
          <a:endParaRPr lang="hr-HR" sz="1800"/>
        </a:p>
      </dgm:t>
    </dgm:pt>
    <dgm:pt modelId="{9C7712A4-7C51-448B-BFF2-F7966D375CF6}">
      <dgm:prSet custT="1"/>
      <dgm:spPr/>
      <dgm:t>
        <a:bodyPr/>
        <a:lstStyle/>
        <a:p>
          <a:pPr rtl="0"/>
          <a:r>
            <a:rPr lang="hr-HR" sz="1800" dirty="0" smtClean="0"/>
            <a:t>primjer </a:t>
          </a:r>
          <a:r>
            <a:rPr lang="hr-HR" sz="1800" b="1" dirty="0" smtClean="0"/>
            <a:t>socijalnog (društvenog) softvera</a:t>
          </a:r>
          <a:r>
            <a:rPr lang="hr-HR" sz="1800" dirty="0" smtClean="0"/>
            <a:t> namijenjenog zajedničkom radu grupe korisnika. </a:t>
          </a:r>
          <a:endParaRPr lang="hr-HR" sz="1800" dirty="0"/>
        </a:p>
      </dgm:t>
    </dgm:pt>
    <dgm:pt modelId="{5627D076-B44B-43D6-88E2-E0DB31AB88C3}" type="parTrans" cxnId="{7440E762-245C-422A-B7D7-75C59F19316E}">
      <dgm:prSet/>
      <dgm:spPr/>
      <dgm:t>
        <a:bodyPr/>
        <a:lstStyle/>
        <a:p>
          <a:endParaRPr lang="hr-HR" sz="1800"/>
        </a:p>
      </dgm:t>
    </dgm:pt>
    <dgm:pt modelId="{E24891FA-0566-4099-8187-989AFEF1C0C8}" type="sibTrans" cxnId="{7440E762-245C-422A-B7D7-75C59F19316E}">
      <dgm:prSet/>
      <dgm:spPr/>
      <dgm:t>
        <a:bodyPr/>
        <a:lstStyle/>
        <a:p>
          <a:endParaRPr lang="hr-HR" sz="1800"/>
        </a:p>
      </dgm:t>
    </dgm:pt>
    <dgm:pt modelId="{0D583C8A-BD10-4CAF-9B29-A795CDF6F132}">
      <dgm:prSet custT="1"/>
      <dgm:spPr/>
      <dgm:t>
        <a:bodyPr/>
        <a:lstStyle/>
        <a:p>
          <a:pPr rtl="0"/>
          <a:r>
            <a:rPr lang="hr-HR" sz="1800" dirty="0" smtClean="0"/>
            <a:t>Omogućuje ravnopravno sudjelovanje svih sudionika procesa u dodavanju, brisanju i editiranju (izmjeni) sadržaja. </a:t>
          </a:r>
          <a:endParaRPr lang="hr-HR" sz="1800" dirty="0"/>
        </a:p>
      </dgm:t>
    </dgm:pt>
    <dgm:pt modelId="{ABB6DE13-38AE-4FAF-BE37-2B7E8CF0FF0C}" type="parTrans" cxnId="{33D231EB-2F0A-4456-AE8A-AA0DFA4F0EC7}">
      <dgm:prSet/>
      <dgm:spPr/>
      <dgm:t>
        <a:bodyPr/>
        <a:lstStyle/>
        <a:p>
          <a:endParaRPr lang="hr-HR" sz="1800"/>
        </a:p>
      </dgm:t>
    </dgm:pt>
    <dgm:pt modelId="{E5B3BBFD-F2CE-4E05-B158-60DAAC5AE9C0}" type="sibTrans" cxnId="{33D231EB-2F0A-4456-AE8A-AA0DFA4F0EC7}">
      <dgm:prSet/>
      <dgm:spPr/>
      <dgm:t>
        <a:bodyPr/>
        <a:lstStyle/>
        <a:p>
          <a:endParaRPr lang="hr-HR" sz="1800"/>
        </a:p>
      </dgm:t>
    </dgm:pt>
    <dgm:pt modelId="{27C17753-1086-4E2E-9BD6-04AB10B21C06}">
      <dgm:prSet custT="1"/>
      <dgm:spPr/>
      <dgm:t>
        <a:bodyPr/>
        <a:lstStyle/>
        <a:p>
          <a:pPr rtl="0"/>
          <a:r>
            <a:rPr lang="hr-HR" sz="1800" dirty="0" err="1" smtClean="0"/>
            <a:t>Wiki</a:t>
          </a:r>
          <a:r>
            <a:rPr lang="hr-HR" sz="1800" dirty="0" smtClean="0"/>
            <a:t> stranice su: </a:t>
          </a:r>
          <a:endParaRPr lang="hr-HR" sz="1800" dirty="0"/>
        </a:p>
      </dgm:t>
    </dgm:pt>
    <dgm:pt modelId="{134CE818-1927-4F3B-9FB2-F403F02BADE4}" type="parTrans" cxnId="{FCE15A08-7ECD-4CC5-9DAD-FE0152BBC0C8}">
      <dgm:prSet/>
      <dgm:spPr/>
      <dgm:t>
        <a:bodyPr/>
        <a:lstStyle/>
        <a:p>
          <a:endParaRPr lang="hr-HR" sz="1800"/>
        </a:p>
      </dgm:t>
    </dgm:pt>
    <dgm:pt modelId="{27C40C25-6DF4-483A-A21D-EC63930C1479}" type="sibTrans" cxnId="{FCE15A08-7ECD-4CC5-9DAD-FE0152BBC0C8}">
      <dgm:prSet/>
      <dgm:spPr/>
      <dgm:t>
        <a:bodyPr/>
        <a:lstStyle/>
        <a:p>
          <a:endParaRPr lang="hr-HR" sz="1800"/>
        </a:p>
      </dgm:t>
    </dgm:pt>
    <dgm:pt modelId="{2D46DAA0-1C03-4BCF-B609-41BC0DB6E3F1}">
      <dgm:prSet custT="1"/>
      <dgm:spPr/>
      <dgm:t>
        <a:bodyPr/>
        <a:lstStyle/>
        <a:p>
          <a:pPr rtl="0"/>
          <a:r>
            <a:rPr lang="hr-HR" sz="1800" dirty="0" smtClean="0"/>
            <a:t>otvorenog</a:t>
          </a:r>
          <a:endParaRPr lang="hr-HR" sz="1800" dirty="0"/>
        </a:p>
      </dgm:t>
    </dgm:pt>
    <dgm:pt modelId="{AE96656B-BDF3-4A99-A743-E83D8918AAC4}" type="parTrans" cxnId="{DF1FDAF8-D67B-499F-A761-62B871C573C5}">
      <dgm:prSet/>
      <dgm:spPr/>
      <dgm:t>
        <a:bodyPr/>
        <a:lstStyle/>
        <a:p>
          <a:endParaRPr lang="hr-HR" sz="1800"/>
        </a:p>
      </dgm:t>
    </dgm:pt>
    <dgm:pt modelId="{E6009A46-3810-4707-A757-E4A149432B39}" type="sibTrans" cxnId="{DF1FDAF8-D67B-499F-A761-62B871C573C5}">
      <dgm:prSet/>
      <dgm:spPr/>
      <dgm:t>
        <a:bodyPr/>
        <a:lstStyle/>
        <a:p>
          <a:endParaRPr lang="hr-HR" sz="1800"/>
        </a:p>
      </dgm:t>
    </dgm:pt>
    <dgm:pt modelId="{9C2A8BAD-633B-4282-9DA0-5D7CE1A4BA00}">
      <dgm:prSet custT="1"/>
      <dgm:spPr/>
      <dgm:t>
        <a:bodyPr/>
        <a:lstStyle/>
        <a:p>
          <a:pPr rtl="0"/>
          <a:r>
            <a:rPr lang="hr-HR" sz="1600" dirty="0" smtClean="0"/>
            <a:t>djelomično otvorenog tipa</a:t>
          </a:r>
          <a:endParaRPr lang="hr-HR" sz="1600" dirty="0"/>
        </a:p>
      </dgm:t>
    </dgm:pt>
    <dgm:pt modelId="{B25AD5C0-5ACC-4C52-93A9-2860B52E4BBE}" type="parTrans" cxnId="{B09B8263-CD77-44DC-8BB8-640101C766DB}">
      <dgm:prSet/>
      <dgm:spPr/>
      <dgm:t>
        <a:bodyPr/>
        <a:lstStyle/>
        <a:p>
          <a:endParaRPr lang="hr-HR" sz="1800"/>
        </a:p>
      </dgm:t>
    </dgm:pt>
    <dgm:pt modelId="{3477EAC9-0648-4F23-BE12-40050D454FF8}" type="sibTrans" cxnId="{B09B8263-CD77-44DC-8BB8-640101C766DB}">
      <dgm:prSet/>
      <dgm:spPr/>
      <dgm:t>
        <a:bodyPr/>
        <a:lstStyle/>
        <a:p>
          <a:endParaRPr lang="hr-HR" sz="1800"/>
        </a:p>
      </dgm:t>
    </dgm:pt>
    <dgm:pt modelId="{BEFBA2A9-D279-4F56-A7A4-7723AD0024ED}">
      <dgm:prSet custT="1"/>
      <dgm:spPr/>
      <dgm:t>
        <a:bodyPr/>
        <a:lstStyle/>
        <a:p>
          <a:pPr rtl="0"/>
          <a:r>
            <a:rPr lang="hr-HR" sz="1600" dirty="0" smtClean="0"/>
            <a:t>ponekad zatvorenog tipa</a:t>
          </a:r>
          <a:endParaRPr lang="hr-HR" sz="1600" dirty="0"/>
        </a:p>
      </dgm:t>
    </dgm:pt>
    <dgm:pt modelId="{48FC9A55-647F-498E-889D-9D5FCEE5C3F6}" type="parTrans" cxnId="{AD57EF08-B48D-4CC1-9C65-14C0487ED8AD}">
      <dgm:prSet/>
      <dgm:spPr/>
      <dgm:t>
        <a:bodyPr/>
        <a:lstStyle/>
        <a:p>
          <a:endParaRPr lang="hr-HR" sz="1800"/>
        </a:p>
      </dgm:t>
    </dgm:pt>
    <dgm:pt modelId="{915CC8C3-CA62-4904-9E53-FA567A007AE2}" type="sibTrans" cxnId="{AD57EF08-B48D-4CC1-9C65-14C0487ED8AD}">
      <dgm:prSet/>
      <dgm:spPr/>
      <dgm:t>
        <a:bodyPr/>
        <a:lstStyle/>
        <a:p>
          <a:endParaRPr lang="hr-HR" sz="1800"/>
        </a:p>
      </dgm:t>
    </dgm:pt>
    <dgm:pt modelId="{8C7EEEAE-60F3-4301-A7F5-A703124FDBFE}">
      <dgm:prSet custT="1"/>
      <dgm:spPr/>
      <dgm:t>
        <a:bodyPr/>
        <a:lstStyle/>
        <a:p>
          <a:pPr rtl="0"/>
          <a:r>
            <a:rPr lang="hr-HR" sz="1800" dirty="0" smtClean="0"/>
            <a:t>Mogu imati unutarnju hijerarhiju članstva radi kontrole dodavanja tekstova/informacija</a:t>
          </a:r>
          <a:endParaRPr lang="hr-HR" sz="1800" dirty="0"/>
        </a:p>
      </dgm:t>
    </dgm:pt>
    <dgm:pt modelId="{FCBAC2C7-96DC-4FA1-A1F7-8C452A73650F}" type="parTrans" cxnId="{B0E684B0-43B3-446C-899E-9C48AC57295D}">
      <dgm:prSet/>
      <dgm:spPr/>
      <dgm:t>
        <a:bodyPr/>
        <a:lstStyle/>
        <a:p>
          <a:endParaRPr lang="hr-HR" sz="1800"/>
        </a:p>
      </dgm:t>
    </dgm:pt>
    <dgm:pt modelId="{4BC3043E-30A9-42D1-85F6-CFBBAF4C6D04}" type="sibTrans" cxnId="{B0E684B0-43B3-446C-899E-9C48AC57295D}">
      <dgm:prSet/>
      <dgm:spPr/>
      <dgm:t>
        <a:bodyPr/>
        <a:lstStyle/>
        <a:p>
          <a:endParaRPr lang="hr-HR" sz="1800"/>
        </a:p>
      </dgm:t>
    </dgm:pt>
    <dgm:pt modelId="{92AED47E-07DD-499E-8A78-23840FFA58CD}" type="pres">
      <dgm:prSet presAssocID="{37BC8B82-685D-4B4A-B46B-AEAC77E314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4535A65-FB2F-412F-87CD-EC2F6F0644EF}" type="pres">
      <dgm:prSet presAssocID="{8C7EEEAE-60F3-4301-A7F5-A703124FDBFE}" presName="boxAndChildren" presStyleCnt="0"/>
      <dgm:spPr/>
    </dgm:pt>
    <dgm:pt modelId="{3CB8F5D2-E760-4C6B-BDCE-17E50416E322}" type="pres">
      <dgm:prSet presAssocID="{8C7EEEAE-60F3-4301-A7F5-A703124FDBFE}" presName="parentTextBox" presStyleLbl="node1" presStyleIdx="0" presStyleCnt="5"/>
      <dgm:spPr/>
      <dgm:t>
        <a:bodyPr/>
        <a:lstStyle/>
        <a:p>
          <a:endParaRPr lang="hr-HR"/>
        </a:p>
      </dgm:t>
    </dgm:pt>
    <dgm:pt modelId="{9C9311D6-D66E-4DC8-A812-171D66603B43}" type="pres">
      <dgm:prSet presAssocID="{27C40C25-6DF4-483A-A21D-EC63930C1479}" presName="sp" presStyleCnt="0"/>
      <dgm:spPr/>
    </dgm:pt>
    <dgm:pt modelId="{094B2302-FAF7-47D2-BBDD-A7B6ABF3EB21}" type="pres">
      <dgm:prSet presAssocID="{27C17753-1086-4E2E-9BD6-04AB10B21C06}" presName="arrowAndChildren" presStyleCnt="0"/>
      <dgm:spPr/>
    </dgm:pt>
    <dgm:pt modelId="{B600666A-1D53-4191-8DA3-8C347F1B2809}" type="pres">
      <dgm:prSet presAssocID="{27C17753-1086-4E2E-9BD6-04AB10B21C06}" presName="parentTextArrow" presStyleLbl="node1" presStyleIdx="0" presStyleCnt="5"/>
      <dgm:spPr/>
      <dgm:t>
        <a:bodyPr/>
        <a:lstStyle/>
        <a:p>
          <a:endParaRPr lang="hr-HR"/>
        </a:p>
      </dgm:t>
    </dgm:pt>
    <dgm:pt modelId="{9589E4BE-6FE4-4180-8D5D-11C169742ED2}" type="pres">
      <dgm:prSet presAssocID="{27C17753-1086-4E2E-9BD6-04AB10B21C06}" presName="arrow" presStyleLbl="node1" presStyleIdx="1" presStyleCnt="5"/>
      <dgm:spPr/>
      <dgm:t>
        <a:bodyPr/>
        <a:lstStyle/>
        <a:p>
          <a:endParaRPr lang="hr-HR"/>
        </a:p>
      </dgm:t>
    </dgm:pt>
    <dgm:pt modelId="{85EBC792-3A4B-4E9D-8038-BA053B3552E5}" type="pres">
      <dgm:prSet presAssocID="{27C17753-1086-4E2E-9BD6-04AB10B21C06}" presName="descendantArrow" presStyleCnt="0"/>
      <dgm:spPr/>
    </dgm:pt>
    <dgm:pt modelId="{6D856D04-478E-4D0C-B7B0-23E81F410F9B}" type="pres">
      <dgm:prSet presAssocID="{2D46DAA0-1C03-4BCF-B609-41BC0DB6E3F1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DDA179-3E3D-4598-93F9-257EA609D5ED}" type="pres">
      <dgm:prSet presAssocID="{9C2A8BAD-633B-4282-9DA0-5D7CE1A4BA00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22876B-4613-4D86-A956-54F3AE7A2BD9}" type="pres">
      <dgm:prSet presAssocID="{BEFBA2A9-D279-4F56-A7A4-7723AD0024E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EDFEC7-B226-44BD-A95B-A5D333F03669}" type="pres">
      <dgm:prSet presAssocID="{E5B3BBFD-F2CE-4E05-B158-60DAAC5AE9C0}" presName="sp" presStyleCnt="0"/>
      <dgm:spPr/>
    </dgm:pt>
    <dgm:pt modelId="{885A5010-981D-4A23-8142-F3D185FC0F04}" type="pres">
      <dgm:prSet presAssocID="{0D583C8A-BD10-4CAF-9B29-A795CDF6F132}" presName="arrowAndChildren" presStyleCnt="0"/>
      <dgm:spPr/>
    </dgm:pt>
    <dgm:pt modelId="{E3954128-ED07-41D6-9447-EAA16CC26381}" type="pres">
      <dgm:prSet presAssocID="{0D583C8A-BD10-4CAF-9B29-A795CDF6F132}" presName="parentTextArrow" presStyleLbl="node1" presStyleIdx="2" presStyleCnt="5"/>
      <dgm:spPr/>
      <dgm:t>
        <a:bodyPr/>
        <a:lstStyle/>
        <a:p>
          <a:endParaRPr lang="hr-HR"/>
        </a:p>
      </dgm:t>
    </dgm:pt>
    <dgm:pt modelId="{AD36BBFE-42CA-4218-A44D-803E6AC7B664}" type="pres">
      <dgm:prSet presAssocID="{E24891FA-0566-4099-8187-989AFEF1C0C8}" presName="sp" presStyleCnt="0"/>
      <dgm:spPr/>
    </dgm:pt>
    <dgm:pt modelId="{62B07B30-A72A-465B-BFD8-48A096A0D8FA}" type="pres">
      <dgm:prSet presAssocID="{9C7712A4-7C51-448B-BFF2-F7966D375CF6}" presName="arrowAndChildren" presStyleCnt="0"/>
      <dgm:spPr/>
    </dgm:pt>
    <dgm:pt modelId="{78481213-F0CF-4985-97B1-8156120E0E3C}" type="pres">
      <dgm:prSet presAssocID="{9C7712A4-7C51-448B-BFF2-F7966D375CF6}" presName="parentTextArrow" presStyleLbl="node1" presStyleIdx="3" presStyleCnt="5"/>
      <dgm:spPr/>
      <dgm:t>
        <a:bodyPr/>
        <a:lstStyle/>
        <a:p>
          <a:endParaRPr lang="hr-HR"/>
        </a:p>
      </dgm:t>
    </dgm:pt>
    <dgm:pt modelId="{465D7175-3FAC-45AB-B41A-F3712D7B5D66}" type="pres">
      <dgm:prSet presAssocID="{81ED73EE-DB72-475F-A6AA-D5327142F9E5}" presName="sp" presStyleCnt="0"/>
      <dgm:spPr/>
    </dgm:pt>
    <dgm:pt modelId="{450E0D76-BC16-488A-976E-77432C84C225}" type="pres">
      <dgm:prSet presAssocID="{ADB20462-65A5-4C58-9F86-7FEB422C59F6}" presName="arrowAndChildren" presStyleCnt="0"/>
      <dgm:spPr/>
    </dgm:pt>
    <dgm:pt modelId="{656C4805-20B3-4857-A71B-51A417EE2579}" type="pres">
      <dgm:prSet presAssocID="{ADB20462-65A5-4C58-9F86-7FEB422C59F6}" presName="parentTextArrow" presStyleLbl="node1" presStyleIdx="4" presStyleCnt="5"/>
      <dgm:spPr/>
      <dgm:t>
        <a:bodyPr/>
        <a:lstStyle/>
        <a:p>
          <a:endParaRPr lang="hr-HR"/>
        </a:p>
      </dgm:t>
    </dgm:pt>
  </dgm:ptLst>
  <dgm:cxnLst>
    <dgm:cxn modelId="{35AEFC8E-DB82-42AD-B953-9E951F96B254}" type="presOf" srcId="{9C7712A4-7C51-448B-BFF2-F7966D375CF6}" destId="{78481213-F0CF-4985-97B1-8156120E0E3C}" srcOrd="0" destOrd="0" presId="urn:microsoft.com/office/officeart/2005/8/layout/process4"/>
    <dgm:cxn modelId="{947B9432-6361-40FA-ACA3-FD941A27C64B}" type="presOf" srcId="{9C2A8BAD-633B-4282-9DA0-5D7CE1A4BA00}" destId="{99DDA179-3E3D-4598-93F9-257EA609D5ED}" srcOrd="0" destOrd="0" presId="urn:microsoft.com/office/officeart/2005/8/layout/process4"/>
    <dgm:cxn modelId="{7440E762-245C-422A-B7D7-75C59F19316E}" srcId="{37BC8B82-685D-4B4A-B46B-AEAC77E31406}" destId="{9C7712A4-7C51-448B-BFF2-F7966D375CF6}" srcOrd="1" destOrd="0" parTransId="{5627D076-B44B-43D6-88E2-E0DB31AB88C3}" sibTransId="{E24891FA-0566-4099-8187-989AFEF1C0C8}"/>
    <dgm:cxn modelId="{B0E684B0-43B3-446C-899E-9C48AC57295D}" srcId="{37BC8B82-685D-4B4A-B46B-AEAC77E31406}" destId="{8C7EEEAE-60F3-4301-A7F5-A703124FDBFE}" srcOrd="4" destOrd="0" parTransId="{FCBAC2C7-96DC-4FA1-A1F7-8C452A73650F}" sibTransId="{4BC3043E-30A9-42D1-85F6-CFBBAF4C6D04}"/>
    <dgm:cxn modelId="{AD57EF08-B48D-4CC1-9C65-14C0487ED8AD}" srcId="{27C17753-1086-4E2E-9BD6-04AB10B21C06}" destId="{BEFBA2A9-D279-4F56-A7A4-7723AD0024ED}" srcOrd="2" destOrd="0" parTransId="{48FC9A55-647F-498E-889D-9D5FCEE5C3F6}" sibTransId="{915CC8C3-CA62-4904-9E53-FA567A007AE2}"/>
    <dgm:cxn modelId="{52A30B00-F4E9-45C3-A219-3BBA91FE1E7E}" type="presOf" srcId="{37BC8B82-685D-4B4A-B46B-AEAC77E31406}" destId="{92AED47E-07DD-499E-8A78-23840FFA58CD}" srcOrd="0" destOrd="0" presId="urn:microsoft.com/office/officeart/2005/8/layout/process4"/>
    <dgm:cxn modelId="{FCE15A08-7ECD-4CC5-9DAD-FE0152BBC0C8}" srcId="{37BC8B82-685D-4B4A-B46B-AEAC77E31406}" destId="{27C17753-1086-4E2E-9BD6-04AB10B21C06}" srcOrd="3" destOrd="0" parTransId="{134CE818-1927-4F3B-9FB2-F403F02BADE4}" sibTransId="{27C40C25-6DF4-483A-A21D-EC63930C1479}"/>
    <dgm:cxn modelId="{882FDBFD-4AAD-4B9A-B54A-F84C43F9C4AD}" type="presOf" srcId="{27C17753-1086-4E2E-9BD6-04AB10B21C06}" destId="{9589E4BE-6FE4-4180-8D5D-11C169742ED2}" srcOrd="1" destOrd="0" presId="urn:microsoft.com/office/officeart/2005/8/layout/process4"/>
    <dgm:cxn modelId="{A9DF8F41-443A-4041-BF0C-B98217C2983F}" type="presOf" srcId="{2D46DAA0-1C03-4BCF-B609-41BC0DB6E3F1}" destId="{6D856D04-478E-4D0C-B7B0-23E81F410F9B}" srcOrd="0" destOrd="0" presId="urn:microsoft.com/office/officeart/2005/8/layout/process4"/>
    <dgm:cxn modelId="{1CBACB0B-C6A2-45C5-B84C-8D2328022A18}" type="presOf" srcId="{0D583C8A-BD10-4CAF-9B29-A795CDF6F132}" destId="{E3954128-ED07-41D6-9447-EAA16CC26381}" srcOrd="0" destOrd="0" presId="urn:microsoft.com/office/officeart/2005/8/layout/process4"/>
    <dgm:cxn modelId="{343CFA73-D2CE-4EA2-B5BB-DFE01818FF0C}" type="presOf" srcId="{ADB20462-65A5-4C58-9F86-7FEB422C59F6}" destId="{656C4805-20B3-4857-A71B-51A417EE2579}" srcOrd="0" destOrd="0" presId="urn:microsoft.com/office/officeart/2005/8/layout/process4"/>
    <dgm:cxn modelId="{46D9B3FE-9FE4-4FD3-A42F-A7B83FB99436}" srcId="{37BC8B82-685D-4B4A-B46B-AEAC77E31406}" destId="{ADB20462-65A5-4C58-9F86-7FEB422C59F6}" srcOrd="0" destOrd="0" parTransId="{55CA0031-BA75-456D-BD79-FA8EE9BD7F47}" sibTransId="{81ED73EE-DB72-475F-A6AA-D5327142F9E5}"/>
    <dgm:cxn modelId="{1CDF0B7B-39C8-4FE8-8805-F4F19F89E116}" type="presOf" srcId="{8C7EEEAE-60F3-4301-A7F5-A703124FDBFE}" destId="{3CB8F5D2-E760-4C6B-BDCE-17E50416E322}" srcOrd="0" destOrd="0" presId="urn:microsoft.com/office/officeart/2005/8/layout/process4"/>
    <dgm:cxn modelId="{AC8EF964-630E-43D4-B977-F3842193E6BA}" type="presOf" srcId="{BEFBA2A9-D279-4F56-A7A4-7723AD0024ED}" destId="{1122876B-4613-4D86-A956-54F3AE7A2BD9}" srcOrd="0" destOrd="0" presId="urn:microsoft.com/office/officeart/2005/8/layout/process4"/>
    <dgm:cxn modelId="{AFDC2E93-91C0-47C9-8185-F6F7A450D674}" type="presOf" srcId="{27C17753-1086-4E2E-9BD6-04AB10B21C06}" destId="{B600666A-1D53-4191-8DA3-8C347F1B2809}" srcOrd="0" destOrd="0" presId="urn:microsoft.com/office/officeart/2005/8/layout/process4"/>
    <dgm:cxn modelId="{33D231EB-2F0A-4456-AE8A-AA0DFA4F0EC7}" srcId="{37BC8B82-685D-4B4A-B46B-AEAC77E31406}" destId="{0D583C8A-BD10-4CAF-9B29-A795CDF6F132}" srcOrd="2" destOrd="0" parTransId="{ABB6DE13-38AE-4FAF-BE37-2B7E8CF0FF0C}" sibTransId="{E5B3BBFD-F2CE-4E05-B158-60DAAC5AE9C0}"/>
    <dgm:cxn modelId="{DF1FDAF8-D67B-499F-A761-62B871C573C5}" srcId="{27C17753-1086-4E2E-9BD6-04AB10B21C06}" destId="{2D46DAA0-1C03-4BCF-B609-41BC0DB6E3F1}" srcOrd="0" destOrd="0" parTransId="{AE96656B-BDF3-4A99-A743-E83D8918AAC4}" sibTransId="{E6009A46-3810-4707-A757-E4A149432B39}"/>
    <dgm:cxn modelId="{B09B8263-CD77-44DC-8BB8-640101C766DB}" srcId="{27C17753-1086-4E2E-9BD6-04AB10B21C06}" destId="{9C2A8BAD-633B-4282-9DA0-5D7CE1A4BA00}" srcOrd="1" destOrd="0" parTransId="{B25AD5C0-5ACC-4C52-93A9-2860B52E4BBE}" sibTransId="{3477EAC9-0648-4F23-BE12-40050D454FF8}"/>
    <dgm:cxn modelId="{97CC97A1-5D39-48A0-9582-6E44F3AEC2A8}" type="presParOf" srcId="{92AED47E-07DD-499E-8A78-23840FFA58CD}" destId="{F4535A65-FB2F-412F-87CD-EC2F6F0644EF}" srcOrd="0" destOrd="0" presId="urn:microsoft.com/office/officeart/2005/8/layout/process4"/>
    <dgm:cxn modelId="{B6C04D3C-63FB-41F1-84E2-D4B020C0B895}" type="presParOf" srcId="{F4535A65-FB2F-412F-87CD-EC2F6F0644EF}" destId="{3CB8F5D2-E760-4C6B-BDCE-17E50416E322}" srcOrd="0" destOrd="0" presId="urn:microsoft.com/office/officeart/2005/8/layout/process4"/>
    <dgm:cxn modelId="{5807EBCB-198B-42A7-BCDD-CD74623ACB9E}" type="presParOf" srcId="{92AED47E-07DD-499E-8A78-23840FFA58CD}" destId="{9C9311D6-D66E-4DC8-A812-171D66603B43}" srcOrd="1" destOrd="0" presId="urn:microsoft.com/office/officeart/2005/8/layout/process4"/>
    <dgm:cxn modelId="{5F295837-FB57-4CFC-9AC5-2180989D0855}" type="presParOf" srcId="{92AED47E-07DD-499E-8A78-23840FFA58CD}" destId="{094B2302-FAF7-47D2-BBDD-A7B6ABF3EB21}" srcOrd="2" destOrd="0" presId="urn:microsoft.com/office/officeart/2005/8/layout/process4"/>
    <dgm:cxn modelId="{F229C45E-FB60-468E-B756-6616C2529147}" type="presParOf" srcId="{094B2302-FAF7-47D2-BBDD-A7B6ABF3EB21}" destId="{B600666A-1D53-4191-8DA3-8C347F1B2809}" srcOrd="0" destOrd="0" presId="urn:microsoft.com/office/officeart/2005/8/layout/process4"/>
    <dgm:cxn modelId="{4CB743EF-A2ED-46CD-899C-E24A71B2AC65}" type="presParOf" srcId="{094B2302-FAF7-47D2-BBDD-A7B6ABF3EB21}" destId="{9589E4BE-6FE4-4180-8D5D-11C169742ED2}" srcOrd="1" destOrd="0" presId="urn:microsoft.com/office/officeart/2005/8/layout/process4"/>
    <dgm:cxn modelId="{73DD5E42-1F90-452C-BCD8-F399467E142C}" type="presParOf" srcId="{094B2302-FAF7-47D2-BBDD-A7B6ABF3EB21}" destId="{85EBC792-3A4B-4E9D-8038-BA053B3552E5}" srcOrd="2" destOrd="0" presId="urn:microsoft.com/office/officeart/2005/8/layout/process4"/>
    <dgm:cxn modelId="{BACC837A-8B08-4EDF-9EEE-E3EFF0A0112B}" type="presParOf" srcId="{85EBC792-3A4B-4E9D-8038-BA053B3552E5}" destId="{6D856D04-478E-4D0C-B7B0-23E81F410F9B}" srcOrd="0" destOrd="0" presId="urn:microsoft.com/office/officeart/2005/8/layout/process4"/>
    <dgm:cxn modelId="{773126D7-932B-4756-9F7B-ED09E6B53EA7}" type="presParOf" srcId="{85EBC792-3A4B-4E9D-8038-BA053B3552E5}" destId="{99DDA179-3E3D-4598-93F9-257EA609D5ED}" srcOrd="1" destOrd="0" presId="urn:microsoft.com/office/officeart/2005/8/layout/process4"/>
    <dgm:cxn modelId="{D7A19028-ABAF-4D8E-B758-6E2AD86D17C9}" type="presParOf" srcId="{85EBC792-3A4B-4E9D-8038-BA053B3552E5}" destId="{1122876B-4613-4D86-A956-54F3AE7A2BD9}" srcOrd="2" destOrd="0" presId="urn:microsoft.com/office/officeart/2005/8/layout/process4"/>
    <dgm:cxn modelId="{6A7980E6-78A3-4647-87C3-A1DB215360DC}" type="presParOf" srcId="{92AED47E-07DD-499E-8A78-23840FFA58CD}" destId="{5FEDFEC7-B226-44BD-A95B-A5D333F03669}" srcOrd="3" destOrd="0" presId="urn:microsoft.com/office/officeart/2005/8/layout/process4"/>
    <dgm:cxn modelId="{1584FE61-1552-4FF6-8B8F-9B51A9E1534E}" type="presParOf" srcId="{92AED47E-07DD-499E-8A78-23840FFA58CD}" destId="{885A5010-981D-4A23-8142-F3D185FC0F04}" srcOrd="4" destOrd="0" presId="urn:microsoft.com/office/officeart/2005/8/layout/process4"/>
    <dgm:cxn modelId="{B42D75D3-EE9C-4026-A69F-D2E419BF731F}" type="presParOf" srcId="{885A5010-981D-4A23-8142-F3D185FC0F04}" destId="{E3954128-ED07-41D6-9447-EAA16CC26381}" srcOrd="0" destOrd="0" presId="urn:microsoft.com/office/officeart/2005/8/layout/process4"/>
    <dgm:cxn modelId="{FDEECC97-D7BE-43CB-BAB1-659F19E2A6E7}" type="presParOf" srcId="{92AED47E-07DD-499E-8A78-23840FFA58CD}" destId="{AD36BBFE-42CA-4218-A44D-803E6AC7B664}" srcOrd="5" destOrd="0" presId="urn:microsoft.com/office/officeart/2005/8/layout/process4"/>
    <dgm:cxn modelId="{34773FC3-80B7-4E6B-BD38-7792C6810C23}" type="presParOf" srcId="{92AED47E-07DD-499E-8A78-23840FFA58CD}" destId="{62B07B30-A72A-465B-BFD8-48A096A0D8FA}" srcOrd="6" destOrd="0" presId="urn:microsoft.com/office/officeart/2005/8/layout/process4"/>
    <dgm:cxn modelId="{0AF2EDB3-241F-41ED-89CB-1C696F053C5B}" type="presParOf" srcId="{62B07B30-A72A-465B-BFD8-48A096A0D8FA}" destId="{78481213-F0CF-4985-97B1-8156120E0E3C}" srcOrd="0" destOrd="0" presId="urn:microsoft.com/office/officeart/2005/8/layout/process4"/>
    <dgm:cxn modelId="{CD713288-49D6-47B0-9F97-EDD8DE211CE2}" type="presParOf" srcId="{92AED47E-07DD-499E-8A78-23840FFA58CD}" destId="{465D7175-3FAC-45AB-B41A-F3712D7B5D66}" srcOrd="7" destOrd="0" presId="urn:microsoft.com/office/officeart/2005/8/layout/process4"/>
    <dgm:cxn modelId="{68843073-2728-4D51-8D38-6184B6D6C098}" type="presParOf" srcId="{92AED47E-07DD-499E-8A78-23840FFA58CD}" destId="{450E0D76-BC16-488A-976E-77432C84C225}" srcOrd="8" destOrd="0" presId="urn:microsoft.com/office/officeart/2005/8/layout/process4"/>
    <dgm:cxn modelId="{BA82176E-A295-4009-9D90-EAC439F546EC}" type="presParOf" srcId="{450E0D76-BC16-488A-976E-77432C84C225}" destId="{656C4805-20B3-4857-A71B-51A417EE25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8517C-6EBF-4F6C-9698-DB888355CC62}">
      <dsp:nvSpPr>
        <dsp:cNvPr id="0" name=""/>
        <dsp:cNvSpPr/>
      </dsp:nvSpPr>
      <dsp:spPr>
        <a:xfrm>
          <a:off x="0" y="0"/>
          <a:ext cx="4320480" cy="581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Glogster</a:t>
          </a:r>
          <a:r>
            <a:rPr lang="hr-HR" sz="1800" kern="1200" dirty="0" smtClean="0"/>
            <a:t> je popularan web 2.0 alat za izradu multimedijalnih </a:t>
          </a:r>
          <a:r>
            <a:rPr lang="hr-HR" sz="1800" kern="1200" dirty="0" err="1" smtClean="0"/>
            <a:t>postera</a:t>
          </a:r>
          <a:r>
            <a:rPr lang="hr-HR" sz="1800" kern="1200" dirty="0" smtClean="0"/>
            <a:t> </a:t>
          </a:r>
          <a:r>
            <a:rPr lang="hr-HR" sz="1800" kern="1200" dirty="0" err="1" smtClean="0"/>
            <a:t>tzv</a:t>
          </a:r>
          <a:r>
            <a:rPr lang="hr-HR" sz="1800" kern="1200" dirty="0" smtClean="0"/>
            <a:t>. glogova</a:t>
          </a:r>
          <a:endParaRPr lang="hr-HR" sz="1800" kern="1200" dirty="0"/>
        </a:p>
      </dsp:txBody>
      <dsp:txXfrm>
        <a:off x="0" y="0"/>
        <a:ext cx="4320480" cy="581275"/>
      </dsp:txXfrm>
    </dsp:sp>
    <dsp:sp modelId="{D3EA9DB7-F664-40D4-8A2D-D7FAADF59EB7}">
      <dsp:nvSpPr>
        <dsp:cNvPr id="0" name=""/>
        <dsp:cNvSpPr/>
      </dsp:nvSpPr>
      <dsp:spPr>
        <a:xfrm>
          <a:off x="0" y="594648"/>
          <a:ext cx="4320480" cy="581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Možemo ga pronaći na </a:t>
          </a:r>
          <a:r>
            <a:rPr lang="hr-HR" sz="1800" u="sng" kern="1200" dirty="0" smtClean="0">
              <a:hlinkClick xmlns:r="http://schemas.openxmlformats.org/officeDocument/2006/relationships" r:id="rId1"/>
            </a:rPr>
            <a:t>www.glogster.com</a:t>
          </a:r>
          <a:r>
            <a:rPr lang="hr-HR" sz="1800" kern="1200" dirty="0" smtClean="0"/>
            <a:t> odnosno na </a:t>
          </a:r>
          <a:r>
            <a:rPr lang="hr-HR" sz="1800" u="sng" kern="1200" dirty="0" smtClean="0">
              <a:hlinkClick xmlns:r="http://schemas.openxmlformats.org/officeDocument/2006/relationships" r:id="rId2"/>
            </a:rPr>
            <a:t>edu.glogster.com</a:t>
          </a:r>
          <a:endParaRPr lang="hr-HR" sz="1800" kern="1200" dirty="0"/>
        </a:p>
      </dsp:txBody>
      <dsp:txXfrm>
        <a:off x="0" y="594648"/>
        <a:ext cx="4320480" cy="581275"/>
      </dsp:txXfrm>
    </dsp:sp>
    <dsp:sp modelId="{4CA3F13E-1755-48E7-835F-2C04102ED658}">
      <dsp:nvSpPr>
        <dsp:cNvPr id="0" name=""/>
        <dsp:cNvSpPr/>
      </dsp:nvSpPr>
      <dsp:spPr>
        <a:xfrm>
          <a:off x="0" y="1187651"/>
          <a:ext cx="4320480" cy="581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Glogster</a:t>
          </a:r>
          <a:r>
            <a:rPr lang="hr-HR" sz="1800" kern="1200" dirty="0" smtClean="0"/>
            <a:t> nije potrebno instalirati na svom računalu </a:t>
          </a:r>
          <a:endParaRPr lang="hr-HR" sz="1800" kern="1200" dirty="0"/>
        </a:p>
      </dsp:txBody>
      <dsp:txXfrm>
        <a:off x="0" y="1187651"/>
        <a:ext cx="4320480" cy="581275"/>
      </dsp:txXfrm>
    </dsp:sp>
    <dsp:sp modelId="{C7409DD8-F489-40FF-942B-DE1CED2B7A6E}">
      <dsp:nvSpPr>
        <dsp:cNvPr id="0" name=""/>
        <dsp:cNvSpPr/>
      </dsp:nvSpPr>
      <dsp:spPr>
        <a:xfrm>
          <a:off x="0" y="1780655"/>
          <a:ext cx="4320480" cy="581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dovoljna je registracija i stvaranje profila</a:t>
          </a:r>
          <a:endParaRPr lang="hr-HR" sz="1800" kern="1200" dirty="0"/>
        </a:p>
      </dsp:txBody>
      <dsp:txXfrm>
        <a:off x="0" y="1780655"/>
        <a:ext cx="4320480" cy="581275"/>
      </dsp:txXfrm>
    </dsp:sp>
    <dsp:sp modelId="{A69546FE-127F-4F1A-ADB8-EE3EFCD88731}">
      <dsp:nvSpPr>
        <dsp:cNvPr id="0" name=""/>
        <dsp:cNvSpPr/>
      </dsp:nvSpPr>
      <dsp:spPr>
        <a:xfrm>
          <a:off x="0" y="2373658"/>
          <a:ext cx="4320480" cy="581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Dok izrađujemo glog on je vidljiv samo nama</a:t>
          </a:r>
          <a:endParaRPr lang="hr-HR" sz="1800" kern="1200" dirty="0"/>
        </a:p>
      </dsp:txBody>
      <dsp:txXfrm>
        <a:off x="0" y="2373658"/>
        <a:ext cx="4320480" cy="581275"/>
      </dsp:txXfrm>
    </dsp:sp>
    <dsp:sp modelId="{FE027AC5-2B20-4C88-BB54-9C6149D289A5}">
      <dsp:nvSpPr>
        <dsp:cNvPr id="0" name=""/>
        <dsp:cNvSpPr/>
      </dsp:nvSpPr>
      <dsp:spPr>
        <a:xfrm>
          <a:off x="0" y="2966661"/>
          <a:ext cx="4320480" cy="581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javan postaje tek kad ga objavimo </a:t>
          </a:r>
          <a:endParaRPr lang="hr-HR" sz="1800" kern="1200" dirty="0"/>
        </a:p>
      </dsp:txBody>
      <dsp:txXfrm>
        <a:off x="0" y="2966661"/>
        <a:ext cx="4320480" cy="581275"/>
      </dsp:txXfrm>
    </dsp:sp>
    <dsp:sp modelId="{655A4547-4C8C-4D68-85E6-4DBACC749539}">
      <dsp:nvSpPr>
        <dsp:cNvPr id="0" name=""/>
        <dsp:cNvSpPr/>
      </dsp:nvSpPr>
      <dsp:spPr>
        <a:xfrm>
          <a:off x="0" y="3559665"/>
          <a:ext cx="4320480" cy="581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Uz pomoć </a:t>
          </a:r>
          <a:r>
            <a:rPr lang="hr-HR" sz="1800" kern="1200" dirty="0" err="1" smtClean="0"/>
            <a:t>Edu.glogstera</a:t>
          </a:r>
          <a:r>
            <a:rPr lang="hr-HR" sz="1800" kern="1200" dirty="0" smtClean="0"/>
            <a:t> možemo stvoriti virtualnu učionicu do 200 učenika</a:t>
          </a:r>
          <a:endParaRPr lang="hr-HR" sz="1800" kern="1200" dirty="0"/>
        </a:p>
      </dsp:txBody>
      <dsp:txXfrm>
        <a:off x="0" y="3559665"/>
        <a:ext cx="4320480" cy="581275"/>
      </dsp:txXfrm>
    </dsp:sp>
    <dsp:sp modelId="{ECD50723-B4B4-4AC3-AC47-97CD047C3C51}">
      <dsp:nvSpPr>
        <dsp:cNvPr id="0" name=""/>
        <dsp:cNvSpPr/>
      </dsp:nvSpPr>
      <dsp:spPr>
        <a:xfrm>
          <a:off x="0" y="4152668"/>
          <a:ext cx="4320480" cy="581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Glogster</a:t>
          </a:r>
          <a:r>
            <a:rPr lang="hr-HR" sz="1800" kern="1200" dirty="0" smtClean="0"/>
            <a:t> ima nekoliko svojih inačica </a:t>
          </a:r>
          <a:endParaRPr lang="hr-HR" sz="1800" kern="1200" dirty="0"/>
        </a:p>
      </dsp:txBody>
      <dsp:txXfrm>
        <a:off x="0" y="4152668"/>
        <a:ext cx="4320480" cy="581275"/>
      </dsp:txXfrm>
    </dsp:sp>
    <dsp:sp modelId="{32721EAE-C5AA-402D-BC7E-8D45B52B9A05}">
      <dsp:nvSpPr>
        <dsp:cNvPr id="0" name=""/>
        <dsp:cNvSpPr/>
      </dsp:nvSpPr>
      <dsp:spPr>
        <a:xfrm>
          <a:off x="0" y="4747316"/>
          <a:ext cx="4320480" cy="581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U svojoj BASIC varijanti je besplatan</a:t>
          </a:r>
          <a:endParaRPr lang="hr-HR" sz="1800" kern="1200" dirty="0"/>
        </a:p>
      </dsp:txBody>
      <dsp:txXfrm>
        <a:off x="0" y="4747316"/>
        <a:ext cx="4320480" cy="5812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B8F5D2-E760-4C6B-BDCE-17E50416E322}">
      <dsp:nvSpPr>
        <dsp:cNvPr id="0" name=""/>
        <dsp:cNvSpPr/>
      </dsp:nvSpPr>
      <dsp:spPr>
        <a:xfrm>
          <a:off x="0" y="3886230"/>
          <a:ext cx="8229600" cy="637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Mogu imati unutarnju hijerarhiju članstva radi kontrole dodavanja tekstova/informacija</a:t>
          </a:r>
          <a:endParaRPr lang="hr-HR" sz="1800" kern="1200" dirty="0"/>
        </a:p>
      </dsp:txBody>
      <dsp:txXfrm>
        <a:off x="0" y="3886230"/>
        <a:ext cx="8229600" cy="637568"/>
      </dsp:txXfrm>
    </dsp:sp>
    <dsp:sp modelId="{9589E4BE-6FE4-4180-8D5D-11C169742ED2}">
      <dsp:nvSpPr>
        <dsp:cNvPr id="0" name=""/>
        <dsp:cNvSpPr/>
      </dsp:nvSpPr>
      <dsp:spPr>
        <a:xfrm rot="10800000">
          <a:off x="0" y="2915214"/>
          <a:ext cx="8229600" cy="98058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Wiki</a:t>
          </a:r>
          <a:r>
            <a:rPr lang="hr-HR" sz="1800" kern="1200" dirty="0" smtClean="0"/>
            <a:t> stranice su: </a:t>
          </a:r>
          <a:endParaRPr lang="hr-HR" sz="1800" kern="1200" dirty="0"/>
        </a:p>
      </dsp:txBody>
      <dsp:txXfrm>
        <a:off x="0" y="2915214"/>
        <a:ext cx="8229600" cy="344183"/>
      </dsp:txXfrm>
    </dsp:sp>
    <dsp:sp modelId="{6D856D04-478E-4D0C-B7B0-23E81F410F9B}">
      <dsp:nvSpPr>
        <dsp:cNvPr id="0" name=""/>
        <dsp:cNvSpPr/>
      </dsp:nvSpPr>
      <dsp:spPr>
        <a:xfrm>
          <a:off x="4018" y="3259397"/>
          <a:ext cx="2740521" cy="293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otvorenog</a:t>
          </a:r>
          <a:endParaRPr lang="hr-HR" sz="1800" kern="1200" dirty="0"/>
        </a:p>
      </dsp:txBody>
      <dsp:txXfrm>
        <a:off x="4018" y="3259397"/>
        <a:ext cx="2740521" cy="293193"/>
      </dsp:txXfrm>
    </dsp:sp>
    <dsp:sp modelId="{99DDA179-3E3D-4598-93F9-257EA609D5ED}">
      <dsp:nvSpPr>
        <dsp:cNvPr id="0" name=""/>
        <dsp:cNvSpPr/>
      </dsp:nvSpPr>
      <dsp:spPr>
        <a:xfrm>
          <a:off x="2744539" y="3259397"/>
          <a:ext cx="2740521" cy="293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djelomično otvorenog tipa</a:t>
          </a:r>
          <a:endParaRPr lang="hr-HR" sz="1600" kern="1200" dirty="0"/>
        </a:p>
      </dsp:txBody>
      <dsp:txXfrm>
        <a:off x="2744539" y="3259397"/>
        <a:ext cx="2740521" cy="293193"/>
      </dsp:txXfrm>
    </dsp:sp>
    <dsp:sp modelId="{1122876B-4613-4D86-A956-54F3AE7A2BD9}">
      <dsp:nvSpPr>
        <dsp:cNvPr id="0" name=""/>
        <dsp:cNvSpPr/>
      </dsp:nvSpPr>
      <dsp:spPr>
        <a:xfrm>
          <a:off x="5485060" y="3259397"/>
          <a:ext cx="2740521" cy="293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ponekad zatvorenog tipa</a:t>
          </a:r>
          <a:endParaRPr lang="hr-HR" sz="1600" kern="1200" dirty="0"/>
        </a:p>
      </dsp:txBody>
      <dsp:txXfrm>
        <a:off x="5485060" y="3259397"/>
        <a:ext cx="2740521" cy="293193"/>
      </dsp:txXfrm>
    </dsp:sp>
    <dsp:sp modelId="{E3954128-ED07-41D6-9447-EAA16CC26381}">
      <dsp:nvSpPr>
        <dsp:cNvPr id="0" name=""/>
        <dsp:cNvSpPr/>
      </dsp:nvSpPr>
      <dsp:spPr>
        <a:xfrm rot="10800000">
          <a:off x="0" y="1944197"/>
          <a:ext cx="8229600" cy="98058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Omogućuje ravnopravno sudjelovanje svih sudionika procesa u dodavanju, brisanju i editiranju (izmjeni) sadržaja. </a:t>
          </a:r>
          <a:endParaRPr lang="hr-HR" sz="1800" kern="1200" dirty="0"/>
        </a:p>
      </dsp:txBody>
      <dsp:txXfrm rot="10800000">
        <a:off x="0" y="1944197"/>
        <a:ext cx="8229600" cy="980580"/>
      </dsp:txXfrm>
    </dsp:sp>
    <dsp:sp modelId="{78481213-F0CF-4985-97B1-8156120E0E3C}">
      <dsp:nvSpPr>
        <dsp:cNvPr id="0" name=""/>
        <dsp:cNvSpPr/>
      </dsp:nvSpPr>
      <dsp:spPr>
        <a:xfrm rot="10800000">
          <a:off x="0" y="973180"/>
          <a:ext cx="8229600" cy="98058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primjer </a:t>
          </a:r>
          <a:r>
            <a:rPr lang="hr-HR" sz="1800" b="1" kern="1200" dirty="0" smtClean="0"/>
            <a:t>socijalnog (društvenog) softvera</a:t>
          </a:r>
          <a:r>
            <a:rPr lang="hr-HR" sz="1800" kern="1200" dirty="0" smtClean="0"/>
            <a:t> namijenjenog zajedničkom radu grupe korisnika. </a:t>
          </a:r>
          <a:endParaRPr lang="hr-HR" sz="1800" kern="1200" dirty="0"/>
        </a:p>
      </dsp:txBody>
      <dsp:txXfrm rot="10800000">
        <a:off x="0" y="973180"/>
        <a:ext cx="8229600" cy="980580"/>
      </dsp:txXfrm>
    </dsp:sp>
    <dsp:sp modelId="{656C4805-20B3-4857-A71B-51A417EE2579}">
      <dsp:nvSpPr>
        <dsp:cNvPr id="0" name=""/>
        <dsp:cNvSpPr/>
      </dsp:nvSpPr>
      <dsp:spPr>
        <a:xfrm rot="10800000">
          <a:off x="0" y="2163"/>
          <a:ext cx="8229600" cy="98058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suradnički alat </a:t>
          </a:r>
          <a:endParaRPr lang="hr-HR" sz="1800" kern="1200" dirty="0"/>
        </a:p>
      </dsp:txBody>
      <dsp:txXfrm rot="10800000">
        <a:off x="0" y="2163"/>
        <a:ext cx="8229600" cy="980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476-C876-44F5-A08D-3BB404EB107D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476-C876-44F5-A08D-3BB404EB107D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476-C876-44F5-A08D-3BB404EB107D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ikispace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://www.wikispaces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://www.wikispaces.co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hyperlink" Target="http://www.wikispaces.com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paces.com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ftp.com/" TargetMode="External"/><Relationship Id="rId2" Type="http://schemas.openxmlformats.org/officeDocument/2006/relationships/hyperlink" Target="http://www.coreftp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Ostale </a:t>
            </a:r>
            <a:r>
              <a:rPr lang="hr-HR" dirty="0" smtClean="0"/>
              <a:t>internetske usluge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</a:t>
            </a:r>
            <a:r>
              <a:rPr lang="hr-HR" dirty="0" smtClean="0"/>
              <a:t>Internet</a:t>
            </a:r>
            <a:endParaRPr lang="hr-HR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539552" y="918865"/>
            <a:ext cx="7416824" cy="2078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endParaRPr kumimoji="0" lang="hr-HR" sz="4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580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Wiki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Wiki</a:t>
            </a:r>
            <a:endParaRPr lang="hr-HR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496" y="2773377"/>
            <a:ext cx="8388424" cy="1015663"/>
          </a:xfrm>
          <a:prstGeom prst="rect">
            <a:avLst/>
          </a:prstGeom>
          <a:ln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Zanimljivost: 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havajski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wiki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wiki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= brzo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Popularna </a:t>
            </a:r>
            <a:r>
              <a:rPr kumimoji="0" lang="hr-H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online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enciklopedija, </a:t>
            </a:r>
            <a:r>
              <a:rPr kumimoji="0" lang="hr-H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Wikipedia</a:t>
            </a: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izrađuje se upravo u </a:t>
            </a:r>
            <a:r>
              <a:rPr kumimoji="0" lang="hr-H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wiki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alatu.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Otvaranje </a:t>
            </a:r>
            <a:r>
              <a:rPr lang="hr-HR" sz="2800" b="1" dirty="0" err="1" smtClean="0"/>
              <a:t>wiki</a:t>
            </a:r>
            <a:r>
              <a:rPr lang="hr-HR" sz="2800" b="1" dirty="0" smtClean="0"/>
              <a:t> računa na </a:t>
            </a:r>
            <a:r>
              <a:rPr lang="hr-HR" sz="2800" u="sng" dirty="0" smtClean="0">
                <a:hlinkClick r:id="rId2"/>
              </a:rPr>
              <a:t>www.wikispaces.com</a:t>
            </a:r>
            <a:endParaRPr lang="hr-HR" sz="2800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1205" name="Slika 44" descr="wikispac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681144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07" name="Oval 151"/>
          <p:cNvSpPr>
            <a:spLocks noChangeArrowheads="1"/>
          </p:cNvSpPr>
          <p:nvPr/>
        </p:nvSpPr>
        <p:spPr bwMode="auto">
          <a:xfrm>
            <a:off x="1946275" y="3650407"/>
            <a:ext cx="1158875" cy="1074737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cxnSp>
        <p:nvCxnSpPr>
          <p:cNvPr id="51208" name="AutoShape 152"/>
          <p:cNvCxnSpPr>
            <a:cxnSpLocks noChangeShapeType="1"/>
          </p:cNvCxnSpPr>
          <p:nvPr/>
        </p:nvCxnSpPr>
        <p:spPr bwMode="auto">
          <a:xfrm>
            <a:off x="1233488" y="4383832"/>
            <a:ext cx="1084262" cy="11112"/>
          </a:xfrm>
          <a:prstGeom prst="straightConnector1">
            <a:avLst/>
          </a:prstGeom>
          <a:noFill/>
          <a:ln w="28575">
            <a:solidFill>
              <a:srgbClr val="548DD4"/>
            </a:solidFill>
            <a:round/>
            <a:headEnd/>
            <a:tailEnd type="triangle" w="med" len="med"/>
          </a:ln>
        </p:spPr>
      </p:cxnSp>
      <p:sp>
        <p:nvSpPr>
          <p:cNvPr id="51209" name="Text Box 153"/>
          <p:cNvSpPr txBox="1">
            <a:spLocks noChangeArrowheads="1"/>
          </p:cNvSpPr>
          <p:nvPr/>
        </p:nvSpPr>
        <p:spPr bwMode="auto">
          <a:xfrm>
            <a:off x="107504" y="3374182"/>
            <a:ext cx="1864618" cy="18550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Kod prvog puta, izabrat ćemo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I'm a Student,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svaki sljedeći put ulazimo preko opcije </a:t>
            </a:r>
            <a:r>
              <a:rPr kumimoji="0" lang="hr-H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hr-H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0" name="Oval 154"/>
          <p:cNvSpPr>
            <a:spLocks noChangeArrowheads="1"/>
          </p:cNvSpPr>
          <p:nvPr/>
        </p:nvSpPr>
        <p:spPr bwMode="auto">
          <a:xfrm>
            <a:off x="6979354" y="1802095"/>
            <a:ext cx="457200" cy="361950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11" name="Text Box 155"/>
          <p:cNvSpPr txBox="1">
            <a:spLocks noChangeArrowheads="1"/>
          </p:cNvSpPr>
          <p:nvPr/>
        </p:nvSpPr>
        <p:spPr bwMode="auto">
          <a:xfrm>
            <a:off x="5436096" y="2202145"/>
            <a:ext cx="2520280" cy="36751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Nakon što smo se registrirali, na prijavljenu mail adresu nam je poslan mail s kojeg moramo potvrditi e-mail adresu.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Nakon toga možemo nastaviti s radom.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Predlažem da započnete s </a:t>
            </a:r>
            <a:r>
              <a:rPr kumimoji="0" lang="hr-H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Watch our tours </a:t>
            </a:r>
            <a:r>
              <a:rPr kumimoji="0" lang="hr-H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gdje možete pogledati filmiće koji nam govore kako započeti s radom u wikispaces.</a:t>
            </a:r>
            <a:endParaRPr kumimoji="0" lang="sr-Latn-C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Otvaranje </a:t>
            </a:r>
            <a:r>
              <a:rPr lang="hr-HR" sz="2800" b="1" dirty="0" err="1" smtClean="0"/>
              <a:t>wiki</a:t>
            </a:r>
            <a:r>
              <a:rPr lang="hr-HR" sz="2800" b="1" dirty="0" smtClean="0"/>
              <a:t> računa na </a:t>
            </a:r>
            <a:r>
              <a:rPr lang="hr-HR" sz="2800" u="sng" dirty="0" smtClean="0">
                <a:hlinkClick r:id="rId2"/>
              </a:rPr>
              <a:t>www.wikispaces.com</a:t>
            </a:r>
            <a:endParaRPr lang="hr-HR" sz="2800" dirty="0"/>
          </a:p>
        </p:txBody>
      </p:sp>
      <p:pic>
        <p:nvPicPr>
          <p:cNvPr id="8" name="Slika 7" descr="wikispaces2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3384376" cy="288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79" name="Oval 156"/>
          <p:cNvSpPr>
            <a:spLocks noChangeArrowheads="1"/>
          </p:cNvSpPr>
          <p:nvPr/>
        </p:nvSpPr>
        <p:spPr bwMode="auto">
          <a:xfrm>
            <a:off x="971600" y="3212977"/>
            <a:ext cx="1872208" cy="216023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0180" name="Oval 157"/>
          <p:cNvSpPr>
            <a:spLocks noChangeArrowheads="1"/>
          </p:cNvSpPr>
          <p:nvPr/>
        </p:nvSpPr>
        <p:spPr bwMode="auto">
          <a:xfrm>
            <a:off x="2843808" y="1700808"/>
            <a:ext cx="1080120" cy="864096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0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Na mail nam stigne zahtjev za potvrdom e-mail adrese</a:t>
            </a:r>
            <a:endParaRPr lang="hr-HR" dirty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139953" y="5864105"/>
            <a:ext cx="4248471" cy="66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Nakon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odgledanog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prvog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filmića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možemo izabrati i ostale iz padajućeg izbornika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Slika 12" descr="wikispaces3.tif"/>
          <p:cNvPicPr/>
          <p:nvPr/>
        </p:nvPicPr>
        <p:blipFill>
          <a:blip r:embed="rId4" cstate="print"/>
          <a:srcRect l="27116" t="21967" r="30823" b="18361"/>
          <a:stretch>
            <a:fillRect/>
          </a:stretch>
        </p:blipFill>
        <p:spPr>
          <a:xfrm>
            <a:off x="4572000" y="2924944"/>
            <a:ext cx="321995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Otvaranje </a:t>
            </a:r>
            <a:r>
              <a:rPr lang="hr-HR" sz="2800" b="1" dirty="0" err="1" smtClean="0"/>
              <a:t>wiki</a:t>
            </a:r>
            <a:r>
              <a:rPr lang="hr-HR" sz="2800" b="1" dirty="0" smtClean="0"/>
              <a:t> računa na </a:t>
            </a:r>
            <a:r>
              <a:rPr lang="hr-HR" sz="2800" u="sng" dirty="0" smtClean="0">
                <a:hlinkClick r:id="rId2"/>
              </a:rPr>
              <a:t>www.wikispaces.com</a:t>
            </a:r>
            <a:endParaRPr lang="hr-HR" sz="2800" dirty="0"/>
          </a:p>
        </p:txBody>
      </p:sp>
      <p:pic>
        <p:nvPicPr>
          <p:cNvPr id="7" name="Slika 6" descr="wikispaces4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1942319"/>
            <a:ext cx="5748331" cy="307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4" name="Oval 158"/>
          <p:cNvSpPr>
            <a:spLocks noChangeArrowheads="1"/>
          </p:cNvSpPr>
          <p:nvPr/>
        </p:nvSpPr>
        <p:spPr bwMode="auto">
          <a:xfrm>
            <a:off x="4942631" y="2456279"/>
            <a:ext cx="373063" cy="254000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9155" name="Oval 159"/>
          <p:cNvSpPr>
            <a:spLocks noChangeArrowheads="1"/>
          </p:cNvSpPr>
          <p:nvPr/>
        </p:nvSpPr>
        <p:spPr bwMode="auto">
          <a:xfrm>
            <a:off x="5868144" y="2588042"/>
            <a:ext cx="735012" cy="233362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923928" y="4211503"/>
            <a:ext cx="4104456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Nakon što smo dobili od učitelja/ice zahtjev da se pridružimo njegovom/njenom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wikiju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kako bismo svi mogli timski surađivati na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wikiju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određenu temu, možemo započeti s radom.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Otvaranje </a:t>
            </a:r>
            <a:r>
              <a:rPr lang="hr-HR" sz="2800" b="1" dirty="0" err="1" smtClean="0"/>
              <a:t>wiki</a:t>
            </a:r>
            <a:r>
              <a:rPr lang="hr-HR" sz="2800" b="1" dirty="0" smtClean="0"/>
              <a:t> računa na </a:t>
            </a:r>
            <a:r>
              <a:rPr lang="hr-HR" sz="2800" u="sng" dirty="0" smtClean="0">
                <a:hlinkClick r:id="rId2"/>
              </a:rPr>
              <a:t>www.wikispaces.com</a:t>
            </a:r>
            <a:endParaRPr lang="hr-HR" sz="2800" dirty="0"/>
          </a:p>
        </p:txBody>
      </p:sp>
      <p:pic>
        <p:nvPicPr>
          <p:cNvPr id="6" name="Slika 5" descr="wikispaces5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6768752" cy="346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572000" y="3253040"/>
            <a:ext cx="3528392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Editor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wikija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vrlo  je sličan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blogu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ili nekom tekstnom editoru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Klikom na gumb </a:t>
            </a:r>
            <a:r>
              <a:rPr kumimoji="0" lang="hr-H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Edit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ulazimo u editor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wikija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 možemo početi pisati, uređivati tekst, umetati slike, tablice, linkove, filmove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Promjene spremamo na gumb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Save.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Možemo stvoriti i svoj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wiki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Oval 160"/>
          <p:cNvSpPr>
            <a:spLocks noChangeArrowheads="1"/>
          </p:cNvSpPr>
          <p:nvPr/>
        </p:nvSpPr>
        <p:spPr bwMode="auto">
          <a:xfrm>
            <a:off x="6691764" y="2132856"/>
            <a:ext cx="519113" cy="319088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Wiki</a:t>
            </a:r>
            <a:r>
              <a:rPr lang="hr-HR" dirty="0" smtClean="0"/>
              <a:t> - zadaci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/>
              <a:t>Zadatak:</a:t>
            </a:r>
          </a:p>
          <a:p>
            <a:r>
              <a:rPr lang="hr-HR" sz="2400" dirty="0" smtClean="0"/>
              <a:t>Registrirajte se na </a:t>
            </a:r>
            <a:r>
              <a:rPr lang="hr-HR" sz="2400" u="sng" dirty="0" smtClean="0">
                <a:hlinkClick r:id="rId2"/>
              </a:rPr>
              <a:t>www.wikispaces.com</a:t>
            </a:r>
            <a:r>
              <a:rPr lang="hr-HR" sz="2400" dirty="0" smtClean="0"/>
              <a:t> i stvorite svoj </a:t>
            </a:r>
            <a:r>
              <a:rPr lang="hr-HR" sz="2400" dirty="0" err="1" smtClean="0"/>
              <a:t>wiki</a:t>
            </a:r>
            <a:r>
              <a:rPr lang="hr-HR" sz="2400" dirty="0" smtClean="0"/>
              <a:t>. </a:t>
            </a:r>
          </a:p>
          <a:p>
            <a:r>
              <a:rPr lang="hr-HR" sz="2400" dirty="0" smtClean="0"/>
              <a:t>Radite u paru i pišite o osobama koje su imale važnu ulogu za razvoj interneta.</a:t>
            </a:r>
          </a:p>
          <a:p>
            <a:r>
              <a:rPr lang="hr-HR" sz="2400" dirty="0" smtClean="0"/>
              <a:t> Svaki član neka izabere dvije osobe.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/>
              <a:t>Zadatak:</a:t>
            </a:r>
          </a:p>
          <a:p>
            <a:r>
              <a:rPr lang="hr-HR" sz="2400" dirty="0" smtClean="0"/>
              <a:t> Napravite suđenje na temu </a:t>
            </a:r>
            <a:r>
              <a:rPr lang="hr-HR" sz="2400" b="1" dirty="0" err="1" smtClean="0"/>
              <a:t>Facebook</a:t>
            </a:r>
            <a:r>
              <a:rPr lang="hr-HR" sz="2400" b="1" dirty="0" smtClean="0"/>
              <a:t> je opasan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 Izaberite suca,  dva branitelja i dva tužitelja. </a:t>
            </a:r>
          </a:p>
          <a:p>
            <a:r>
              <a:rPr lang="hr-HR" sz="2400" dirty="0" smtClean="0"/>
              <a:t>Svatko objavljuje svoj dio na </a:t>
            </a:r>
            <a:r>
              <a:rPr lang="hr-HR" sz="2400" dirty="0" err="1" smtClean="0"/>
              <a:t>wikiju</a:t>
            </a:r>
            <a:r>
              <a:rPr lang="hr-HR" sz="2400" dirty="0" smtClean="0"/>
              <a:t>.</a:t>
            </a:r>
          </a:p>
          <a:p>
            <a:endParaRPr lang="hr-HR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Chat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2376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hr-HR" b="1" dirty="0" smtClean="0"/>
              <a:t> </a:t>
            </a:r>
            <a:r>
              <a:rPr lang="hr-HR" dirty="0" smtClean="0"/>
              <a:t>je internetska usluga koja omogućava komuniciranje korisnika u realnom vremenu. </a:t>
            </a:r>
          </a:p>
          <a:p>
            <a:r>
              <a:rPr lang="hr-HR" i="1" dirty="0" smtClean="0"/>
              <a:t>Chata</a:t>
            </a:r>
            <a:r>
              <a:rPr lang="hr-HR" dirty="0" smtClean="0"/>
              <a:t> se uglavnom koristeći tipkovnicu, </a:t>
            </a:r>
            <a:r>
              <a:rPr lang="hr-HR" dirty="0" err="1" smtClean="0"/>
              <a:t>tj</a:t>
            </a:r>
            <a:r>
              <a:rPr lang="hr-HR" dirty="0" smtClean="0"/>
              <a:t>. razmjenjivanjem kraćih </a:t>
            </a:r>
            <a:r>
              <a:rPr lang="hr-HR" dirty="0" err="1" smtClean="0"/>
              <a:t>tekstovnih</a:t>
            </a:r>
            <a:r>
              <a:rPr lang="hr-HR" dirty="0" smtClean="0"/>
              <a:t> poruka u realnom vremenu. </a:t>
            </a:r>
          </a:p>
          <a:p>
            <a:r>
              <a:rPr lang="hr-HR" dirty="0" smtClean="0"/>
              <a:t>Pri tom korisnici često koriste </a:t>
            </a:r>
            <a:r>
              <a:rPr lang="hr-HR" dirty="0" err="1" smtClean="0"/>
              <a:t>emoticone</a:t>
            </a:r>
            <a:r>
              <a:rPr lang="hr-HR" dirty="0" smtClean="0"/>
              <a:t> </a:t>
            </a:r>
            <a:r>
              <a:rPr lang="hr-HR" dirty="0" err="1" smtClean="0"/>
              <a:t>tzv</a:t>
            </a:r>
            <a:r>
              <a:rPr lang="hr-HR" dirty="0" smtClean="0"/>
              <a:t>. </a:t>
            </a:r>
            <a:r>
              <a:rPr lang="hr-HR" dirty="0" err="1" smtClean="0"/>
              <a:t>smajliće</a:t>
            </a:r>
            <a:r>
              <a:rPr lang="hr-HR" dirty="0" smtClean="0"/>
              <a:t> za izražavanje emocija.</a:t>
            </a:r>
          </a:p>
          <a:p>
            <a:endParaRPr lang="hr-HR" dirty="0"/>
          </a:p>
        </p:txBody>
      </p:sp>
      <p:pic>
        <p:nvPicPr>
          <p:cNvPr id="6" name="Slika 5" descr="emoticons.tiff"/>
          <p:cNvPicPr/>
          <p:nvPr/>
        </p:nvPicPr>
        <p:blipFill>
          <a:blip r:embed="rId2" cstate="print"/>
          <a:srcRect t="6748" r="4196"/>
          <a:stretch>
            <a:fillRect/>
          </a:stretch>
        </p:blipFill>
        <p:spPr>
          <a:xfrm>
            <a:off x="2123728" y="3645024"/>
            <a:ext cx="388843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VOIP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i="1" dirty="0" err="1" smtClean="0"/>
              <a:t>Voice</a:t>
            </a:r>
            <a:r>
              <a:rPr lang="hr-HR" i="1" dirty="0" smtClean="0"/>
              <a:t> </a:t>
            </a:r>
            <a:r>
              <a:rPr lang="hr-HR" i="1" dirty="0" err="1" smtClean="0"/>
              <a:t>over</a:t>
            </a:r>
            <a:r>
              <a:rPr lang="hr-HR" i="1" dirty="0" smtClean="0"/>
              <a:t> Internet </a:t>
            </a:r>
            <a:r>
              <a:rPr lang="hr-HR" i="1" dirty="0" err="1" smtClean="0"/>
              <a:t>protocol</a:t>
            </a:r>
            <a:r>
              <a:rPr lang="hr-HR" dirty="0" smtClean="0"/>
              <a:t> </a:t>
            </a:r>
          </a:p>
          <a:p>
            <a:r>
              <a:rPr lang="hr-HR" dirty="0" smtClean="0"/>
              <a:t>usluga koja omogućava besplatno internetsko telefoniranje</a:t>
            </a:r>
          </a:p>
          <a:p>
            <a:r>
              <a:rPr lang="hr-HR" dirty="0" err="1" smtClean="0"/>
              <a:t>Skype</a:t>
            </a:r>
            <a:r>
              <a:rPr lang="hr-HR" dirty="0" smtClean="0"/>
              <a:t> - najpoznatiji program za korištenje VOIP-a </a:t>
            </a:r>
          </a:p>
          <a:p>
            <a:pPr lvl="1"/>
            <a:r>
              <a:rPr lang="hr-HR" dirty="0" smtClean="0"/>
              <a:t>Besplatan </a:t>
            </a:r>
          </a:p>
          <a:p>
            <a:pPr lvl="1"/>
            <a:r>
              <a:rPr lang="hr-HR" dirty="0" smtClean="0"/>
              <a:t>osim telefoniranja omogućava konferencijske razgovore</a:t>
            </a:r>
          </a:p>
          <a:p>
            <a:pPr lvl="1"/>
            <a:r>
              <a:rPr lang="hr-HR" dirty="0" smtClean="0"/>
              <a:t> razmjenu datoteka</a:t>
            </a:r>
          </a:p>
          <a:p>
            <a:pPr lvl="1"/>
            <a:r>
              <a:rPr lang="hr-HR" dirty="0" smtClean="0"/>
              <a:t>chat. </a:t>
            </a:r>
          </a:p>
          <a:p>
            <a:r>
              <a:rPr lang="hr-HR" dirty="0" smtClean="0"/>
              <a:t>Putem </a:t>
            </a:r>
            <a:r>
              <a:rPr lang="hr-HR" dirty="0" err="1" smtClean="0"/>
              <a:t>Skype</a:t>
            </a:r>
            <a:r>
              <a:rPr lang="hr-HR" dirty="0" smtClean="0"/>
              <a:t>-a moguće je zvati i telefone</a:t>
            </a:r>
          </a:p>
          <a:p>
            <a:r>
              <a:rPr lang="hr-HR" dirty="0" smtClean="0"/>
              <a:t>takvi se pozivi naplaćuju.</a:t>
            </a:r>
          </a:p>
          <a:p>
            <a:endParaRPr lang="hr-HR" dirty="0"/>
          </a:p>
        </p:txBody>
      </p:sp>
      <p:pic>
        <p:nvPicPr>
          <p:cNvPr id="6" name="Slika 5" descr="Skype-logo.tif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68" y="4355812"/>
            <a:ext cx="151216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6300192" y="58679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Skype</a:t>
            </a:r>
            <a:r>
              <a:rPr lang="hr-HR" dirty="0" smtClean="0"/>
              <a:t> logo</a:t>
            </a:r>
            <a:endParaRPr lang="hr-H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Skype</a:t>
            </a:r>
            <a:r>
              <a:rPr lang="hr-HR" dirty="0" smtClean="0"/>
              <a:t> prozor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8218-FD2F-4396-A6F3-7328F7A3F29A}" type="datetime1">
              <a:rPr lang="hr-HR" smtClean="0"/>
              <a:pPr/>
              <a:t>20.4.2020.</a:t>
            </a:fld>
            <a:endParaRPr lang="hr-HR"/>
          </a:p>
        </p:txBody>
      </p:sp>
      <p:pic>
        <p:nvPicPr>
          <p:cNvPr id="5" name="Slika 4" descr="skype_prozo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12068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5298" name="Group 144"/>
          <p:cNvGrpSpPr>
            <a:grpSpLocks/>
          </p:cNvGrpSpPr>
          <p:nvPr/>
        </p:nvGrpSpPr>
        <p:grpSpPr bwMode="auto">
          <a:xfrm>
            <a:off x="1403789" y="3212975"/>
            <a:ext cx="6817049" cy="2808376"/>
            <a:chOff x="1950" y="3356"/>
            <a:chExt cx="9993" cy="3639"/>
          </a:xfrm>
        </p:grpSpPr>
        <p:sp>
          <p:nvSpPr>
            <p:cNvPr id="30" name="Oval 145"/>
            <p:cNvSpPr>
              <a:spLocks noChangeArrowheads="1"/>
            </p:cNvSpPr>
            <p:nvPr/>
          </p:nvSpPr>
          <p:spPr bwMode="auto">
            <a:xfrm>
              <a:off x="1950" y="4057"/>
              <a:ext cx="2010" cy="419"/>
            </a:xfrm>
            <a:prstGeom prst="ellips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2" name="Oval 146"/>
            <p:cNvSpPr>
              <a:spLocks noChangeArrowheads="1"/>
            </p:cNvSpPr>
            <p:nvPr/>
          </p:nvSpPr>
          <p:spPr bwMode="auto">
            <a:xfrm>
              <a:off x="4431" y="3356"/>
              <a:ext cx="2010" cy="419"/>
            </a:xfrm>
            <a:prstGeom prst="ellips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cxnSp>
          <p:nvCxnSpPr>
            <p:cNvPr id="34" name="AutoShape 147"/>
            <p:cNvCxnSpPr>
              <a:cxnSpLocks noChangeShapeType="1"/>
            </p:cNvCxnSpPr>
            <p:nvPr/>
          </p:nvCxnSpPr>
          <p:spPr bwMode="auto">
            <a:xfrm flipV="1">
              <a:off x="4061" y="3751"/>
              <a:ext cx="1289" cy="538"/>
            </a:xfrm>
            <a:prstGeom prst="straightConnector1">
              <a:avLst/>
            </a:prstGeom>
            <a:noFill/>
            <a:ln w="28575">
              <a:solidFill>
                <a:srgbClr val="548DD4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5" name="Text Box 148"/>
            <p:cNvSpPr txBox="1">
              <a:spLocks noChangeArrowheads="1"/>
            </p:cNvSpPr>
            <p:nvPr/>
          </p:nvSpPr>
          <p:spPr bwMode="auto">
            <a:xfrm>
              <a:off x="6700" y="3356"/>
              <a:ext cx="5243" cy="1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Kontakt koji je trenutno online pozivamo klikom na gumb </a:t>
              </a:r>
              <a:r>
                <a:rPr kumimoji="0" lang="hr-H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Nazovi</a:t>
              </a:r>
              <a:r>
                <a:rPr kumimoji="0" lang="hr-H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ili klikom na gumb  </a:t>
              </a:r>
              <a:r>
                <a:rPr kumimoji="0" lang="hr-H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Videopoziv</a:t>
              </a:r>
              <a:r>
                <a:rPr kumimoji="0" lang="hr-H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ukoliko imamo web kameru</a:t>
              </a:r>
              <a:endParaRPr kumimoji="0" lang="sr-Latn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149"/>
            <p:cNvSpPr>
              <a:spLocks noChangeArrowheads="1"/>
            </p:cNvSpPr>
            <p:nvPr/>
          </p:nvSpPr>
          <p:spPr bwMode="auto">
            <a:xfrm>
              <a:off x="5233" y="4942"/>
              <a:ext cx="4460" cy="956"/>
            </a:xfrm>
            <a:prstGeom prst="ellips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8" name="Text Box 150"/>
            <p:cNvSpPr txBox="1">
              <a:spLocks noChangeArrowheads="1"/>
            </p:cNvSpPr>
            <p:nvPr/>
          </p:nvSpPr>
          <p:spPr bwMode="auto">
            <a:xfrm>
              <a:off x="7931" y="5619"/>
              <a:ext cx="3624" cy="1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Putem Skype-a možemo i chatati ili poslati poruku kontaktima koji nisu trenutno online</a:t>
              </a:r>
              <a:endParaRPr kumimoji="0" lang="sr-Latn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Stvaranje novog </a:t>
            </a:r>
            <a:r>
              <a:rPr lang="hr-HR" dirty="0" err="1" smtClean="0"/>
              <a:t>bloga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izabire se </a:t>
            </a:r>
            <a:r>
              <a:rPr lang="hr-HR" b="1" dirty="0" smtClean="0"/>
              <a:t>predložak</a:t>
            </a:r>
            <a:endParaRPr lang="hr-HR" dirty="0" smtClean="0"/>
          </a:p>
          <a:p>
            <a:r>
              <a:rPr lang="hr-HR" dirty="0" err="1" smtClean="0"/>
              <a:t>blogu</a:t>
            </a:r>
            <a:r>
              <a:rPr lang="hr-HR" dirty="0" smtClean="0"/>
              <a:t> se daje </a:t>
            </a:r>
            <a:r>
              <a:rPr lang="hr-HR" b="1" dirty="0" smtClean="0"/>
              <a:t>naslov i adresa</a:t>
            </a:r>
          </a:p>
          <a:p>
            <a:r>
              <a:rPr lang="hr-HR" b="1" dirty="0" smtClean="0"/>
              <a:t> Adresa mora biti jedinstvena</a:t>
            </a:r>
          </a:p>
          <a:p>
            <a:r>
              <a:rPr lang="hr-HR" dirty="0" smtClean="0"/>
              <a:t>drugi dio adrese jednak je svim </a:t>
            </a:r>
            <a:r>
              <a:rPr lang="hr-HR" dirty="0" err="1" smtClean="0"/>
              <a:t>blogovima</a:t>
            </a:r>
            <a:r>
              <a:rPr lang="hr-HR" dirty="0" smtClean="0"/>
              <a:t> izrađenima u </a:t>
            </a:r>
            <a:r>
              <a:rPr lang="hr-HR" dirty="0" err="1" smtClean="0"/>
              <a:t>Bloggeru</a:t>
            </a:r>
            <a:r>
              <a:rPr lang="hr-HR" dirty="0" smtClean="0"/>
              <a:t>. </a:t>
            </a:r>
          </a:p>
          <a:p>
            <a:r>
              <a:rPr lang="hr-HR" dirty="0" smtClean="0"/>
              <a:t>To je </a:t>
            </a:r>
            <a:r>
              <a:rPr lang="hr-HR" b="1" dirty="0" err="1" smtClean="0"/>
              <a:t>.blogspot.com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B9E4-DCBE-4F85-8998-3C8BA575C26E}" type="datetime1">
              <a:rPr lang="hr-HR" smtClean="0"/>
              <a:pPr/>
              <a:t>20.4.2020.</a:t>
            </a:fld>
            <a:endParaRPr lang="hr-HR"/>
          </a:p>
        </p:txBody>
      </p:sp>
      <p:pic>
        <p:nvPicPr>
          <p:cNvPr id="5" name="Slika 4" descr="novi_blog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880" y="3284984"/>
            <a:ext cx="37279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FTP (File transfer </a:t>
            </a:r>
            <a:r>
              <a:rPr lang="hr-HR" dirty="0" err="1" smtClean="0"/>
              <a:t>protocol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r-HR" dirty="0" smtClean="0"/>
              <a:t>FTP je usluga interneta za slanje i primanje dokumenata</a:t>
            </a:r>
          </a:p>
          <a:p>
            <a:r>
              <a:rPr lang="hr-HR" dirty="0" smtClean="0"/>
              <a:t> Nekada su se dokumenti slali internetom isključivo koristeći FTP uslugu uz pomoć FTP klijenta</a:t>
            </a:r>
          </a:p>
          <a:p>
            <a:r>
              <a:rPr lang="hr-HR" dirty="0" smtClean="0"/>
              <a:t>Danas uglavnom programe „skidamo“ (</a:t>
            </a:r>
            <a:r>
              <a:rPr lang="hr-HR" i="1" dirty="0" err="1" smtClean="0"/>
              <a:t>downloadamo</a:t>
            </a:r>
            <a:r>
              <a:rPr lang="hr-HR" dirty="0" smtClean="0"/>
              <a:t>) s interneta direktnim linkom s web stranice</a:t>
            </a:r>
          </a:p>
          <a:p>
            <a:r>
              <a:rPr lang="hr-HR" dirty="0" smtClean="0"/>
              <a:t>FTP uslugu danas još uvijek koristimo kad želimo svoje web stranice udomiti na nekom od udaljenih poslužitelja</a:t>
            </a:r>
          </a:p>
          <a:p>
            <a:r>
              <a:rPr lang="hr-HR" dirty="0" smtClean="0"/>
              <a:t>Postoje besplatni FTP klijenti koji nam pomažu u prijenosu datoteka s udaljenog računalo na naše lokalno i obratno</a:t>
            </a:r>
          </a:p>
          <a:p>
            <a:r>
              <a:rPr lang="hr-HR" dirty="0" smtClean="0"/>
              <a:t>To su na primjer </a:t>
            </a:r>
            <a:r>
              <a:rPr lang="hr-HR" b="1" dirty="0" err="1" smtClean="0"/>
              <a:t>Core</a:t>
            </a:r>
            <a:r>
              <a:rPr lang="hr-HR" b="1" dirty="0" smtClean="0"/>
              <a:t> FTP </a:t>
            </a:r>
            <a:r>
              <a:rPr lang="hr-HR" dirty="0" smtClean="0"/>
              <a:t>i </a:t>
            </a:r>
            <a:r>
              <a:rPr lang="hr-HR" b="1" dirty="0" err="1" smtClean="0"/>
              <a:t>SmartFTP</a:t>
            </a:r>
            <a:r>
              <a:rPr lang="hr-HR" dirty="0" smtClean="0"/>
              <a:t> </a:t>
            </a:r>
            <a:r>
              <a:rPr lang="hr-HR" dirty="0" err="1" smtClean="0"/>
              <a:t>clijenti</a:t>
            </a:r>
            <a:endParaRPr lang="hr-HR" dirty="0" smtClean="0"/>
          </a:p>
          <a:p>
            <a:r>
              <a:rPr lang="hr-HR" dirty="0" smtClean="0"/>
              <a:t>Njih možemo pronaći na </a:t>
            </a:r>
            <a:r>
              <a:rPr lang="hr-HR" u="sng" dirty="0" smtClean="0">
                <a:hlinkClick r:id="rId2"/>
              </a:rPr>
              <a:t>www.coreftp.com</a:t>
            </a:r>
            <a:r>
              <a:rPr lang="hr-HR" dirty="0" smtClean="0"/>
              <a:t> i </a:t>
            </a:r>
            <a:r>
              <a:rPr lang="hr-HR" u="sng" dirty="0" smtClean="0">
                <a:hlinkClick r:id="rId3"/>
              </a:rPr>
              <a:t>www.smartftp.com</a:t>
            </a:r>
            <a:r>
              <a:rPr lang="hr-HR" dirty="0" smtClean="0"/>
              <a:t> . 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9603-03BC-43B0-B82E-9199B7865C6D}" type="datetime1">
              <a:rPr lang="hr-HR" smtClean="0"/>
              <a:pPr/>
              <a:t>20.4.2020.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Prozor </a:t>
            </a:r>
            <a:r>
              <a:rPr lang="hr-HR" dirty="0" err="1" smtClean="0"/>
              <a:t>Coreftp</a:t>
            </a:r>
            <a:r>
              <a:rPr lang="hr-HR" dirty="0" smtClean="0"/>
              <a:t> programa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23B-6970-40D8-B68C-EF8DC1788772}" type="datetime1">
              <a:rPr lang="hr-HR" smtClean="0"/>
              <a:pPr/>
              <a:t>20.4.2020.</a:t>
            </a:fld>
            <a:endParaRPr lang="hr-HR"/>
          </a:p>
        </p:txBody>
      </p:sp>
      <p:pic>
        <p:nvPicPr>
          <p:cNvPr id="57362" name="Slika 3" descr="Core-FTP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631" y="1628799"/>
            <a:ext cx="6370705" cy="449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367" name="Text Box 118"/>
          <p:cNvSpPr txBox="1">
            <a:spLocks noChangeArrowheads="1"/>
          </p:cNvSpPr>
          <p:nvPr/>
        </p:nvSpPr>
        <p:spPr bwMode="auto">
          <a:xfrm>
            <a:off x="539552" y="4437112"/>
            <a:ext cx="2376264" cy="87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Lokalno računalo</a:t>
            </a:r>
            <a:endParaRPr kumimoji="0" lang="sr-Latn-C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Datoteke na lokalnom računalu</a:t>
            </a:r>
            <a:endParaRPr kumimoji="0" lang="sr-Latn-C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Text Box 132"/>
          <p:cNvSpPr txBox="1">
            <a:spLocks noChangeArrowheads="1"/>
          </p:cNvSpPr>
          <p:nvPr/>
        </p:nvSpPr>
        <p:spPr bwMode="auto">
          <a:xfrm>
            <a:off x="6588224" y="3717032"/>
            <a:ext cx="1840161" cy="777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Udaljeno računalo </a:t>
            </a:r>
            <a:endParaRPr kumimoji="0" lang="sr-Latn-C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Datoteke na udaljenom računalu</a:t>
            </a:r>
            <a:endParaRPr kumimoji="0" lang="sr-Latn-C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7364" name="Oval 133"/>
          <p:cNvSpPr>
            <a:spLocks noChangeArrowheads="1"/>
          </p:cNvSpPr>
          <p:nvPr/>
        </p:nvSpPr>
        <p:spPr bwMode="auto">
          <a:xfrm flipH="1">
            <a:off x="3995936" y="3429000"/>
            <a:ext cx="288032" cy="288032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7366" name="Text Box 134"/>
          <p:cNvSpPr txBox="1">
            <a:spLocks noChangeArrowheads="1"/>
          </p:cNvSpPr>
          <p:nvPr/>
        </p:nvSpPr>
        <p:spPr bwMode="auto">
          <a:xfrm>
            <a:off x="4644009" y="2060848"/>
            <a:ext cx="2952327" cy="10878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Ikona Upload</a:t>
            </a:r>
            <a:r>
              <a:rPr kumimoji="0" lang="sr-Latn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klikom na ikonu, označene datoteke s lokalnog računala prebacujemo na udaljeno računalo</a:t>
            </a:r>
            <a:endParaRPr kumimoji="0" lang="sr-Latn-C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8" name="Text Box 136"/>
          <p:cNvSpPr txBox="1">
            <a:spLocks noChangeArrowheads="1"/>
          </p:cNvSpPr>
          <p:nvPr/>
        </p:nvSpPr>
        <p:spPr bwMode="auto">
          <a:xfrm>
            <a:off x="107504" y="2171973"/>
            <a:ext cx="2120031" cy="15450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 izborniku</a:t>
            </a:r>
            <a:r>
              <a:rPr kumimoji="0" lang="sr-Latn-C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File</a:t>
            </a:r>
            <a:r>
              <a:rPr kumimoji="0" lang="sr-Latn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nalazi se opcija </a:t>
            </a:r>
            <a:r>
              <a:rPr kumimoji="0" lang="sr-Latn-C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Connect</a:t>
            </a:r>
            <a:r>
              <a:rPr kumimoji="0" lang="sr-Latn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koja nam omogućava unos korisničkih podataka i spajanje na udaljeno računalo</a:t>
            </a:r>
            <a:endParaRPr kumimoji="0" lang="sr-Latn-C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71" name="AutoShape 138"/>
          <p:cNvSpPr>
            <a:spLocks noChangeShapeType="1"/>
          </p:cNvSpPr>
          <p:nvPr/>
        </p:nvSpPr>
        <p:spPr bwMode="auto">
          <a:xfrm>
            <a:off x="2241376" y="1828825"/>
            <a:ext cx="246062" cy="0"/>
          </a:xfrm>
          <a:prstGeom prst="straightConnector1">
            <a:avLst/>
          </a:prstGeom>
          <a:noFill/>
          <a:ln w="28575">
            <a:solidFill>
              <a:srgbClr val="548DD4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Ravni poveznik sa strelicom 31"/>
          <p:cNvCxnSpPr/>
          <p:nvPr/>
        </p:nvCxnSpPr>
        <p:spPr>
          <a:xfrm flipH="1">
            <a:off x="5868144" y="4221088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sa strelicom 33"/>
          <p:cNvCxnSpPr/>
          <p:nvPr/>
        </p:nvCxnSpPr>
        <p:spPr>
          <a:xfrm flipH="1">
            <a:off x="4211960" y="2780928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 flipV="1">
            <a:off x="1387882" y="19168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sa strelicom 38"/>
          <p:cNvCxnSpPr/>
          <p:nvPr/>
        </p:nvCxnSpPr>
        <p:spPr>
          <a:xfrm flipV="1">
            <a:off x="2915816" y="436510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Telnet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8369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hr-HR" dirty="0" err="1" smtClean="0"/>
              <a:t>Telnet</a:t>
            </a:r>
            <a:r>
              <a:rPr lang="hr-HR" dirty="0" smtClean="0"/>
              <a:t> je kao i FTP jedna od prvih usluga na internetu. </a:t>
            </a:r>
          </a:p>
          <a:p>
            <a:r>
              <a:rPr lang="hr-HR" dirty="0" err="1" smtClean="0"/>
              <a:t>Telnet</a:t>
            </a:r>
            <a:r>
              <a:rPr lang="hr-HR" dirty="0" smtClean="0"/>
              <a:t> nam je koristio da se spojimo na udaljeno računalo. </a:t>
            </a:r>
          </a:p>
          <a:p>
            <a:r>
              <a:rPr lang="hr-HR" dirty="0" smtClean="0"/>
              <a:t>Danas koristimo opciju </a:t>
            </a:r>
            <a:r>
              <a:rPr lang="hr-HR" b="1" dirty="0" err="1" smtClean="0"/>
              <a:t>Remote</a:t>
            </a:r>
            <a:r>
              <a:rPr lang="hr-HR" b="1" dirty="0" smtClean="0"/>
              <a:t> </a:t>
            </a:r>
            <a:r>
              <a:rPr lang="hr-HR" b="1" dirty="0" err="1" smtClean="0"/>
              <a:t>controle</a:t>
            </a:r>
            <a:r>
              <a:rPr lang="hr-HR" dirty="0" smtClean="0"/>
              <a:t> koja dolazi u sklopu Windows  sustava </a:t>
            </a:r>
          </a:p>
          <a:p>
            <a:r>
              <a:rPr lang="hr-HR" dirty="0" smtClean="0"/>
              <a:t>ili neki od specijaliziranih programa želimo li se spojiti na neko udaljeno računalo ili preuzeti kontrolu nad njim.</a:t>
            </a:r>
          </a:p>
          <a:p>
            <a:r>
              <a:rPr lang="hr-HR" dirty="0" smtClean="0"/>
              <a:t> Jedan od takvih programa je </a:t>
            </a:r>
            <a:r>
              <a:rPr lang="hr-HR" b="1" i="1" dirty="0" smtClean="0"/>
              <a:t>Team </a:t>
            </a:r>
            <a:r>
              <a:rPr lang="hr-HR" b="1" i="1" dirty="0" err="1" smtClean="0"/>
              <a:t>Viewer</a:t>
            </a:r>
            <a:r>
              <a:rPr lang="hr-HR" b="1" dirty="0" smtClean="0"/>
              <a:t>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61C-B9F7-4905-8BE9-1CAED48E76F0}" type="datetime1">
              <a:rPr lang="hr-HR" smtClean="0"/>
              <a:pPr/>
              <a:t>20.4.2020.</a:t>
            </a:fld>
            <a:endParaRPr lang="hr-HR"/>
          </a:p>
        </p:txBody>
      </p:sp>
      <p:pic>
        <p:nvPicPr>
          <p:cNvPr id="5" name="Slika 4" descr="TeamViewe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892" y="4653136"/>
            <a:ext cx="1224136" cy="136815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491880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Team </a:t>
            </a:r>
            <a:r>
              <a:rPr lang="hr-HR" dirty="0" err="1" smtClean="0"/>
              <a:t>Viewer</a:t>
            </a:r>
            <a:endParaRPr lang="hr-H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r>
              <a:rPr lang="hr-HR" dirty="0" smtClean="0"/>
              <a:t>Sažetak (2)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536504"/>
          </a:xfrm>
        </p:spPr>
        <p:txBody>
          <a:bodyPr>
            <a:noAutofit/>
          </a:bodyPr>
          <a:lstStyle/>
          <a:p>
            <a:r>
              <a:rPr lang="hr-HR" sz="2400" b="1" dirty="0" err="1" smtClean="0"/>
              <a:t>Glogster</a:t>
            </a:r>
            <a:r>
              <a:rPr lang="hr-HR" sz="2400" dirty="0" smtClean="0"/>
              <a:t> - popularan web 2.0 alat za izradu multimedijalnih </a:t>
            </a:r>
            <a:r>
              <a:rPr lang="hr-HR" sz="2400" dirty="0" err="1" smtClean="0"/>
              <a:t>postera</a:t>
            </a:r>
            <a:r>
              <a:rPr lang="hr-HR" sz="2400" dirty="0" smtClean="0"/>
              <a:t> </a:t>
            </a:r>
            <a:r>
              <a:rPr lang="hr-HR" sz="2400" dirty="0" err="1" smtClean="0"/>
              <a:t>tzv</a:t>
            </a:r>
            <a:r>
              <a:rPr lang="hr-HR" sz="2400" dirty="0" smtClean="0"/>
              <a:t>. glogova.</a:t>
            </a:r>
          </a:p>
          <a:p>
            <a:r>
              <a:rPr lang="hr-HR" sz="2400" b="1" dirty="0" err="1" smtClean="0"/>
              <a:t>Wiki</a:t>
            </a:r>
            <a:r>
              <a:rPr lang="hr-HR" sz="2400" dirty="0" smtClean="0"/>
              <a:t> - suradnički alat </a:t>
            </a:r>
            <a:r>
              <a:rPr lang="hr-HR" sz="2400" dirty="0" err="1" smtClean="0"/>
              <a:t>tj</a:t>
            </a:r>
            <a:r>
              <a:rPr lang="hr-HR" sz="2400" dirty="0" smtClean="0"/>
              <a:t>. primjer </a:t>
            </a:r>
            <a:r>
              <a:rPr lang="hr-HR" sz="2400" b="1" dirty="0" smtClean="0"/>
              <a:t>socijalnog (društvenog) softvera</a:t>
            </a:r>
            <a:r>
              <a:rPr lang="hr-HR" sz="2400" dirty="0" smtClean="0"/>
              <a:t> namijenjenog zajedničkom radu grupe korisnika.</a:t>
            </a:r>
          </a:p>
          <a:p>
            <a:r>
              <a:rPr lang="hr-HR" sz="2400" b="1" dirty="0" smtClean="0"/>
              <a:t>Chat</a:t>
            </a:r>
            <a:r>
              <a:rPr lang="hr-HR" sz="2400" dirty="0" smtClean="0"/>
              <a:t> – usluga koja omogućava komuniciranje korisnika u realnom vremenu. </a:t>
            </a:r>
          </a:p>
          <a:p>
            <a:r>
              <a:rPr lang="hr-HR" sz="2400" b="1" dirty="0" smtClean="0"/>
              <a:t>VOIP</a:t>
            </a:r>
            <a:r>
              <a:rPr lang="hr-HR" sz="2400" dirty="0" smtClean="0"/>
              <a:t> - </a:t>
            </a:r>
            <a:r>
              <a:rPr lang="hr-HR" sz="2400" i="1" dirty="0" err="1" smtClean="0"/>
              <a:t>Voice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over</a:t>
            </a:r>
            <a:r>
              <a:rPr lang="hr-HR" sz="2400" i="1" dirty="0" smtClean="0"/>
              <a:t> Internet </a:t>
            </a:r>
            <a:r>
              <a:rPr lang="hr-HR" sz="2400" i="1" dirty="0" err="1" smtClean="0"/>
              <a:t>protocol</a:t>
            </a:r>
            <a:r>
              <a:rPr lang="hr-HR" sz="2400" dirty="0" smtClean="0"/>
              <a:t> je usluga koja omogućava besplatno internetsko telefoniranje.</a:t>
            </a:r>
          </a:p>
          <a:p>
            <a:r>
              <a:rPr lang="hr-HR" sz="2400" b="1" dirty="0" smtClean="0"/>
              <a:t>FTP</a:t>
            </a:r>
            <a:r>
              <a:rPr lang="hr-HR" sz="2400" dirty="0" smtClean="0"/>
              <a:t> - usluga interneta za slanje i primanje dokumenata. Nekada su se dokumenti slali internetom isključivo koristeći FTP uslugu uz pomoć FTP klijenta.</a:t>
            </a:r>
          </a:p>
          <a:p>
            <a:r>
              <a:rPr lang="hr-HR" sz="2400" b="1" dirty="0" err="1" smtClean="0"/>
              <a:t>Telnet</a:t>
            </a:r>
            <a:r>
              <a:rPr lang="hr-HR" sz="2400" dirty="0" smtClean="0"/>
              <a:t> – stara usluga interneta kojom se  spajalo na udaljeno računalo.</a:t>
            </a:r>
          </a:p>
          <a:p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20.4.2020.</a:t>
            </a:fld>
            <a:endParaRPr lang="hr-HR"/>
          </a:p>
        </p:txBody>
      </p:sp>
      <p:pic>
        <p:nvPicPr>
          <p:cNvPr id="5" name="Slika 4" descr="ALFIC sjedi na grani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373216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2524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Alfa udžbenici\Ponovimo robotic.jpg"/>
          <p:cNvPicPr>
            <a:picLocks noChangeAspect="1" noChangeArrowheads="1"/>
          </p:cNvPicPr>
          <p:nvPr/>
        </p:nvPicPr>
        <p:blipFill>
          <a:blip r:embed="rId3" cstate="print"/>
          <a:srcRect l="19740" t="24003" r="23861" b="19991"/>
          <a:stretch>
            <a:fillRect/>
          </a:stretch>
        </p:blipFill>
        <p:spPr bwMode="auto">
          <a:xfrm>
            <a:off x="2843808" y="0"/>
            <a:ext cx="2880320" cy="2016224"/>
          </a:xfrm>
          <a:prstGeom prst="rect">
            <a:avLst/>
          </a:prstGeom>
          <a:noFill/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683568" y="1628800"/>
            <a:ext cx="7620000" cy="4032448"/>
          </a:xfrm>
        </p:spPr>
        <p:txBody>
          <a:bodyPr>
            <a:noAutofit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hr-HR" sz="2400" dirty="0" smtClean="0"/>
              <a:t>Što je to web 2.0?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 smtClean="0"/>
              <a:t>Nabroji internetske usluge.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 smtClean="0"/>
              <a:t>Koja je stara internetska usluga za spajanje na udaljeno računalo?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 smtClean="0"/>
              <a:t>Koju uslugu koristimo za prijenos datoteka na internetu?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 smtClean="0"/>
              <a:t>Kakav je to društveni softver? Koje su njegove odlike?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 smtClean="0"/>
              <a:t>Nabroji najpoznatije društvene mreže!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 smtClean="0"/>
              <a:t>Od čega se sastoji </a:t>
            </a:r>
            <a:r>
              <a:rPr lang="hr-HR" sz="2400" dirty="0" err="1" smtClean="0"/>
              <a:t>blog</a:t>
            </a:r>
            <a:r>
              <a:rPr lang="hr-HR" sz="2400" dirty="0" smtClean="0"/>
              <a:t>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 smtClean="0"/>
              <a:t>Što je to </a:t>
            </a:r>
            <a:r>
              <a:rPr lang="hr-HR" sz="2400" dirty="0" err="1" smtClean="0"/>
              <a:t>wiki</a:t>
            </a:r>
            <a:r>
              <a:rPr lang="hr-HR" sz="2400" dirty="0" smtClean="0"/>
              <a:t>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 smtClean="0"/>
              <a:t>Što je to chat?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1936-1850-4190-8840-3A7DFC3997FF}" type="datetime1">
              <a:rPr lang="hr-HR" smtClean="0"/>
              <a:pPr/>
              <a:t>20.4.2020.</a:t>
            </a:fld>
            <a:endParaRPr lang="hr-HR"/>
          </a:p>
        </p:txBody>
      </p:sp>
      <p:pic>
        <p:nvPicPr>
          <p:cNvPr id="5" name="Slika 4" descr="ALFIC mirise tulip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158417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niOkvir 8"/>
          <p:cNvSpPr txBox="1"/>
          <p:nvPr/>
        </p:nvSpPr>
        <p:spPr>
          <a:xfrm rot="178294">
            <a:off x="4572000" y="50405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Ponovimo!</a:t>
            </a:r>
            <a:endParaRPr lang="hr-HR" sz="1200" b="1" dirty="0"/>
          </a:p>
        </p:txBody>
      </p:sp>
      <p:pic>
        <p:nvPicPr>
          <p:cNvPr id="10" name="Slika 9" descr="ALFIC sjedi na grani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373216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6315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Stvaranje novog </a:t>
            </a:r>
            <a:r>
              <a:rPr lang="hr-HR" dirty="0" err="1" smtClean="0"/>
              <a:t>bloga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800600"/>
          </a:xfrm>
        </p:spPr>
        <p:txBody>
          <a:bodyPr/>
          <a:lstStyle/>
          <a:p>
            <a:r>
              <a:rPr lang="hr-HR" dirty="0" smtClean="0"/>
              <a:t>Svaki se </a:t>
            </a:r>
            <a:r>
              <a:rPr lang="hr-HR" dirty="0" err="1" smtClean="0"/>
              <a:t>blog</a:t>
            </a:r>
            <a:r>
              <a:rPr lang="hr-HR" dirty="0" smtClean="0"/>
              <a:t> sastoji od jedne ili više objava (</a:t>
            </a:r>
            <a:r>
              <a:rPr lang="hr-HR" i="1" dirty="0" smtClean="0"/>
              <a:t>postova)</a:t>
            </a:r>
          </a:p>
          <a:p>
            <a:r>
              <a:rPr lang="hr-HR" i="1" dirty="0" smtClean="0"/>
              <a:t> </a:t>
            </a:r>
            <a:r>
              <a:rPr lang="hr-HR" dirty="0" smtClean="0"/>
              <a:t>Postovi su u </a:t>
            </a:r>
            <a:r>
              <a:rPr lang="hr-HR" dirty="0" err="1" smtClean="0"/>
              <a:t>blogu</a:t>
            </a:r>
            <a:r>
              <a:rPr lang="hr-HR" dirty="0" smtClean="0"/>
              <a:t> poredani kronološki od najnovijeg na vrhu prema starijim objavama</a:t>
            </a:r>
          </a:p>
          <a:p>
            <a:r>
              <a:rPr lang="hr-HR" dirty="0" smtClean="0"/>
              <a:t>Svaki post se može komentirati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96E7-EB58-4BCA-B29A-1C714AAD8323}" type="datetime1">
              <a:rPr lang="hr-HR" smtClean="0"/>
              <a:pPr/>
              <a:t>20.4.2020.</a:t>
            </a:fld>
            <a:endParaRPr lang="hr-HR"/>
          </a:p>
        </p:txBody>
      </p:sp>
      <p:pic>
        <p:nvPicPr>
          <p:cNvPr id="5" name="Slika 4" descr="novi_blog2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8"/>
            <a:ext cx="633670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Oval 128"/>
          <p:cNvSpPr>
            <a:spLocks noChangeArrowheads="1"/>
          </p:cNvSpPr>
          <p:nvPr/>
        </p:nvSpPr>
        <p:spPr bwMode="auto">
          <a:xfrm>
            <a:off x="5467628" y="5157192"/>
            <a:ext cx="593725" cy="373062"/>
          </a:xfrm>
          <a:prstGeom prst="ellipse">
            <a:avLst/>
          </a:prstGeom>
          <a:noFill/>
          <a:ln w="28575">
            <a:solidFill>
              <a:srgbClr val="C6D9F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Stvaranje novog </a:t>
            </a:r>
            <a:r>
              <a:rPr lang="hr-HR" dirty="0" err="1" smtClean="0"/>
              <a:t>bloga</a:t>
            </a:r>
            <a:endParaRPr lang="hr-HR" dirty="0"/>
          </a:p>
        </p:txBody>
      </p:sp>
      <p:pic>
        <p:nvPicPr>
          <p:cNvPr id="6" name="Rezervirano mjesto sadržaja 5" descr="slika_5_1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41004"/>
            <a:ext cx="8229600" cy="324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CE67-68F9-4567-9D5B-F7D24B02D14A}" type="datetime1">
              <a:rPr lang="hr-HR" smtClean="0"/>
              <a:pPr/>
              <a:t>20.4.2020.</a:t>
            </a:fld>
            <a:endParaRPr lang="hr-HR"/>
          </a:p>
        </p:txBody>
      </p:sp>
      <p:sp>
        <p:nvSpPr>
          <p:cNvPr id="4098" name="Oval 129"/>
          <p:cNvSpPr>
            <a:spLocks noChangeArrowheads="1"/>
          </p:cNvSpPr>
          <p:nvPr/>
        </p:nvSpPr>
        <p:spPr bwMode="auto">
          <a:xfrm>
            <a:off x="6228184" y="3284985"/>
            <a:ext cx="1800200" cy="216023"/>
          </a:xfrm>
          <a:prstGeom prst="ellipse">
            <a:avLst/>
          </a:prstGeom>
          <a:noFill/>
          <a:ln w="28575">
            <a:solidFill>
              <a:srgbClr val="C6D9F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99" name="AutoShape 130"/>
          <p:cNvSpPr>
            <a:spLocks noChangeArrowheads="1"/>
          </p:cNvSpPr>
          <p:nvPr/>
        </p:nvSpPr>
        <p:spPr bwMode="auto">
          <a:xfrm>
            <a:off x="3723670" y="3573016"/>
            <a:ext cx="648072" cy="14401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6D9F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512" y="1400671"/>
            <a:ext cx="8064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uređivač teksta  (</a:t>
            </a:r>
            <a:r>
              <a:rPr kumimoji="0" lang="hr-HR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editor) </a:t>
            </a: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sa sličnim opcijama i mogućnostima za oblikovanje teksta kao u Wordu.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144016" y="4183920"/>
            <a:ext cx="4572000" cy="14773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r-HR" dirty="0" smtClean="0"/>
              <a:t>U postu osim teksta možemo imati </a:t>
            </a:r>
            <a:r>
              <a:rPr lang="hr-HR" b="1" dirty="0" smtClean="0"/>
              <a:t>sliku, vezu na neku stranicu</a:t>
            </a:r>
            <a:r>
              <a:rPr lang="hr-HR" dirty="0" smtClean="0"/>
              <a:t> ili </a:t>
            </a:r>
            <a:r>
              <a:rPr lang="hr-HR" b="1" dirty="0" smtClean="0"/>
              <a:t>video</a:t>
            </a:r>
            <a:r>
              <a:rPr lang="hr-HR" dirty="0" smtClean="0"/>
              <a:t>. Video mora biti prethodno objavljen negdje na internetu </a:t>
            </a:r>
            <a:r>
              <a:rPr lang="hr-HR" dirty="0" err="1" smtClean="0"/>
              <a:t>npr</a:t>
            </a:r>
            <a:r>
              <a:rPr lang="hr-HR" dirty="0" smtClean="0"/>
              <a:t>. na </a:t>
            </a:r>
            <a:r>
              <a:rPr lang="hr-HR" b="1" dirty="0" err="1" smtClean="0"/>
              <a:t>Youtube</a:t>
            </a:r>
            <a:r>
              <a:rPr lang="hr-HR" b="1" dirty="0" smtClean="0"/>
              <a:t>-u</a:t>
            </a:r>
            <a:r>
              <a:rPr lang="hr-HR" dirty="0" smtClean="0"/>
              <a:t>, a u </a:t>
            </a:r>
            <a:r>
              <a:rPr lang="hr-HR" dirty="0" err="1" smtClean="0"/>
              <a:t>blog</a:t>
            </a:r>
            <a:r>
              <a:rPr lang="hr-HR" dirty="0" smtClean="0"/>
              <a:t> ugnijezdimo njegov html kod (</a:t>
            </a:r>
            <a:r>
              <a:rPr lang="hr-HR" i="1" dirty="0" err="1" smtClean="0"/>
              <a:t>embended</a:t>
            </a:r>
            <a:r>
              <a:rPr lang="hr-HR" i="1" dirty="0" smtClean="0"/>
              <a:t> </a:t>
            </a:r>
            <a:r>
              <a:rPr lang="hr-HR" i="1" dirty="0" err="1" smtClean="0"/>
              <a:t>code</a:t>
            </a:r>
            <a:r>
              <a:rPr lang="hr-HR" i="1" dirty="0" smtClean="0"/>
              <a:t>)</a:t>
            </a:r>
            <a:r>
              <a:rPr lang="hr-HR" dirty="0" smtClean="0"/>
              <a:t>.</a:t>
            </a:r>
            <a:endParaRPr lang="hr-HR" dirty="0"/>
          </a:p>
        </p:txBody>
      </p:sp>
      <p:cxnSp>
        <p:nvCxnSpPr>
          <p:cNvPr id="12" name="Ravni poveznik sa strelicom 11"/>
          <p:cNvCxnSpPr>
            <a:endCxn id="4099" idx="2"/>
          </p:cNvCxnSpPr>
          <p:nvPr/>
        </p:nvCxnSpPr>
        <p:spPr>
          <a:xfrm flipV="1">
            <a:off x="3923928" y="3717032"/>
            <a:ext cx="12377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utnik 12"/>
          <p:cNvSpPr/>
          <p:nvPr/>
        </p:nvSpPr>
        <p:spPr>
          <a:xfrm>
            <a:off x="4860032" y="4797152"/>
            <a:ext cx="3419872" cy="14773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 smtClean="0"/>
              <a:t>Jednom kad je post napisan klikne se na ikonu </a:t>
            </a:r>
            <a:r>
              <a:rPr lang="hr-HR" b="1" dirty="0" smtClean="0"/>
              <a:t>spremi, </a:t>
            </a:r>
            <a:r>
              <a:rPr lang="hr-HR" dirty="0" smtClean="0"/>
              <a:t>a zatim</a:t>
            </a:r>
            <a:r>
              <a:rPr lang="hr-HR" b="1" dirty="0" smtClean="0"/>
              <a:t> objavi.  </a:t>
            </a:r>
            <a:r>
              <a:rPr lang="hr-HR" dirty="0" smtClean="0"/>
              <a:t>Post se može i pregledati klikom na ikonu </a:t>
            </a:r>
            <a:r>
              <a:rPr lang="hr-HR" b="1" dirty="0" smtClean="0"/>
              <a:t>Pregled </a:t>
            </a:r>
            <a:r>
              <a:rPr lang="hr-HR" dirty="0" smtClean="0"/>
              <a:t>ili zatvoriti klikom na ikonu </a:t>
            </a:r>
            <a:r>
              <a:rPr lang="hr-HR" b="1" dirty="0" smtClean="0"/>
              <a:t>Zatvori.</a:t>
            </a:r>
            <a:endParaRPr lang="hr-HR" dirty="0"/>
          </a:p>
        </p:txBody>
      </p:sp>
      <p:cxnSp>
        <p:nvCxnSpPr>
          <p:cNvPr id="16" name="Ravni poveznik sa strelicom 15"/>
          <p:cNvCxnSpPr>
            <a:stCxn id="13" idx="0"/>
            <a:endCxn id="4098" idx="4"/>
          </p:cNvCxnSpPr>
          <p:nvPr/>
        </p:nvCxnSpPr>
        <p:spPr>
          <a:xfrm flipV="1">
            <a:off x="6569968" y="3501008"/>
            <a:ext cx="55831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Glogster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sz="half" idx="1"/>
          </p:nvPr>
        </p:nvGraphicFramePr>
        <p:xfrm>
          <a:off x="251520" y="1268760"/>
          <a:ext cx="43204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zervirano mjesto sadržaja 6" descr="slika_5_19.tif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788024" y="404664"/>
            <a:ext cx="3469714" cy="458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5766-E6AD-4ABB-9EFC-8D0C0A1E9CF4}" type="datetime1">
              <a:rPr lang="hr-HR" smtClean="0"/>
              <a:pPr/>
              <a:t>20.4.2020.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Registracija novog </a:t>
            </a:r>
            <a:r>
              <a:rPr lang="hr-HR" sz="2800" dirty="0" err="1" smtClean="0"/>
              <a:t>Glogster</a:t>
            </a:r>
            <a:r>
              <a:rPr lang="hr-HR" sz="2800" dirty="0" smtClean="0"/>
              <a:t> računa </a:t>
            </a:r>
            <a:r>
              <a:rPr lang="hr-HR" sz="2800" b="1" dirty="0" smtClean="0"/>
              <a:t>(</a:t>
            </a:r>
            <a:r>
              <a:rPr lang="hr-HR" sz="2800" b="1" dirty="0" err="1" smtClean="0"/>
              <a:t>Sign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Up</a:t>
            </a:r>
            <a:r>
              <a:rPr lang="hr-HR" sz="2800" b="1" dirty="0" smtClean="0"/>
              <a:t>)</a:t>
            </a:r>
            <a:r>
              <a:rPr lang="hr-HR" sz="2800" dirty="0" smtClean="0"/>
              <a:t> ili ulaz u već postojeći račun </a:t>
            </a:r>
            <a:r>
              <a:rPr lang="hr-HR" sz="2800" b="1" dirty="0" smtClean="0"/>
              <a:t>(</a:t>
            </a:r>
            <a:r>
              <a:rPr lang="hr-HR" sz="2800" b="1" dirty="0" err="1" smtClean="0"/>
              <a:t>Sign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In</a:t>
            </a:r>
            <a:r>
              <a:rPr lang="hr-HR" sz="2800" b="1" dirty="0" smtClean="0"/>
              <a:t>)</a:t>
            </a:r>
            <a:endParaRPr lang="hr-HR" sz="2800" dirty="0"/>
          </a:p>
        </p:txBody>
      </p:sp>
      <p:pic>
        <p:nvPicPr>
          <p:cNvPr id="8" name="Rezervirano mjesto sadržaja 7" descr="slika_5_15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3592"/>
            <a:ext cx="8229600" cy="449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58" name="Oval 139"/>
          <p:cNvSpPr>
            <a:spLocks noChangeArrowheads="1"/>
          </p:cNvSpPr>
          <p:nvPr/>
        </p:nvSpPr>
        <p:spPr bwMode="auto">
          <a:xfrm>
            <a:off x="1259632" y="4221088"/>
            <a:ext cx="3024336" cy="648072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5059" name="Oval 140"/>
          <p:cNvSpPr>
            <a:spLocks noChangeArrowheads="1"/>
          </p:cNvSpPr>
          <p:nvPr/>
        </p:nvSpPr>
        <p:spPr bwMode="auto">
          <a:xfrm>
            <a:off x="7272040" y="2452420"/>
            <a:ext cx="612328" cy="288032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Početak novog gloga – gumb </a:t>
            </a:r>
            <a:r>
              <a:rPr lang="hr-HR" b="1" dirty="0" smtClean="0"/>
              <a:t>CREATE NEW GLOG</a:t>
            </a:r>
            <a:endParaRPr lang="hr-HR" dirty="0"/>
          </a:p>
        </p:txBody>
      </p:sp>
      <p:pic>
        <p:nvPicPr>
          <p:cNvPr id="6" name="Rezervirano mjesto sadržaja 5" descr="slika_5_16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0910" y="1600200"/>
            <a:ext cx="704217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2" name="Oval 141"/>
          <p:cNvSpPr>
            <a:spLocks noChangeArrowheads="1"/>
          </p:cNvSpPr>
          <p:nvPr/>
        </p:nvSpPr>
        <p:spPr bwMode="auto">
          <a:xfrm>
            <a:off x="3923928" y="2348880"/>
            <a:ext cx="2232248" cy="576064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Gumb </a:t>
            </a:r>
            <a:r>
              <a:rPr lang="hr-HR" sz="2800" b="1" dirty="0" smtClean="0"/>
              <a:t>TOOLS</a:t>
            </a:r>
            <a:r>
              <a:rPr lang="hr-HR" sz="2800" dirty="0" smtClean="0"/>
              <a:t> – dodavanje teksta, grafike, slika, pozadine (zidova), stranica, audio i videozapisa</a:t>
            </a:r>
            <a:endParaRPr lang="hr-HR" sz="2800" dirty="0"/>
          </a:p>
        </p:txBody>
      </p:sp>
      <p:pic>
        <p:nvPicPr>
          <p:cNvPr id="6" name="Rezervirano mjesto sadržaja 5" descr="slika_5_17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0830" y="1600200"/>
            <a:ext cx="650234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07" name="Oval 142"/>
          <p:cNvSpPr>
            <a:spLocks noChangeArrowheads="1"/>
          </p:cNvSpPr>
          <p:nvPr/>
        </p:nvSpPr>
        <p:spPr bwMode="auto">
          <a:xfrm>
            <a:off x="899592" y="1628800"/>
            <a:ext cx="1080120" cy="576064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dirty="0" smtClean="0"/>
              <a:t>Spremanje gloga – prilikom spremanja glog možemo označiti kao dovršen, nedovršen, javan, zapisati ključne riječi, odrediti područje/kategoriju…</a:t>
            </a:r>
            <a:endParaRPr lang="hr-HR" sz="2800" dirty="0"/>
          </a:p>
        </p:txBody>
      </p:sp>
      <p:pic>
        <p:nvPicPr>
          <p:cNvPr id="6" name="Rezervirano mjesto sadržaja 5" descr="slika_5_18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5925" y="1600200"/>
            <a:ext cx="567215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1" name="Oval 143"/>
          <p:cNvSpPr>
            <a:spLocks noChangeArrowheads="1"/>
          </p:cNvSpPr>
          <p:nvPr/>
        </p:nvSpPr>
        <p:spPr bwMode="auto">
          <a:xfrm>
            <a:off x="3419872" y="5157192"/>
            <a:ext cx="3709962" cy="504056"/>
          </a:xfrm>
          <a:prstGeom prst="ellipse">
            <a:avLst/>
          </a:prstGeom>
          <a:noFill/>
          <a:ln w="28575">
            <a:solidFill>
              <a:srgbClr val="548DD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8235</TotalTime>
  <Words>1084</Words>
  <Application>Microsoft Office PowerPoint</Application>
  <PresentationFormat>Prikaz na zaslonu (4:3)</PresentationFormat>
  <Paragraphs>142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Office tema</vt:lpstr>
      <vt:lpstr>  Ostale internetske usluge </vt:lpstr>
      <vt:lpstr>Stvaranje novog bloga</vt:lpstr>
      <vt:lpstr>Stvaranje novog bloga</vt:lpstr>
      <vt:lpstr>Stvaranje novog bloga</vt:lpstr>
      <vt:lpstr>Glogster</vt:lpstr>
      <vt:lpstr>Registracija novog Glogster računa (Sign Up) ili ulaz u već postojeći račun (Sign In)</vt:lpstr>
      <vt:lpstr>Početak novog gloga – gumb CREATE NEW GLOG</vt:lpstr>
      <vt:lpstr>Gumb TOOLS – dodavanje teksta, grafike, slika, pozadine (zidova), stranica, audio i videozapisa</vt:lpstr>
      <vt:lpstr>Spremanje gloga – prilikom spremanja glog možemo označiti kao dovršen, nedovršen, javan, zapisati ključne riječi, odrediti područje/kategoriju…</vt:lpstr>
      <vt:lpstr>Wiki</vt:lpstr>
      <vt:lpstr>Wiki</vt:lpstr>
      <vt:lpstr>Otvaranje wiki računa na www.wikispaces.com</vt:lpstr>
      <vt:lpstr>Otvaranje wiki računa na www.wikispaces.com</vt:lpstr>
      <vt:lpstr>Otvaranje wiki računa na www.wikispaces.com</vt:lpstr>
      <vt:lpstr>Otvaranje wiki računa na www.wikispaces.com</vt:lpstr>
      <vt:lpstr>Wiki - zadaci</vt:lpstr>
      <vt:lpstr>Chat</vt:lpstr>
      <vt:lpstr>VOIP</vt:lpstr>
      <vt:lpstr>Skype prozor</vt:lpstr>
      <vt:lpstr>FTP (File transfer protocol)</vt:lpstr>
      <vt:lpstr>Prozor Coreftp programa</vt:lpstr>
      <vt:lpstr>Telnet</vt:lpstr>
      <vt:lpstr>Sažetak (2)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Tipovi_podataka</dc:title>
  <dc:creator>Blaženka</dc:creator>
  <cp:lastModifiedBy>ss</cp:lastModifiedBy>
  <cp:revision>600</cp:revision>
  <dcterms:created xsi:type="dcterms:W3CDTF">2013-04-15T10:22:21Z</dcterms:created>
  <dcterms:modified xsi:type="dcterms:W3CDTF">2020-04-19T22:46:31Z</dcterms:modified>
</cp:coreProperties>
</file>