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8" r:id="rId3"/>
    <p:sldId id="321" r:id="rId4"/>
    <p:sldId id="269" r:id="rId5"/>
    <p:sldId id="272" r:id="rId6"/>
    <p:sldId id="320" r:id="rId7"/>
    <p:sldId id="273" r:id="rId8"/>
    <p:sldId id="274" r:id="rId9"/>
    <p:sldId id="278" r:id="rId10"/>
    <p:sldId id="279" r:id="rId11"/>
    <p:sldId id="282" r:id="rId12"/>
    <p:sldId id="288" r:id="rId13"/>
    <p:sldId id="322" r:id="rId14"/>
    <p:sldId id="289" r:id="rId15"/>
    <p:sldId id="292" r:id="rId16"/>
    <p:sldId id="296" r:id="rId17"/>
    <p:sldId id="297" r:id="rId18"/>
    <p:sldId id="298" r:id="rId19"/>
    <p:sldId id="300" r:id="rId20"/>
    <p:sldId id="301" r:id="rId21"/>
    <p:sldId id="302" r:id="rId22"/>
    <p:sldId id="303" r:id="rId23"/>
    <p:sldId id="319" r:id="rId24"/>
    <p:sldId id="304" r:id="rId25"/>
    <p:sldId id="306" r:id="rId26"/>
    <p:sldId id="325" r:id="rId27"/>
    <p:sldId id="324" r:id="rId28"/>
    <p:sldId id="326" r:id="rId29"/>
    <p:sldId id="307" r:id="rId30"/>
    <p:sldId id="308" r:id="rId31"/>
    <p:sldId id="309" r:id="rId32"/>
    <p:sldId id="323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28" r:id="rId42"/>
    <p:sldId id="329" r:id="rId43"/>
  </p:sldIdLst>
  <p:sldSz cx="9144000" cy="6858000" type="screen4x3"/>
  <p:notesSz cx="6797675" cy="987425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96" autoAdjust="0"/>
    <p:restoredTop sz="94660"/>
  </p:normalViewPr>
  <p:slideViewPr>
    <p:cSldViewPr>
      <p:cViewPr>
        <p:scale>
          <a:sx n="100" d="100"/>
          <a:sy n="100" d="100"/>
        </p:scale>
        <p:origin x="-90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44B9B-B64F-49F2-BC0F-1BADE66F3EE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8D4095D-84E4-4210-99C7-DEBC357064BF}">
      <dgm:prSet phldrT="[Tekst]"/>
      <dgm:spPr/>
      <dgm:t>
        <a:bodyPr/>
        <a:lstStyle/>
        <a:p>
          <a:r>
            <a:rPr lang="hr-HR" dirty="0" smtClean="0"/>
            <a:t>Autorska prava</a:t>
          </a:r>
          <a:endParaRPr lang="hr-HR" dirty="0"/>
        </a:p>
      </dgm:t>
    </dgm:pt>
    <dgm:pt modelId="{C4D278C5-3669-4EF6-B57B-A10693E7D083}" type="parTrans" cxnId="{2E2C095A-6045-48E1-A191-D127A606DE4E}">
      <dgm:prSet/>
      <dgm:spPr/>
      <dgm:t>
        <a:bodyPr/>
        <a:lstStyle/>
        <a:p>
          <a:endParaRPr lang="hr-HR"/>
        </a:p>
      </dgm:t>
    </dgm:pt>
    <dgm:pt modelId="{C2C11392-4FC4-41E7-AD70-A1263CBA743D}" type="sibTrans" cxnId="{2E2C095A-6045-48E1-A191-D127A606DE4E}">
      <dgm:prSet/>
      <dgm:spPr/>
      <dgm:t>
        <a:bodyPr/>
        <a:lstStyle/>
        <a:p>
          <a:endParaRPr lang="hr-HR"/>
        </a:p>
      </dgm:t>
    </dgm:pt>
    <dgm:pt modelId="{CB4C3AB0-C007-4A9D-A077-8DDB061EB351}">
      <dgm:prSet phldrT="[Tekst]"/>
      <dgm:spPr/>
      <dgm:t>
        <a:bodyPr/>
        <a:lstStyle/>
        <a:p>
          <a:r>
            <a:rPr lang="hr-HR" dirty="0" smtClean="0"/>
            <a:t>Moralna prava</a:t>
          </a:r>
          <a:endParaRPr lang="hr-HR" dirty="0"/>
        </a:p>
      </dgm:t>
    </dgm:pt>
    <dgm:pt modelId="{1C8F5BC1-A16E-4DF1-8AE9-730D841859CC}" type="parTrans" cxnId="{52FEA650-8BCA-46BD-92CC-A8FD88F872DE}">
      <dgm:prSet/>
      <dgm:spPr/>
      <dgm:t>
        <a:bodyPr/>
        <a:lstStyle/>
        <a:p>
          <a:endParaRPr lang="hr-HR"/>
        </a:p>
      </dgm:t>
    </dgm:pt>
    <dgm:pt modelId="{42CA4478-7DE1-49A1-A958-385D7859D1F7}" type="sibTrans" cxnId="{52FEA650-8BCA-46BD-92CC-A8FD88F872DE}">
      <dgm:prSet/>
      <dgm:spPr/>
      <dgm:t>
        <a:bodyPr/>
        <a:lstStyle/>
        <a:p>
          <a:endParaRPr lang="hr-HR"/>
        </a:p>
      </dgm:t>
    </dgm:pt>
    <dgm:pt modelId="{9681383B-C71F-4528-9DDB-D52749A6FD3C}">
      <dgm:prSet phldrT="[Tekst]"/>
      <dgm:spPr/>
      <dgm:t>
        <a:bodyPr/>
        <a:lstStyle/>
        <a:p>
          <a:r>
            <a:rPr lang="hr-HR" dirty="0" smtClean="0"/>
            <a:t>Imovinska prava</a:t>
          </a:r>
          <a:endParaRPr lang="hr-HR" dirty="0"/>
        </a:p>
      </dgm:t>
    </dgm:pt>
    <dgm:pt modelId="{20F123BE-571B-472F-94B3-87A1658FE438}" type="parTrans" cxnId="{9E0F38FB-9578-4624-BEAF-4440FA31A597}">
      <dgm:prSet/>
      <dgm:spPr/>
      <dgm:t>
        <a:bodyPr/>
        <a:lstStyle/>
        <a:p>
          <a:endParaRPr lang="hr-HR"/>
        </a:p>
      </dgm:t>
    </dgm:pt>
    <dgm:pt modelId="{7D480A90-D045-41B6-ADED-EB847D189730}" type="sibTrans" cxnId="{9E0F38FB-9578-4624-BEAF-4440FA31A597}">
      <dgm:prSet/>
      <dgm:spPr/>
      <dgm:t>
        <a:bodyPr/>
        <a:lstStyle/>
        <a:p>
          <a:endParaRPr lang="hr-HR"/>
        </a:p>
      </dgm:t>
    </dgm:pt>
    <dgm:pt modelId="{D869BCFC-AD6D-46A5-905D-784131C54F7E}">
      <dgm:prSet phldrT="[Tekst]"/>
      <dgm:spPr/>
      <dgm:t>
        <a:bodyPr/>
        <a:lstStyle/>
        <a:p>
          <a:r>
            <a:rPr lang="hr-HR" dirty="0" smtClean="0"/>
            <a:t>Druga prava</a:t>
          </a:r>
          <a:endParaRPr lang="hr-HR" dirty="0"/>
        </a:p>
      </dgm:t>
    </dgm:pt>
    <dgm:pt modelId="{CE3D7A3D-F23A-4792-AB07-779C212E8417}" type="parTrans" cxnId="{C9CDB004-B611-4780-8A64-6D980410F102}">
      <dgm:prSet/>
      <dgm:spPr/>
      <dgm:t>
        <a:bodyPr/>
        <a:lstStyle/>
        <a:p>
          <a:endParaRPr lang="hr-HR"/>
        </a:p>
      </dgm:t>
    </dgm:pt>
    <dgm:pt modelId="{A9C10AA0-81D0-4720-9892-564A196025EE}" type="sibTrans" cxnId="{C9CDB004-B611-4780-8A64-6D980410F102}">
      <dgm:prSet/>
      <dgm:spPr/>
      <dgm:t>
        <a:bodyPr/>
        <a:lstStyle/>
        <a:p>
          <a:endParaRPr lang="hr-HR"/>
        </a:p>
      </dgm:t>
    </dgm:pt>
    <dgm:pt modelId="{D6FFE91B-BC9C-4D4B-A764-DE6A03216CE8}" type="pres">
      <dgm:prSet presAssocID="{0F844B9B-B64F-49F2-BC0F-1BADE66F3EE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25D7BF6-E60F-4279-ACCE-B894715991CA}" type="pres">
      <dgm:prSet presAssocID="{28D4095D-84E4-4210-99C7-DEBC357064BF}" presName="centerShape" presStyleLbl="node0" presStyleIdx="0" presStyleCnt="1"/>
      <dgm:spPr/>
      <dgm:t>
        <a:bodyPr/>
        <a:lstStyle/>
        <a:p>
          <a:endParaRPr lang="hr-HR"/>
        </a:p>
      </dgm:t>
    </dgm:pt>
    <dgm:pt modelId="{0B2C7FD6-F6A2-43E7-99B3-84FD9DF852FF}" type="pres">
      <dgm:prSet presAssocID="{CB4C3AB0-C007-4A9D-A077-8DDB061EB35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19D0719-E7EA-4B6A-8B51-CD879ADB0512}" type="pres">
      <dgm:prSet presAssocID="{CB4C3AB0-C007-4A9D-A077-8DDB061EB351}" presName="dummy" presStyleCnt="0"/>
      <dgm:spPr/>
    </dgm:pt>
    <dgm:pt modelId="{A32AEED3-79F6-4994-9826-42FFF8DAB708}" type="pres">
      <dgm:prSet presAssocID="{42CA4478-7DE1-49A1-A958-385D7859D1F7}" presName="sibTrans" presStyleLbl="sibTrans2D1" presStyleIdx="0" presStyleCnt="3" custLinFactNeighborX="17721" custLinFactNeighborY="-3748"/>
      <dgm:spPr/>
      <dgm:t>
        <a:bodyPr/>
        <a:lstStyle/>
        <a:p>
          <a:endParaRPr lang="hr-HR"/>
        </a:p>
      </dgm:t>
    </dgm:pt>
    <dgm:pt modelId="{ACAFA0A9-8222-4ED5-BAB7-A74E2236BB46}" type="pres">
      <dgm:prSet presAssocID="{9681383B-C71F-4528-9DDB-D52749A6FD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513FD8D-DCF9-4458-AA21-3680325B18E1}" type="pres">
      <dgm:prSet presAssocID="{9681383B-C71F-4528-9DDB-D52749A6FD3C}" presName="dummy" presStyleCnt="0"/>
      <dgm:spPr/>
    </dgm:pt>
    <dgm:pt modelId="{68B01EEF-31C7-4245-8EDE-D82281B00186}" type="pres">
      <dgm:prSet presAssocID="{7D480A90-D045-41B6-ADED-EB847D189730}" presName="sibTrans" presStyleLbl="sibTrans2D1" presStyleIdx="1" presStyleCnt="3"/>
      <dgm:spPr/>
      <dgm:t>
        <a:bodyPr/>
        <a:lstStyle/>
        <a:p>
          <a:endParaRPr lang="hr-HR"/>
        </a:p>
      </dgm:t>
    </dgm:pt>
    <dgm:pt modelId="{55740C80-55BC-45C5-89F8-347BCCDF4BDB}" type="pres">
      <dgm:prSet presAssocID="{D869BCFC-AD6D-46A5-905D-784131C54F7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8FB3A2B-9348-424D-8F2F-F37139AC30A4}" type="pres">
      <dgm:prSet presAssocID="{D869BCFC-AD6D-46A5-905D-784131C54F7E}" presName="dummy" presStyleCnt="0"/>
      <dgm:spPr/>
    </dgm:pt>
    <dgm:pt modelId="{333935DE-F4B9-4633-858B-4BA8D4AC224E}" type="pres">
      <dgm:prSet presAssocID="{A9C10AA0-81D0-4720-9892-564A196025EE}" presName="sibTrans" presStyleLbl="sibTrans2D1" presStyleIdx="2" presStyleCnt="3"/>
      <dgm:spPr/>
      <dgm:t>
        <a:bodyPr/>
        <a:lstStyle/>
        <a:p>
          <a:endParaRPr lang="hr-HR"/>
        </a:p>
      </dgm:t>
    </dgm:pt>
  </dgm:ptLst>
  <dgm:cxnLst>
    <dgm:cxn modelId="{9E0F38FB-9578-4624-BEAF-4440FA31A597}" srcId="{28D4095D-84E4-4210-99C7-DEBC357064BF}" destId="{9681383B-C71F-4528-9DDB-D52749A6FD3C}" srcOrd="1" destOrd="0" parTransId="{20F123BE-571B-472F-94B3-87A1658FE438}" sibTransId="{7D480A90-D045-41B6-ADED-EB847D189730}"/>
    <dgm:cxn modelId="{876A7A55-3F3B-4335-9956-36E8A911337A}" type="presOf" srcId="{42CA4478-7DE1-49A1-A958-385D7859D1F7}" destId="{A32AEED3-79F6-4994-9826-42FFF8DAB708}" srcOrd="0" destOrd="0" presId="urn:microsoft.com/office/officeart/2005/8/layout/radial6"/>
    <dgm:cxn modelId="{31D4CD27-AFD5-4029-86CA-3A5384D52565}" type="presOf" srcId="{0F844B9B-B64F-49F2-BC0F-1BADE66F3EE8}" destId="{D6FFE91B-BC9C-4D4B-A764-DE6A03216CE8}" srcOrd="0" destOrd="0" presId="urn:microsoft.com/office/officeart/2005/8/layout/radial6"/>
    <dgm:cxn modelId="{01D2F30E-082C-4924-89A7-013FCF1D6A7C}" type="presOf" srcId="{9681383B-C71F-4528-9DDB-D52749A6FD3C}" destId="{ACAFA0A9-8222-4ED5-BAB7-A74E2236BB46}" srcOrd="0" destOrd="0" presId="urn:microsoft.com/office/officeart/2005/8/layout/radial6"/>
    <dgm:cxn modelId="{C9CDB004-B611-4780-8A64-6D980410F102}" srcId="{28D4095D-84E4-4210-99C7-DEBC357064BF}" destId="{D869BCFC-AD6D-46A5-905D-784131C54F7E}" srcOrd="2" destOrd="0" parTransId="{CE3D7A3D-F23A-4792-AB07-779C212E8417}" sibTransId="{A9C10AA0-81D0-4720-9892-564A196025EE}"/>
    <dgm:cxn modelId="{EBBB0753-FEE0-415E-A5B8-9471D48FF2E3}" type="presOf" srcId="{D869BCFC-AD6D-46A5-905D-784131C54F7E}" destId="{55740C80-55BC-45C5-89F8-347BCCDF4BDB}" srcOrd="0" destOrd="0" presId="urn:microsoft.com/office/officeart/2005/8/layout/radial6"/>
    <dgm:cxn modelId="{3D88DA78-0D6B-4A20-9457-BB1A22D7DAAF}" type="presOf" srcId="{28D4095D-84E4-4210-99C7-DEBC357064BF}" destId="{425D7BF6-E60F-4279-ACCE-B894715991CA}" srcOrd="0" destOrd="0" presId="urn:microsoft.com/office/officeart/2005/8/layout/radial6"/>
    <dgm:cxn modelId="{2E2C095A-6045-48E1-A191-D127A606DE4E}" srcId="{0F844B9B-B64F-49F2-BC0F-1BADE66F3EE8}" destId="{28D4095D-84E4-4210-99C7-DEBC357064BF}" srcOrd="0" destOrd="0" parTransId="{C4D278C5-3669-4EF6-B57B-A10693E7D083}" sibTransId="{C2C11392-4FC4-41E7-AD70-A1263CBA743D}"/>
    <dgm:cxn modelId="{A421D46A-75F9-4B47-9AC6-B1CC396A9C08}" type="presOf" srcId="{A9C10AA0-81D0-4720-9892-564A196025EE}" destId="{333935DE-F4B9-4633-858B-4BA8D4AC224E}" srcOrd="0" destOrd="0" presId="urn:microsoft.com/office/officeart/2005/8/layout/radial6"/>
    <dgm:cxn modelId="{B98417FA-8F83-4AB3-9304-6E72D9372CD1}" type="presOf" srcId="{CB4C3AB0-C007-4A9D-A077-8DDB061EB351}" destId="{0B2C7FD6-F6A2-43E7-99B3-84FD9DF852FF}" srcOrd="0" destOrd="0" presId="urn:microsoft.com/office/officeart/2005/8/layout/radial6"/>
    <dgm:cxn modelId="{CD4FEC1C-E2F5-4B4C-97B9-2F9815D3839E}" type="presOf" srcId="{7D480A90-D045-41B6-ADED-EB847D189730}" destId="{68B01EEF-31C7-4245-8EDE-D82281B00186}" srcOrd="0" destOrd="0" presId="urn:microsoft.com/office/officeart/2005/8/layout/radial6"/>
    <dgm:cxn modelId="{52FEA650-8BCA-46BD-92CC-A8FD88F872DE}" srcId="{28D4095D-84E4-4210-99C7-DEBC357064BF}" destId="{CB4C3AB0-C007-4A9D-A077-8DDB061EB351}" srcOrd="0" destOrd="0" parTransId="{1C8F5BC1-A16E-4DF1-8AE9-730D841859CC}" sibTransId="{42CA4478-7DE1-49A1-A958-385D7859D1F7}"/>
    <dgm:cxn modelId="{2AC01D55-1C8F-4330-B80D-84467D7548FB}" type="presParOf" srcId="{D6FFE91B-BC9C-4D4B-A764-DE6A03216CE8}" destId="{425D7BF6-E60F-4279-ACCE-B894715991CA}" srcOrd="0" destOrd="0" presId="urn:microsoft.com/office/officeart/2005/8/layout/radial6"/>
    <dgm:cxn modelId="{4C83C386-1358-4713-BB84-CE5B33C08A7A}" type="presParOf" srcId="{D6FFE91B-BC9C-4D4B-A764-DE6A03216CE8}" destId="{0B2C7FD6-F6A2-43E7-99B3-84FD9DF852FF}" srcOrd="1" destOrd="0" presId="urn:microsoft.com/office/officeart/2005/8/layout/radial6"/>
    <dgm:cxn modelId="{9FB27D41-ACAC-4440-8AFB-809B347AA1B4}" type="presParOf" srcId="{D6FFE91B-BC9C-4D4B-A764-DE6A03216CE8}" destId="{419D0719-E7EA-4B6A-8B51-CD879ADB0512}" srcOrd="2" destOrd="0" presId="urn:microsoft.com/office/officeart/2005/8/layout/radial6"/>
    <dgm:cxn modelId="{AD5590D7-2CF0-4F96-AB53-2BA038B9812A}" type="presParOf" srcId="{D6FFE91B-BC9C-4D4B-A764-DE6A03216CE8}" destId="{A32AEED3-79F6-4994-9826-42FFF8DAB708}" srcOrd="3" destOrd="0" presId="urn:microsoft.com/office/officeart/2005/8/layout/radial6"/>
    <dgm:cxn modelId="{93140A8B-28B4-40A6-9CCB-002EE09E4170}" type="presParOf" srcId="{D6FFE91B-BC9C-4D4B-A764-DE6A03216CE8}" destId="{ACAFA0A9-8222-4ED5-BAB7-A74E2236BB46}" srcOrd="4" destOrd="0" presId="urn:microsoft.com/office/officeart/2005/8/layout/radial6"/>
    <dgm:cxn modelId="{58FB1AC5-D078-451C-A13C-C29E8B3A5DB2}" type="presParOf" srcId="{D6FFE91B-BC9C-4D4B-A764-DE6A03216CE8}" destId="{2513FD8D-DCF9-4458-AA21-3680325B18E1}" srcOrd="5" destOrd="0" presId="urn:microsoft.com/office/officeart/2005/8/layout/radial6"/>
    <dgm:cxn modelId="{D2E5D98D-E198-42A8-9345-345E1610A3AE}" type="presParOf" srcId="{D6FFE91B-BC9C-4D4B-A764-DE6A03216CE8}" destId="{68B01EEF-31C7-4245-8EDE-D82281B00186}" srcOrd="6" destOrd="0" presId="urn:microsoft.com/office/officeart/2005/8/layout/radial6"/>
    <dgm:cxn modelId="{DFBDB4F9-A6E7-4D7E-8603-2FF8B9146D33}" type="presParOf" srcId="{D6FFE91B-BC9C-4D4B-A764-DE6A03216CE8}" destId="{55740C80-55BC-45C5-89F8-347BCCDF4BDB}" srcOrd="7" destOrd="0" presId="urn:microsoft.com/office/officeart/2005/8/layout/radial6"/>
    <dgm:cxn modelId="{9EF1A457-981F-4525-A868-1397044ED604}" type="presParOf" srcId="{D6FFE91B-BC9C-4D4B-A764-DE6A03216CE8}" destId="{F8FB3A2B-9348-424D-8F2F-F37139AC30A4}" srcOrd="8" destOrd="0" presId="urn:microsoft.com/office/officeart/2005/8/layout/radial6"/>
    <dgm:cxn modelId="{6DC799B6-6A24-4D45-95DA-687FCE5A40D9}" type="presParOf" srcId="{D6FFE91B-BC9C-4D4B-A764-DE6A03216CE8}" destId="{333935DE-F4B9-4633-858B-4BA8D4AC224E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33935DE-F4B9-4633-858B-4BA8D4AC224E}">
      <dsp:nvSpPr>
        <dsp:cNvPr id="0" name=""/>
        <dsp:cNvSpPr/>
      </dsp:nvSpPr>
      <dsp:spPr>
        <a:xfrm>
          <a:off x="451504" y="502793"/>
          <a:ext cx="3345462" cy="3345462"/>
        </a:xfrm>
        <a:prstGeom prst="blockArc">
          <a:avLst>
            <a:gd name="adj1" fmla="val 90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01EEF-31C7-4245-8EDE-D82281B00186}">
      <dsp:nvSpPr>
        <dsp:cNvPr id="0" name=""/>
        <dsp:cNvSpPr/>
      </dsp:nvSpPr>
      <dsp:spPr>
        <a:xfrm>
          <a:off x="451504" y="502793"/>
          <a:ext cx="3345462" cy="3345462"/>
        </a:xfrm>
        <a:prstGeom prst="blockArc">
          <a:avLst>
            <a:gd name="adj1" fmla="val 1800000"/>
            <a:gd name="adj2" fmla="val 90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2AEED3-79F6-4994-9826-42FFF8DAB708}">
      <dsp:nvSpPr>
        <dsp:cNvPr id="0" name=""/>
        <dsp:cNvSpPr/>
      </dsp:nvSpPr>
      <dsp:spPr>
        <a:xfrm>
          <a:off x="1044354" y="377405"/>
          <a:ext cx="3345462" cy="3345462"/>
        </a:xfrm>
        <a:prstGeom prst="blockArc">
          <a:avLst>
            <a:gd name="adj1" fmla="val 16200000"/>
            <a:gd name="adj2" fmla="val 1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D7BF6-E60F-4279-ACCE-B894715991CA}">
      <dsp:nvSpPr>
        <dsp:cNvPr id="0" name=""/>
        <dsp:cNvSpPr/>
      </dsp:nvSpPr>
      <dsp:spPr>
        <a:xfrm>
          <a:off x="1353578" y="1404866"/>
          <a:ext cx="1541315" cy="15413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 smtClean="0"/>
            <a:t>Autorska prava</a:t>
          </a:r>
          <a:endParaRPr lang="hr-HR" sz="2200" kern="1200" dirty="0"/>
        </a:p>
      </dsp:txBody>
      <dsp:txXfrm>
        <a:off x="1353578" y="1404866"/>
        <a:ext cx="1541315" cy="1541315"/>
      </dsp:txXfrm>
    </dsp:sp>
    <dsp:sp modelId="{0B2C7FD6-F6A2-43E7-99B3-84FD9DF852FF}">
      <dsp:nvSpPr>
        <dsp:cNvPr id="0" name=""/>
        <dsp:cNvSpPr/>
      </dsp:nvSpPr>
      <dsp:spPr>
        <a:xfrm>
          <a:off x="1584775" y="2174"/>
          <a:ext cx="1078921" cy="1078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Moralna prava</a:t>
          </a:r>
          <a:endParaRPr lang="hr-HR" sz="1300" kern="1200" dirty="0"/>
        </a:p>
      </dsp:txBody>
      <dsp:txXfrm>
        <a:off x="1584775" y="2174"/>
        <a:ext cx="1078921" cy="1078921"/>
      </dsp:txXfrm>
    </dsp:sp>
    <dsp:sp modelId="{ACAFA0A9-8222-4ED5-BAB7-A74E2236BB46}">
      <dsp:nvSpPr>
        <dsp:cNvPr id="0" name=""/>
        <dsp:cNvSpPr/>
      </dsp:nvSpPr>
      <dsp:spPr>
        <a:xfrm>
          <a:off x="2999765" y="2453009"/>
          <a:ext cx="1078921" cy="1078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Imovinska prava</a:t>
          </a:r>
          <a:endParaRPr lang="hr-HR" sz="1300" kern="1200" dirty="0"/>
        </a:p>
      </dsp:txBody>
      <dsp:txXfrm>
        <a:off x="2999765" y="2453009"/>
        <a:ext cx="1078921" cy="1078921"/>
      </dsp:txXfrm>
    </dsp:sp>
    <dsp:sp modelId="{55740C80-55BC-45C5-89F8-347BCCDF4BDB}">
      <dsp:nvSpPr>
        <dsp:cNvPr id="0" name=""/>
        <dsp:cNvSpPr/>
      </dsp:nvSpPr>
      <dsp:spPr>
        <a:xfrm>
          <a:off x="169784" y="2453009"/>
          <a:ext cx="1078921" cy="10789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Druga prava</a:t>
          </a:r>
          <a:endParaRPr lang="hr-HR" sz="1300" kern="1200" dirty="0"/>
        </a:p>
      </dsp:txBody>
      <dsp:txXfrm>
        <a:off x="169784" y="2453009"/>
        <a:ext cx="1078921" cy="1078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CA149-B27D-4421-B357-B40777D22360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2C3F-85E9-4E14-A2DA-2BF37CE903A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9EAAA-71FB-40BC-A8EE-DB26F938720C}" type="datetimeFigureOut">
              <a:rPr lang="hr-HR" smtClean="0"/>
              <a:pPr/>
              <a:t>28.4.2020.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FFB11-AE3B-4740-855A-0E381AA72D6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8129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FB11-AE3B-4740-855A-0E381AA72D68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FFB11-AE3B-4740-855A-0E381AA72D68}" type="slidenum">
              <a:rPr lang="hr-HR" smtClean="0"/>
              <a:pPr/>
              <a:t>34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4D8D53D2-E119-4035-BC24-13CEC1540877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F599-2EC0-48EE-BF85-6A3A1144E1A0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9E596-ED6A-4E66-84E8-D738FA84B4DF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44B3A-900B-4997-B5B4-32E396920937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BBB4-A298-4CC1-8806-ECAC88CA1F64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F90C-BBCA-4973-8ABF-119693DBC094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79010-2A0E-42BB-863B-5A4F190B0B24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0E5B-2F5D-4762-AFAC-4C4D79F836E3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BAF47-6CB6-4E4B-BBEA-AD4C1A89AE05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906CC0D-877D-4B36-8CFC-D96B3F2EAF0E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EBF915E-85E2-4D64-81B0-8AF29A382913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F633761-9BFD-4A14-886F-B282AF91CB87}" type="datetime1">
              <a:rPr lang="hr-HR" smtClean="0"/>
              <a:pPr/>
              <a:t>28.4.2020.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D3148-6C00-4C06-A29C-6D97791EAB9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31640" y="1484785"/>
            <a:ext cx="6696743" cy="1368151"/>
          </a:xfrm>
        </p:spPr>
        <p:txBody>
          <a:bodyPr>
            <a:normAutofit/>
          </a:bodyPr>
          <a:lstStyle/>
          <a:p>
            <a:r>
              <a:rPr lang="hr-HR" sz="3500" dirty="0" smtClean="0"/>
              <a:t>AUTORSKO PRAVO NA INTERNETU</a:t>
            </a:r>
            <a:endParaRPr lang="hr-HR" sz="35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4064496" cy="1273696"/>
          </a:xfrm>
        </p:spPr>
        <p:txBody>
          <a:bodyPr>
            <a:noAutofit/>
          </a:bodyPr>
          <a:lstStyle/>
          <a:p>
            <a:pPr algn="l"/>
            <a:r>
              <a:rPr lang="hr-HR" sz="1400" dirty="0" smtClean="0"/>
              <a:t>NASTAVNIK INFORMATIKE: Silvana </a:t>
            </a:r>
            <a:r>
              <a:rPr lang="hr-HR" sz="1400" dirty="0" err="1" smtClean="0"/>
              <a:t>Smoljan</a:t>
            </a:r>
            <a:endParaRPr lang="hr-HR" sz="1400" dirty="0" smtClean="0"/>
          </a:p>
          <a:p>
            <a:pPr algn="l"/>
            <a:endParaRPr lang="hr-HR" sz="1400" dirty="0" smtClean="0"/>
          </a:p>
          <a:p>
            <a:r>
              <a:rPr lang="hr-HR" sz="1400" dirty="0" smtClean="0"/>
              <a:t>OSNOVNA ŠKOLA ČERIN</a:t>
            </a:r>
            <a:endParaRPr lang="hr-HR" sz="1400" dirty="0"/>
          </a:p>
        </p:txBody>
      </p:sp>
      <p:pic>
        <p:nvPicPr>
          <p:cNvPr id="5" name="Rezervirano mjesto sadržaja 8" descr="kCx6y4dydS2-N5mpXXFa0Z-y7S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365104"/>
            <a:ext cx="1368152" cy="10261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428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Autorsko djelo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9592" y="1700808"/>
            <a:ext cx="5040560" cy="4022261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Svaki originalni proizvod, tema, ideja ne mora biti nova ali mora biti izražena na nov način</a:t>
            </a:r>
          </a:p>
          <a:p>
            <a:r>
              <a:rPr lang="hr-HR" dirty="0" smtClean="0"/>
              <a:t>Mora biti izraz autorove osobnosti, ne mora imati posebnu znanstvenu, književnu ili umjetničku vrijednost</a:t>
            </a:r>
          </a:p>
          <a:p>
            <a:r>
              <a:rPr lang="hr-HR" dirty="0" smtClean="0"/>
              <a:t>Autorsko djelo je književna, umjetnička ili znanstvena tvorevina koja može biti u materijalnim oblicima: knjiga, članak, kazališno djelo, pjesma, fotografija, film i sl.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10</a:t>
            </a:fld>
            <a:endParaRPr lang="hr-HR"/>
          </a:p>
        </p:txBody>
      </p:sp>
      <p:pic>
        <p:nvPicPr>
          <p:cNvPr id="6" name="Slika 5" descr="slik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077072"/>
            <a:ext cx="2304256" cy="1728192"/>
          </a:xfrm>
          <a:prstGeom prst="rect">
            <a:avLst/>
          </a:prstGeom>
        </p:spPr>
      </p:pic>
      <p:pic>
        <p:nvPicPr>
          <p:cNvPr id="7" name="Slika 6" descr="čestitka oš čer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0110" y="980728"/>
            <a:ext cx="2349794" cy="16618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86609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Prava koja </a:t>
            </a:r>
            <a:r>
              <a:rPr lang="hr-HR" sz="3000" dirty="0" smtClean="0"/>
              <a:t>pripadaju</a:t>
            </a:r>
            <a:r>
              <a:rPr lang="hr-HR" sz="3200" dirty="0" smtClean="0"/>
              <a:t> autoru mogu biti: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r>
              <a:rPr lang="hr-HR" b="1" dirty="0" smtClean="0"/>
              <a:t>Moralna</a:t>
            </a:r>
            <a:r>
              <a:rPr lang="hr-HR" dirty="0" smtClean="0"/>
              <a:t> </a:t>
            </a:r>
            <a:r>
              <a:rPr lang="hr-HR" i="1" dirty="0" smtClean="0"/>
              <a:t>koja štite osobne i duhovne veze autora s njegovim djelom</a:t>
            </a:r>
          </a:p>
          <a:p>
            <a:r>
              <a:rPr lang="hr-HR" b="1" dirty="0" smtClean="0"/>
              <a:t>Imovinska</a:t>
            </a:r>
            <a:r>
              <a:rPr lang="hr-HR" dirty="0" smtClean="0"/>
              <a:t> </a:t>
            </a:r>
            <a:r>
              <a:rPr lang="hr-HR" i="1" dirty="0" smtClean="0"/>
              <a:t>koja štite imovinske interese autora u pogledu kršenja njegovih djela i</a:t>
            </a:r>
          </a:p>
          <a:p>
            <a:r>
              <a:rPr lang="hr-HR" dirty="0" smtClean="0"/>
              <a:t>Niz </a:t>
            </a:r>
            <a:r>
              <a:rPr lang="hr-HR" b="1" dirty="0" smtClean="0"/>
              <a:t>drugih prava </a:t>
            </a:r>
            <a:r>
              <a:rPr lang="hr-HR" i="1" dirty="0" smtClean="0"/>
              <a:t>koja nose obilježja i jednih i drugih ali se ne mogu svrstati u jednu skupinu</a:t>
            </a:r>
            <a:endParaRPr lang="hr-HR" i="1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11</a:t>
            </a:fld>
            <a:endParaRPr lang="hr-HR"/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="" xmlns:p14="http://schemas.microsoft.com/office/powerpoint/2010/main" val="180950492"/>
              </p:ext>
            </p:extLst>
          </p:nvPr>
        </p:nvGraphicFramePr>
        <p:xfrm>
          <a:off x="4067944" y="1268760"/>
          <a:ext cx="4248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41057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Individualno i kolektivno ostvarivanje autorskog prava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2119257"/>
            <a:ext cx="7560840" cy="3603812"/>
          </a:xfrm>
        </p:spPr>
        <p:txBody>
          <a:bodyPr>
            <a:normAutofit/>
          </a:bodyPr>
          <a:lstStyle/>
          <a:p>
            <a:r>
              <a:rPr lang="hr-HR" dirty="0" smtClean="0"/>
              <a:t>Individualno ostvarivanje autorskog prava je kada autor ostvaruje svoja prava kada dogovara i sklapa ugovor o objavljivanju svojeg rada s nakladnikom ili odgovarajućom upravom</a:t>
            </a:r>
          </a:p>
          <a:p>
            <a:r>
              <a:rPr lang="hr-HR" dirty="0" smtClean="0"/>
              <a:t>Organizacije koje zastupaju više autora i dogovaraju korištenje autorskih djela s velikim brojem korisnika nazivaju se udrugama za kolektivno ostvarivanje prava. One posreduju između autora i korisnika, povezane su s drugim udrugama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89210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980728"/>
            <a:ext cx="6196405" cy="4742341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Pojavom interneta omogućen je lak, brz i nenadziran prijenos glazbenih djela, filmova, računarskih programa, slika i fotografija kao i baza podataka. </a:t>
            </a:r>
          </a:p>
          <a:p>
            <a:r>
              <a:rPr lang="hr-HR" dirty="0" smtClean="0"/>
              <a:t>Njihovo reproduciranje, distribuiranje i iznajmljivanje, kao i neovlašteno stavljanje je realnost današnjice. Koliko god se trudili to spriječiti bilo tehničkim zaštitama, zakonskim opomenama i rješenjima, ona se svakodnevno krše. </a:t>
            </a:r>
          </a:p>
          <a:p>
            <a:r>
              <a:rPr lang="hr-HR" dirty="0" smtClean="0"/>
              <a:t>Načini digitalizacije, zaštita  web stranice, korištenje web 2.0, zaštita slika, omota, fotografija kao i sve zastupljenije e-učenje u obrazovnom sustavu su neka od područja koja su posebno izložena na internetu.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Licencije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988840"/>
            <a:ext cx="7632848" cy="3734229"/>
          </a:xfrm>
        </p:spPr>
        <p:txBody>
          <a:bodyPr/>
          <a:lstStyle/>
          <a:p>
            <a:r>
              <a:rPr lang="hr-HR" dirty="0" smtClean="0"/>
              <a:t>Licencija je dokument koji nekome daje pravo da u stvarnom ili digitalnom okruženju koristi djelo (program) pa govorimo o licenciranom ugovoru sa krajnjim korisnikom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14</a:t>
            </a:fld>
            <a:endParaRPr lang="hr-HR"/>
          </a:p>
        </p:txBody>
      </p:sp>
      <p:pic>
        <p:nvPicPr>
          <p:cNvPr id="7" name="Slika 6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140968"/>
            <a:ext cx="2520280" cy="29851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226137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Licencija </a:t>
            </a:r>
            <a:r>
              <a:rPr lang="hr-HR" sz="3000" dirty="0" err="1" smtClean="0"/>
              <a:t>Creative</a:t>
            </a:r>
            <a:r>
              <a:rPr lang="hr-HR" sz="3000" dirty="0" smtClean="0"/>
              <a:t> </a:t>
            </a:r>
            <a:r>
              <a:rPr lang="hr-HR" sz="3000" dirty="0" err="1" smtClean="0"/>
              <a:t>Commons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4968552"/>
          </a:xfrm>
        </p:spPr>
        <p:txBody>
          <a:bodyPr>
            <a:normAutofit fontScale="77500" lnSpcReduction="20000"/>
          </a:bodyPr>
          <a:lstStyle/>
          <a:p>
            <a:r>
              <a:rPr lang="hr-HR" dirty="0" err="1" smtClean="0"/>
              <a:t>Creative</a:t>
            </a:r>
            <a:r>
              <a:rPr lang="hr-HR" dirty="0" smtClean="0"/>
              <a:t> </a:t>
            </a:r>
            <a:r>
              <a:rPr lang="hr-HR" dirty="0" err="1" smtClean="0"/>
              <a:t>Commons</a:t>
            </a:r>
            <a:r>
              <a:rPr lang="hr-HR" dirty="0" smtClean="0"/>
              <a:t> je neprofitna organizacija koja omogućuje licenciranje vlastitih autorskih djela pomoću nekoliko vrsta licencija koje nudi, vizije </a:t>
            </a:r>
            <a:r>
              <a:rPr lang="hr-HR" dirty="0" err="1" smtClean="0"/>
              <a:t>interneta</a:t>
            </a:r>
            <a:r>
              <a:rPr lang="hr-HR" dirty="0" smtClean="0"/>
              <a:t> kao univerzalnog pristupa istraživanjima, obrazovanju, kulturi, novoj eri razvoja, rasta i produktivnosti</a:t>
            </a:r>
          </a:p>
          <a:p>
            <a:r>
              <a:rPr lang="hr-HR" dirty="0" err="1" smtClean="0"/>
              <a:t>Creative</a:t>
            </a:r>
            <a:r>
              <a:rPr lang="hr-HR" dirty="0" smtClean="0"/>
              <a:t> </a:t>
            </a:r>
            <a:r>
              <a:rPr lang="hr-HR" dirty="0" err="1" smtClean="0"/>
              <a:t>Commons</a:t>
            </a:r>
            <a:r>
              <a:rPr lang="hr-HR" dirty="0" smtClean="0"/>
              <a:t> nije jedna licencija već krovni naziv za nekoliko kombinacija uvjeta korištenja djela kako autor odredi</a:t>
            </a:r>
          </a:p>
          <a:p>
            <a:r>
              <a:rPr lang="hr-HR" dirty="0" smtClean="0"/>
              <a:t>Autoru nudi da sam odredi uvjete korištenja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svoga djela birajući jednu licenciju, a preuzima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je u tri oblika:</a:t>
            </a:r>
          </a:p>
          <a:p>
            <a:pPr marL="914400" lvl="1" indent="-514350">
              <a:buFont typeface="+mj-lt"/>
              <a:buAutoNum type="alphaLcParenR"/>
            </a:pPr>
            <a:r>
              <a:rPr lang="hr-HR" sz="2500" dirty="0" smtClean="0"/>
              <a:t>u obliku sažetka</a:t>
            </a:r>
          </a:p>
          <a:p>
            <a:pPr marL="914400" lvl="1" indent="-514350">
              <a:buFont typeface="+mj-lt"/>
              <a:buAutoNum type="alphaLcParenR"/>
            </a:pPr>
            <a:r>
              <a:rPr lang="hr-HR" sz="2500" dirty="0" smtClean="0"/>
              <a:t>u obliku pravnog teksta te</a:t>
            </a:r>
          </a:p>
          <a:p>
            <a:pPr marL="914400" lvl="1" indent="-514350">
              <a:buFont typeface="+mj-lt"/>
              <a:buAutoNum type="alphaLcParenR"/>
            </a:pPr>
            <a:r>
              <a:rPr lang="hr-HR" sz="2500" dirty="0" smtClean="0"/>
              <a:t>u strojno čitljivom obliku koji se ugradi </a:t>
            </a:r>
          </a:p>
          <a:p>
            <a:pPr marL="0" indent="0">
              <a:buNone/>
            </a:pPr>
            <a:r>
              <a:rPr lang="hr-HR" sz="2500" dirty="0"/>
              <a:t>	</a:t>
            </a:r>
            <a:r>
              <a:rPr lang="hr-HR" sz="2500" dirty="0" smtClean="0"/>
              <a:t>u sam kod stranice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Na inicijativu </a:t>
            </a:r>
            <a:r>
              <a:rPr lang="hr-HR" dirty="0" err="1" smtClean="0"/>
              <a:t>Creative</a:t>
            </a:r>
            <a:r>
              <a:rPr lang="hr-HR" dirty="0" smtClean="0"/>
              <a:t> </a:t>
            </a:r>
            <a:r>
              <a:rPr lang="hr-HR" dirty="0" err="1" smtClean="0"/>
              <a:t>Commons</a:t>
            </a:r>
            <a:r>
              <a:rPr lang="hr-HR" dirty="0" smtClean="0"/>
              <a:t> stvorena je međunarodna organizacija </a:t>
            </a:r>
            <a:r>
              <a:rPr lang="hr-HR" dirty="0" err="1" smtClean="0"/>
              <a:t>iCommons</a:t>
            </a:r>
            <a:r>
              <a:rPr lang="hr-HR" dirty="0" smtClean="0"/>
              <a:t> koja promiče suradnju, otvoreno obrazovanje, slobodan pristup znanju, otvoreni kod, otvoreni pristup i zajednice slobodne kulture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15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6"/>
            <a:ext cx="214312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8624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6864" cy="1728192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Postoje računalni programi koji skidaju glazbu bez gubitka kvalitete. Spor s američkom tvrtkom </a:t>
            </a:r>
            <a:r>
              <a:rPr lang="hr-HR" sz="2400" dirty="0" err="1" smtClean="0"/>
              <a:t>Napster</a:t>
            </a:r>
            <a:r>
              <a:rPr lang="hr-HR" sz="2400" dirty="0" smtClean="0"/>
              <a:t> koja je napravila program koji skida glazbu bez dozvole autora</a:t>
            </a:r>
            <a:br>
              <a:rPr lang="hr-HR" sz="2400" dirty="0" smtClean="0"/>
            </a:br>
            <a:r>
              <a:rPr lang="hr-HR" sz="2400" dirty="0" smtClean="0"/>
              <a:t>poznato kao </a:t>
            </a:r>
            <a:r>
              <a:rPr lang="hr-HR" sz="2400" dirty="0" err="1" smtClean="0"/>
              <a:t>peer</a:t>
            </a:r>
            <a:r>
              <a:rPr lang="hr-HR" sz="2400" dirty="0" smtClean="0"/>
              <a:t>-to-</a:t>
            </a:r>
            <a:r>
              <a:rPr lang="hr-HR" sz="2400" dirty="0" err="1" smtClean="0"/>
              <a:t>peer</a:t>
            </a:r>
            <a:r>
              <a:rPr lang="hr-HR" sz="2400" dirty="0" smtClean="0"/>
              <a:t> P2P omogućio i uvođenje tehnologije MP3</a:t>
            </a:r>
            <a:endParaRPr lang="hr-HR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3384376" cy="21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16</a:t>
            </a:fld>
            <a:endParaRPr lang="hr-H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9120"/>
            <a:ext cx="5820757" cy="149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4954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20689"/>
            <a:ext cx="6965245" cy="1008112"/>
          </a:xfrm>
        </p:spPr>
        <p:txBody>
          <a:bodyPr>
            <a:normAutofit/>
          </a:bodyPr>
          <a:lstStyle/>
          <a:p>
            <a:r>
              <a:rPr lang="hr-HR" sz="3000" dirty="0" smtClean="0"/>
              <a:t>Postupak korištenja glazbenog i filmskog sadržaja s mreže obuhvaća 3 koraka: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600200"/>
            <a:ext cx="7632848" cy="434908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Pohranjivanje sadržaja na korisnikovo računalo</a:t>
            </a:r>
          </a:p>
          <a:p>
            <a:r>
              <a:rPr lang="hr-HR" dirty="0" smtClean="0"/>
              <a:t>Stavljanje na raspolaganje drugim korisnicima</a:t>
            </a:r>
          </a:p>
          <a:p>
            <a:r>
              <a:rPr lang="hr-HR" dirty="0" smtClean="0"/>
              <a:t>Prijenos sadržaja na računalo drugog korisnika</a:t>
            </a:r>
          </a:p>
          <a:p>
            <a:pPr marL="0" indent="0">
              <a:buNone/>
            </a:pPr>
            <a:r>
              <a:rPr lang="hr-HR" dirty="0" smtClean="0"/>
              <a:t>To je zasigurno kršenje autorskih prava a zahtjevi kao otkrivanje IP adrese, identiteta, ukidanje pristupa </a:t>
            </a:r>
            <a:r>
              <a:rPr lang="hr-HR" dirty="0" err="1" smtClean="0"/>
              <a:t>internetu</a:t>
            </a:r>
            <a:r>
              <a:rPr lang="hr-HR" dirty="0" smtClean="0"/>
              <a:t> narušava ustavne slobode građana.</a:t>
            </a:r>
          </a:p>
          <a:p>
            <a:pPr marL="0" indent="0">
              <a:buNone/>
            </a:pPr>
            <a:r>
              <a:rPr lang="hr-HR" dirty="0" smtClean="0"/>
              <a:t>Moguće rješenje – korisnici bi u pretplati morali  davati naknadu autorima i izvođačima</a:t>
            </a:r>
          </a:p>
          <a:p>
            <a:pPr marL="0" indent="0">
              <a:buNone/>
            </a:pPr>
            <a:r>
              <a:rPr lang="hr-HR" dirty="0" smtClean="0"/>
              <a:t>Filmovi od Berlinske revizije Bernske konvencije 1908. se štite kao posebna vrsta autorskih djela. Zaštićeni su za vrijeme života i 70 godina od smrti zadnjeg koautora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17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7424412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Autofit/>
          </a:bodyPr>
          <a:lstStyle/>
          <a:p>
            <a:r>
              <a:rPr lang="hr-HR" sz="3000" dirty="0" smtClean="0"/>
              <a:t>Računalni programi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2326232"/>
            <a:ext cx="7416824" cy="3482443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1985. dogovorena zaštita autorskim pravom jer predstavljaju pisana djela u strojnom obliku</a:t>
            </a:r>
          </a:p>
          <a:p>
            <a:r>
              <a:rPr lang="hr-HR" dirty="0" smtClean="0"/>
              <a:t>Ukoliko programi sadrže i tehničko rješenje štite se i patentima</a:t>
            </a:r>
          </a:p>
          <a:p>
            <a:r>
              <a:rPr lang="hr-HR" dirty="0" smtClean="0"/>
              <a:t>Autor računalnog programa ima pravo: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/>
              <a:t>Trajno ili privremeno reproducirati računalni program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/>
              <a:t>Prijevod, prilagodbu izmjenu ili obradu programa i</a:t>
            </a:r>
          </a:p>
          <a:p>
            <a:pPr marL="514350" indent="-514350">
              <a:buFont typeface="+mj-lt"/>
              <a:buAutoNum type="alphaLcParenR"/>
            </a:pPr>
            <a:r>
              <a:rPr lang="hr-HR" dirty="0" smtClean="0"/>
              <a:t>Distribuciju izvornika ili primjeraka programa i njegovo iznajmljivanje</a:t>
            </a:r>
          </a:p>
          <a:p>
            <a:pPr marL="514350" indent="-514350">
              <a:buFont typeface="+mj-lt"/>
              <a:buAutoNum type="alphaLcParenR"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18</a:t>
            </a:fld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1043608" y="1556792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– ulaganja u softver = zaštita autorskim pravom od neovlaštene upotrebe i umnožavanja</a:t>
            </a:r>
          </a:p>
        </p:txBody>
      </p:sp>
    </p:spTree>
    <p:extLst>
      <p:ext uri="{BB962C8B-B14F-4D97-AF65-F5344CB8AC3E}">
        <p14:creationId xmlns="" xmlns:p14="http://schemas.microsoft.com/office/powerpoint/2010/main" val="2051532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Autofit/>
          </a:bodyPr>
          <a:lstStyle/>
          <a:p>
            <a:r>
              <a:rPr lang="hr-HR" sz="3000" dirty="0" smtClean="0"/>
              <a:t>Baza podataka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310293"/>
          </a:xfrm>
        </p:spPr>
        <p:txBody>
          <a:bodyPr>
            <a:normAutofit/>
          </a:bodyPr>
          <a:lstStyle/>
          <a:p>
            <a:r>
              <a:rPr lang="hr-HR" dirty="0" smtClean="0"/>
              <a:t>Može biti sastavljena od zaštićenih djela kao i njezin raspored ili izbor originalan</a:t>
            </a:r>
          </a:p>
          <a:p>
            <a:r>
              <a:rPr lang="hr-HR" dirty="0" smtClean="0"/>
              <a:t>Autorsko pravo traje za autorova života i 70 godina poslije.</a:t>
            </a:r>
          </a:p>
          <a:p>
            <a:r>
              <a:rPr lang="hr-HR" dirty="0" smtClean="0"/>
              <a:t>Pravo proizvođača traje 15 godina od završetka baze</a:t>
            </a:r>
          </a:p>
          <a:p>
            <a:r>
              <a:rPr lang="hr-HR" dirty="0" smtClean="0"/>
              <a:t>Ugovorom o licenciji korisnik dobiva dozvolu autora </a:t>
            </a:r>
          </a:p>
          <a:p>
            <a:r>
              <a:rPr lang="hr-HR" dirty="0" smtClean="0"/>
              <a:t>Za potrebe obrazovanja i znanstvenog istraživanja mogu se reproducirati, no ne i za privatnu uporabu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15651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Uvod 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87624" y="1340768"/>
            <a:ext cx="3757032" cy="2592288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Internetska tehnologija snažno oblikuje i kroji našu sadašnjost i budućnost</a:t>
            </a:r>
          </a:p>
          <a:p>
            <a:r>
              <a:rPr lang="hr-HR" dirty="0" smtClean="0"/>
              <a:t>Virtualni svijet i tehnologija postali neizostavni dio života prosječnog čovjeka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</a:t>
            </a:fld>
            <a:endParaRPr lang="hr-HR"/>
          </a:p>
        </p:txBody>
      </p:sp>
      <p:pic>
        <p:nvPicPr>
          <p:cNvPr id="1026" name="Picture 2" descr="C:\Users\ss\Downloads\preuz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460838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73016"/>
            <a:ext cx="3456384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utnik 9"/>
          <p:cNvSpPr/>
          <p:nvPr/>
        </p:nvSpPr>
        <p:spPr>
          <a:xfrm>
            <a:off x="4788024" y="321297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r-HR" dirty="0" smtClean="0"/>
              <a:t>Milijuni ljudi širom svijeta dan započinju pristupom internetu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U svakom dijelu našeg života danas: privatnom, socijalnom, kulturnom, ekonomskom i političkom. </a:t>
            </a:r>
          </a:p>
          <a:p>
            <a:pPr>
              <a:buFont typeface="Wingdings" pitchFamily="2" charset="2"/>
              <a:buChar char="ü"/>
            </a:pPr>
            <a:r>
              <a:rPr lang="hr-HR" dirty="0" smtClean="0"/>
              <a:t>Time raste mogućnost  zlouporabe podataka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55182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Digitalizacija 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844824"/>
            <a:ext cx="7560840" cy="3878245"/>
          </a:xfrm>
        </p:spPr>
        <p:txBody>
          <a:bodyPr>
            <a:normAutofit/>
          </a:bodyPr>
          <a:lstStyle/>
          <a:p>
            <a:r>
              <a:rPr lang="hr-HR" dirty="0" smtClean="0"/>
              <a:t>Postupak konverzije podataka u digitalni oblik namijenjen računalnoj obradi i predstavlja oblik umnožavanja</a:t>
            </a:r>
          </a:p>
          <a:p>
            <a:r>
              <a:rPr lang="hr-HR" dirty="0" smtClean="0"/>
              <a:t>Dva načina: </a:t>
            </a:r>
          </a:p>
          <a:p>
            <a:pPr marL="880110" lvl="1" indent="-514350">
              <a:buFont typeface="+mj-lt"/>
              <a:buAutoNum type="romanUcPeriod"/>
            </a:pPr>
            <a:r>
              <a:rPr lang="hr-HR" dirty="0" smtClean="0"/>
              <a:t>konverzija tiskane građe u ASCII kod i </a:t>
            </a:r>
          </a:p>
          <a:p>
            <a:pPr marL="880110" lvl="1" indent="-514350">
              <a:buFont typeface="+mj-lt"/>
              <a:buAutoNum type="romanUcPeriod"/>
            </a:pPr>
            <a:r>
              <a:rPr lang="hr-HR" dirty="0" smtClean="0"/>
              <a:t>skeniranjem slike</a:t>
            </a:r>
          </a:p>
          <a:p>
            <a:r>
              <a:rPr lang="hr-HR" dirty="0" smtClean="0"/>
              <a:t>Nositelj projekta digitalizacije pored pitanja nositelja autorskog prava imaju i pitanje etičkog korištenja građe kao i zaštite podataka u postupku digitalizacije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20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04246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562074"/>
          </a:xfrm>
        </p:spPr>
        <p:txBody>
          <a:bodyPr>
            <a:normAutofit/>
          </a:bodyPr>
          <a:lstStyle/>
          <a:p>
            <a:r>
              <a:rPr lang="hr-HR" sz="3000" dirty="0"/>
              <a:t>Digitalizacija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340768"/>
            <a:ext cx="7704856" cy="4896544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Treba istaknuti kako se građa može koristiti i u koje svrhe. Primjer europske prakse je:</a:t>
            </a:r>
          </a:p>
          <a:p>
            <a:pPr marL="0" indent="0" algn="ctr">
              <a:buNone/>
            </a:pPr>
            <a:r>
              <a:rPr lang="hr-HR" dirty="0"/>
              <a:t>Sva prava na sadržaj ovog mrežnog mjesta pridržava ©[naziv ustanove].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Sadržaju </a:t>
            </a:r>
            <a:r>
              <a:rPr lang="hr-HR" dirty="0"/>
              <a:t>ovog mjesta može se pristupiti, može ga se otisnuti i učitati u neizmijenjenom obliku uz navođenje nositelja autorskih prava, za osobno usavršavanje koje se posredno ili neposredno ne koristi u komercijalne svrhe i u bilo koje nekomercijalne svrhe.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Ispisan </a:t>
            </a:r>
            <a:r>
              <a:rPr lang="hr-HR" dirty="0"/>
              <a:t>ili učitan sadržaje ne smije se prodavati, licencirati, prenositi, kopirati ili reproducirati u cijelosti ili djelomice na bilo koji način ili na bilo kojem mediju bilo kojoj osobi bez prethodne pisane dozvole što uključuje, ali nije ograničeno na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endParaRPr lang="hr-HR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r-HR" dirty="0"/>
              <a:t>Prijenos </a:t>
            </a:r>
            <a:r>
              <a:rPr lang="hr-HR" dirty="0" smtClean="0"/>
              <a:t>na </a:t>
            </a:r>
            <a:r>
              <a:rPr lang="hr-HR" dirty="0"/>
              <a:t>bilo koji </a:t>
            </a:r>
            <a:r>
              <a:rPr lang="hr-HR" dirty="0" smtClean="0"/>
              <a:t>način</a:t>
            </a:r>
            <a:endParaRPr lang="hr-HR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hr-HR" dirty="0"/>
              <a:t>Pohranu na bilo koji medij, sustav ili program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r-HR" dirty="0"/>
              <a:t>Prikazivanje u bilo kojem obliku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r-HR" dirty="0"/>
              <a:t>Izvođenje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hr-HR" dirty="0"/>
              <a:t>Posudbu ili najam.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52498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88832" cy="778098"/>
          </a:xfrm>
        </p:spPr>
        <p:txBody>
          <a:bodyPr>
            <a:normAutofit/>
          </a:bodyPr>
          <a:lstStyle/>
          <a:p>
            <a:r>
              <a:rPr lang="hr-HR" sz="3000" dirty="0" smtClean="0"/>
              <a:t>Zaštita autorskog prava na WWW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1"/>
            <a:ext cx="7931224" cy="4680520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Najpoznatiji i najrašireniji internetski servis WWW  razvijen je u Europskom centru za nuklearna istraživanja za potrebe razmjene informacija među znanstvenicima širom Europe i svijeta</a:t>
            </a:r>
          </a:p>
          <a:p>
            <a:r>
              <a:rPr lang="hr-HR" dirty="0" smtClean="0"/>
              <a:t>hipertekst ,URL, link</a:t>
            </a:r>
          </a:p>
          <a:p>
            <a:r>
              <a:rPr lang="hr-HR" dirty="0" smtClean="0"/>
              <a:t>Dopuštenje od autora za kopiranje sadržaja stranice</a:t>
            </a:r>
          </a:p>
          <a:p>
            <a:r>
              <a:rPr lang="hr-HR" dirty="0" smtClean="0"/>
              <a:t>Klikom na link korisnik ide na neku stranicu uronjenu u mrežno mjesto često zaobilazeći glavnu stranicu i zovemo ga dubinsko povezivanje - sve dok je jasno istaknuto ime autora u tekstu ili stranici nije narušeno autorsko pravo </a:t>
            </a:r>
          </a:p>
          <a:p>
            <a:r>
              <a:rPr lang="hr-HR" dirty="0" smtClean="0"/>
              <a:t>Cilj autora je povećati čitanost – ukoliko ne ograniči pristup i ne zaštiti nije potrebno tražiti pristup</a:t>
            </a:r>
          </a:p>
          <a:p>
            <a:r>
              <a:rPr lang="hr-HR" dirty="0" smtClean="0"/>
              <a:t>Traženje odobrenja je dobar primjer informacijske etike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22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53753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38630" y="764704"/>
            <a:ext cx="5849594" cy="706090"/>
          </a:xfrm>
        </p:spPr>
        <p:txBody>
          <a:bodyPr>
            <a:normAutofit/>
          </a:bodyPr>
          <a:lstStyle/>
          <a:p>
            <a:pPr algn="l"/>
            <a:r>
              <a:rPr lang="hr-HR" sz="3000" dirty="0"/>
              <a:t>Zaštita autorskog prava na WWW</a:t>
            </a:r>
            <a:endParaRPr lang="hr-HR" sz="30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-315416"/>
            <a:ext cx="2139881" cy="2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23</a:t>
            </a:fld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755754" y="1484784"/>
            <a:ext cx="763267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Dizajner stranice može svaki dokument ponuditi u vlastitom okviru (često os svojim podacima, vlastiti logo)– ukoliko dokument nije u okviru treba jasno navesti podatak o autoru i stranici na koju se povezuje</a:t>
            </a:r>
          </a:p>
          <a:p>
            <a:r>
              <a:rPr lang="hr-HR" sz="2000" dirty="0" smtClean="0"/>
              <a:t>Odgovornost za sadržaje stranice je pojašnjeno Hrvatskim Zakonom o elektroničkoj trgovini čl.18 davatelj usluga nije odgovoran za sadržaj ukoliko: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Nije znao o nedopuštenom djelovanju korisnika ili sadržaja podataka, o sudskim postupcima za naknadu štete, nije bio upoznat s činjenicama o nedopuštenoj aktivnosti korisnika</a:t>
            </a:r>
          </a:p>
          <a:p>
            <a:pPr marL="285750" indent="-285750">
              <a:buFontTx/>
              <a:buChar char="-"/>
            </a:pPr>
            <a:r>
              <a:rPr lang="hr-HR" sz="2000" dirty="0" smtClean="0"/>
              <a:t>Čim je saznao da se radi o nedopuštenom djelovanju ili podatku ukloni ili onemogući pristup podacima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4671476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Zaštita autorskih prava na fotografska djela i slike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Slike na kojoj su osobe ne smiju se objavljivati bez pristanka prikazanih osoba, uz njih i fotografije treba navesti autora ili izvor</a:t>
            </a:r>
          </a:p>
          <a:p>
            <a:r>
              <a:rPr lang="hr-HR" dirty="0" smtClean="0"/>
              <a:t>Slike nije dopušteno mijenjati i razvlačiti</a:t>
            </a:r>
          </a:p>
          <a:p>
            <a:r>
              <a:rPr lang="hr-HR" dirty="0" smtClean="0"/>
              <a:t>Postoje besplatne zbirke slika koje se nude pod određenim uvjetima, licencijama</a:t>
            </a:r>
          </a:p>
          <a:p>
            <a:r>
              <a:rPr lang="hr-HR" dirty="0" smtClean="0"/>
              <a:t>Traženjem dozvole od autora treba navesti točno u koje svrhe i što će se uraditi s slikom</a:t>
            </a:r>
          </a:p>
          <a:p>
            <a:r>
              <a:rPr lang="hr-HR" dirty="0" smtClean="0"/>
              <a:t>Autor djela može tražiti naknadu od prodaje slika i fotografija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758630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Zaštita autorskog prava na Web 2.0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484784"/>
            <a:ext cx="7560840" cy="4238285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Ključne komponente weba su mrežna mjesta pod nazivom društvene mreže, razni </a:t>
            </a:r>
            <a:r>
              <a:rPr lang="hr-HR" dirty="0" err="1" smtClean="0"/>
              <a:t>videoservisi</a:t>
            </a:r>
            <a:r>
              <a:rPr lang="hr-HR" dirty="0" smtClean="0"/>
              <a:t>, </a:t>
            </a:r>
            <a:r>
              <a:rPr lang="hr-HR" dirty="0" err="1" smtClean="0"/>
              <a:t>wiki</a:t>
            </a:r>
            <a:r>
              <a:rPr lang="hr-HR" dirty="0" smtClean="0"/>
              <a:t> i </a:t>
            </a:r>
            <a:r>
              <a:rPr lang="hr-HR" dirty="0" err="1" smtClean="0"/>
              <a:t>blog</a:t>
            </a:r>
            <a:r>
              <a:rPr lang="hr-HR" dirty="0" smtClean="0"/>
              <a:t> većina je besplatna</a:t>
            </a:r>
          </a:p>
          <a:p>
            <a:r>
              <a:rPr lang="hr-HR" dirty="0" smtClean="0"/>
              <a:t>Najpoznatija društvena mreža </a:t>
            </a:r>
            <a:r>
              <a:rPr lang="hr-HR" dirty="0" err="1" smtClean="0"/>
              <a:t>Facebook</a:t>
            </a:r>
            <a:r>
              <a:rPr lang="hr-HR" dirty="0" smtClean="0"/>
              <a:t>, zatim </a:t>
            </a:r>
            <a:r>
              <a:rPr lang="hr-HR" dirty="0" err="1" smtClean="0"/>
              <a:t>Twitter</a:t>
            </a:r>
            <a:r>
              <a:rPr lang="hr-HR" dirty="0" smtClean="0"/>
              <a:t> i </a:t>
            </a:r>
            <a:r>
              <a:rPr lang="hr-HR" dirty="0" err="1" smtClean="0"/>
              <a:t>MySpace</a:t>
            </a:r>
            <a:r>
              <a:rPr lang="hr-HR" dirty="0" smtClean="0"/>
              <a:t> – pitanje sigurnosti?</a:t>
            </a:r>
          </a:p>
          <a:p>
            <a:pPr lvl="0"/>
            <a:r>
              <a:rPr lang="hr-HR" dirty="0" smtClean="0"/>
              <a:t>Najpoznatija društvena mreža je </a:t>
            </a:r>
            <a:r>
              <a:rPr lang="hr-HR" dirty="0" err="1" smtClean="0"/>
              <a:t>Facebook</a:t>
            </a:r>
            <a:r>
              <a:rPr lang="hr-HR" dirty="0" smtClean="0"/>
              <a:t> gdje su se uključili milijuni korisnika sa svojim sadržajima. Kasnije je nastao </a:t>
            </a:r>
            <a:r>
              <a:rPr lang="hr-HR" dirty="0" err="1" smtClean="0"/>
              <a:t>MySpace</a:t>
            </a:r>
            <a:r>
              <a:rPr lang="hr-HR" dirty="0" smtClean="0"/>
              <a:t> i </a:t>
            </a:r>
            <a:r>
              <a:rPr lang="hr-HR" dirty="0" err="1" smtClean="0"/>
              <a:t>Twitter</a:t>
            </a:r>
            <a:r>
              <a:rPr lang="hr-HR" dirty="0" smtClean="0"/>
              <a:t>, svaka sa svojim specifičnostima. Društvene mreže određuju uvjete korištenja, poveznice na dnu njihove stranice upućuju u tekst pravnih napomena koje njihovi korisnici najčešće ni ne pročitaju. Pitanje sigurnosti osobnih podataka na takvim stranicama, kao  što se postavilo na </a:t>
            </a:r>
            <a:r>
              <a:rPr lang="hr-HR" dirty="0" err="1" smtClean="0"/>
              <a:t>Facebook</a:t>
            </a:r>
            <a:r>
              <a:rPr lang="hr-HR" dirty="0" smtClean="0"/>
              <a:t>-u je pokrenulo raspravu o načinima održavanja primjerene razine privatnosti. Pošto se unose podaci i o užoj obitelji, dešava se na takvim stranicama da posjeduju osobne podatke i o osobama koji nisu registrirani na toj društvenoj mreži.</a:t>
            </a:r>
          </a:p>
          <a:p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25</a:t>
            </a:fld>
            <a:endParaRPr lang="hr-HR"/>
          </a:p>
        </p:txBody>
      </p:sp>
      <p:pic>
        <p:nvPicPr>
          <p:cNvPr id="6" name="Slika 5" descr="preuzm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5085184"/>
            <a:ext cx="2278380" cy="1280160"/>
          </a:xfrm>
          <a:prstGeom prst="rect">
            <a:avLst/>
          </a:prstGeom>
        </p:spPr>
      </p:pic>
      <p:pic>
        <p:nvPicPr>
          <p:cNvPr id="7" name="Slika 6" descr="preuzm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373216"/>
            <a:ext cx="2788920" cy="1051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6502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err="1" smtClean="0"/>
              <a:t>MySpace</a:t>
            </a:r>
            <a:r>
              <a:rPr lang="hr-HR" dirty="0" smtClean="0"/>
              <a:t> ističe da je zabranjeno učitavati, umetati, objavljivati, slati elektroničkom poštom građu kojom se krši autorsko pravo, patent ili zaštitni znak bilo koje osobe.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26</a:t>
            </a:fld>
            <a:endParaRPr lang="hr-HR"/>
          </a:p>
        </p:txBody>
      </p:sp>
      <p:pic>
        <p:nvPicPr>
          <p:cNvPr id="6" name="Slika 5" descr="images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509120"/>
            <a:ext cx="3253740" cy="899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7" y="908720"/>
            <a:ext cx="4464495" cy="5184576"/>
          </a:xfrm>
        </p:spPr>
        <p:txBody>
          <a:bodyPr>
            <a:normAutofit fontScale="70000" lnSpcReduction="20000"/>
          </a:bodyPr>
          <a:lstStyle/>
          <a:p>
            <a:r>
              <a:rPr lang="hr-HR" dirty="0" err="1" smtClean="0"/>
              <a:t>Flickr</a:t>
            </a:r>
            <a:r>
              <a:rPr lang="hr-HR" dirty="0" smtClean="0"/>
              <a:t> društvena mreža i služba za razmjenu fotografija. Korištenje autorskih djela uređeno licencijom </a:t>
            </a:r>
            <a:r>
              <a:rPr lang="hr-HR" dirty="0" err="1" smtClean="0"/>
              <a:t>Creative</a:t>
            </a:r>
            <a:r>
              <a:rPr lang="hr-HR" dirty="0" smtClean="0"/>
              <a:t> </a:t>
            </a:r>
            <a:r>
              <a:rPr lang="hr-HR" dirty="0" err="1" smtClean="0"/>
              <a:t>Commons</a:t>
            </a:r>
            <a:endParaRPr lang="hr-HR" dirty="0" smtClean="0"/>
          </a:p>
          <a:p>
            <a:r>
              <a:rPr lang="hr-HR" dirty="0" err="1" smtClean="0"/>
              <a:t>Videoservis</a:t>
            </a:r>
            <a:r>
              <a:rPr lang="hr-HR" dirty="0" smtClean="0"/>
              <a:t> </a:t>
            </a:r>
            <a:r>
              <a:rPr lang="hr-HR" dirty="0" err="1" smtClean="0"/>
              <a:t>YouTube</a:t>
            </a:r>
            <a:r>
              <a:rPr lang="hr-HR" dirty="0" smtClean="0"/>
              <a:t> služi masovnoj razmjeni videozapisa, za razliku od </a:t>
            </a:r>
            <a:r>
              <a:rPr lang="hr-HR" dirty="0" err="1" smtClean="0"/>
              <a:t>Wikipedije</a:t>
            </a:r>
            <a:r>
              <a:rPr lang="hr-HR" dirty="0" smtClean="0"/>
              <a:t> uz nezaštićene videozapise nudi i zaštićena djela </a:t>
            </a:r>
          </a:p>
          <a:p>
            <a:pPr lvl="0"/>
            <a:r>
              <a:rPr lang="hr-HR" dirty="0" err="1" smtClean="0"/>
              <a:t>Blog</a:t>
            </a:r>
            <a:r>
              <a:rPr lang="hr-HR" dirty="0" smtClean="0"/>
              <a:t> je web stranica koja služi kao javno dostupno osobno glasilo pojedinca. Bilješke na </a:t>
            </a:r>
            <a:r>
              <a:rPr lang="hr-HR" dirty="0" err="1" smtClean="0"/>
              <a:t>blogu</a:t>
            </a:r>
            <a:r>
              <a:rPr lang="hr-HR" dirty="0" smtClean="0"/>
              <a:t> suvremen su način komunikacije koji nalikuje dnevnicima, pismima ili privatnim zapisima i ako imaju oblik književnog djela mogu se smatrati autorskim djelima. </a:t>
            </a:r>
            <a:r>
              <a:rPr lang="hr-HR" dirty="0" err="1" smtClean="0"/>
              <a:t>Blogovi</a:t>
            </a:r>
            <a:r>
              <a:rPr lang="hr-HR" dirty="0" smtClean="0"/>
              <a:t> nisu autorska djela, ali ipak uživaju zaštitu od neovlaštenog korištenja prema propisima koji se odnose na osobna prava.</a:t>
            </a:r>
          </a:p>
          <a:p>
            <a:endParaRPr lang="hr-HR" dirty="0" smtClean="0"/>
          </a:p>
          <a:p>
            <a:r>
              <a:rPr lang="hr-HR" dirty="0" smtClean="0"/>
              <a:t>Društvene mreže same određuju uvjete korištenja.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27</a:t>
            </a:fld>
            <a:endParaRPr lang="hr-HR"/>
          </a:p>
        </p:txBody>
      </p:sp>
      <p:pic>
        <p:nvPicPr>
          <p:cNvPr id="6" name="Slika 5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709721">
            <a:off x="5364088" y="3068960"/>
            <a:ext cx="2651760" cy="1104900"/>
          </a:xfrm>
          <a:prstGeom prst="rect">
            <a:avLst/>
          </a:prstGeom>
        </p:spPr>
      </p:pic>
      <p:pic>
        <p:nvPicPr>
          <p:cNvPr id="8" name="Slika 7" descr="preuzm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980728"/>
            <a:ext cx="1866900" cy="1569720"/>
          </a:xfrm>
          <a:prstGeom prst="rect">
            <a:avLst/>
          </a:prstGeom>
        </p:spPr>
      </p:pic>
      <p:pic>
        <p:nvPicPr>
          <p:cNvPr id="9" name="Slika 8" descr="preuzm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509120"/>
            <a:ext cx="1973580" cy="1478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908720"/>
            <a:ext cx="6565344" cy="5112568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Neki su mišljenja da su povrede autorskog prava na društvenim mrežama bezazlene sve  dok se djelo ne prerađuje u komercijalne svrhe. Ističe se da društvene mreže promiču autore i njihova djela i donose im dobit jer upućuju korisnike na mrežne knjižare i potiču na kupnju djela. Pojedinac ne može tražiti i dobiti odobrenje autora za korištenje djela jer su autorska prava na veći broj djela otkupile velike tvrtke.</a:t>
            </a:r>
          </a:p>
          <a:p>
            <a:r>
              <a:rPr lang="hr-HR" dirty="0" err="1" smtClean="0"/>
              <a:t>Blogeri</a:t>
            </a:r>
            <a:r>
              <a:rPr lang="hr-HR" dirty="0" smtClean="0"/>
              <a:t> pored teksta koji stavljaju u kreiranju svoje stranice često stavljaju i slike ili fotografije, a one su autorska djela. Korištenjem odgovarajućeg računalnog programa određuju se pravila pristupa određenim sadržajima e-</a:t>
            </a:r>
            <a:r>
              <a:rPr lang="hr-HR" dirty="0" err="1" smtClean="0"/>
              <a:t>portfolija</a:t>
            </a:r>
            <a:r>
              <a:rPr lang="hr-HR" dirty="0" smtClean="0"/>
              <a:t> koji su sve češći na webu.</a:t>
            </a:r>
          </a:p>
          <a:p>
            <a:r>
              <a:rPr lang="hr-HR" dirty="0" smtClean="0"/>
              <a:t>Društvene mreže same određuju uvjete korištenja, neke vrlo jasno definiraju svoje uvjete i štite autorska djela dok druge takvo što ne čine i puštaju korisnicima da sami odluče koje ce sadržaje objavljivati na svojoj stranici. </a:t>
            </a:r>
          </a:p>
          <a:p>
            <a:r>
              <a:rPr lang="hr-HR" dirty="0" smtClean="0"/>
              <a:t>Autorsko pravo u području weba 2.0 još uvijek nije zakonski definirano što ostavlja dosta prostora za manipulacije i nedorečenosti, no izvjesno je da će u skorije vrijeme nositelji prava na autorska djela htjeti ostvariti svoja prava kojima je to područje uređeno i to će u skorijoj budućnosti se promijeniti.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28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E-učenje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484784"/>
            <a:ext cx="7560840" cy="4238285"/>
          </a:xfrm>
        </p:spPr>
        <p:txBody>
          <a:bodyPr>
            <a:normAutofit/>
          </a:bodyPr>
          <a:lstStyle/>
          <a:p>
            <a:r>
              <a:rPr lang="hr-HR" dirty="0" smtClean="0"/>
              <a:t>Objava slika, teksta, zvuka i interaktivnih sadržaja, mogu se pripremati videokonferencije koristeći alate poput besplatnog </a:t>
            </a:r>
            <a:r>
              <a:rPr lang="hr-HR" dirty="0" err="1" smtClean="0"/>
              <a:t>Moodle</a:t>
            </a:r>
            <a:r>
              <a:rPr lang="hr-HR" dirty="0" smtClean="0"/>
              <a:t> ili </a:t>
            </a:r>
            <a:r>
              <a:rPr lang="hr-HR" dirty="0" err="1" smtClean="0"/>
              <a:t>WebCT</a:t>
            </a:r>
            <a:endParaRPr lang="hr-HR" dirty="0" smtClean="0"/>
          </a:p>
          <a:p>
            <a:r>
              <a:rPr lang="hr-HR" dirty="0" smtClean="0"/>
              <a:t>E-učenje i uporaba autorskih djela u obrazovnom sustavu je različitog tumačenja zbog nedorečenosti zakonskih rješenja </a:t>
            </a:r>
          </a:p>
          <a:p>
            <a:r>
              <a:rPr lang="hr-HR" dirty="0" smtClean="0"/>
              <a:t>Sadržajem se može služiti nastavnik u mjeri u kojoj mu dopusti autor djela. U slučaju povrede autor ima trostruku zaštitu: građanskopravnu, prekršajnu i kaznenopravnu</a:t>
            </a:r>
          </a:p>
          <a:p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29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864363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Slobodni softver/komercijalni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Kroz podjele na internetu, koje su nastale kroz povijest razvoja, kao neminovnost suvremenog načina financiranja,  razumijevamo razliku što je to slobodni, a što  komercijalni softver. S jedne strane modeli zaštite autorskih djela, a s druge strane inicijativa otvorenog pristupa koja zastupa zamisao da se autorska djela mogu slobodno koristiti i distribuirati.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488832" cy="648072"/>
          </a:xfrm>
        </p:spPr>
        <p:txBody>
          <a:bodyPr>
            <a:normAutofit/>
          </a:bodyPr>
          <a:lstStyle/>
          <a:p>
            <a:r>
              <a:rPr lang="hr-HR" sz="3000" dirty="0" smtClean="0"/>
              <a:t>Kako zaštiti svoje djelo na webu?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340769"/>
            <a:ext cx="7632848" cy="26642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Plagiranje je preuzimanje tuđih ideja ili teksta bez navođenja izvora i prikazivanje preuzetoga vlastitim.</a:t>
            </a:r>
          </a:p>
          <a:p>
            <a:pPr marL="0" indent="0">
              <a:buNone/>
            </a:pPr>
            <a:endParaRPr lang="hr-HR" dirty="0" smtClean="0"/>
          </a:p>
          <a:p>
            <a:pPr>
              <a:buFontTx/>
              <a:buChar char="-"/>
            </a:pPr>
            <a:r>
              <a:rPr lang="hr-HR" dirty="0" smtClean="0"/>
              <a:t>programi za otkrivanje plagiranja (umetnuti u HTML kod). Nedostaci programa – rješenje algoritam sličnosti i razlike u pisanju</a:t>
            </a:r>
          </a:p>
          <a:p>
            <a:pPr>
              <a:buFontTx/>
              <a:buChar char="-"/>
            </a:pPr>
            <a:r>
              <a:rPr lang="hr-HR" dirty="0" smtClean="0"/>
              <a:t>Tehnička zaštita (neprivlačan izgled, vodeni žig, sadržaj čitati ali ne i ispisati)</a:t>
            </a:r>
          </a:p>
          <a:p>
            <a:pPr>
              <a:buFontTx/>
              <a:buChar char="-"/>
            </a:pPr>
            <a:r>
              <a:rPr lang="hr-HR" dirty="0" smtClean="0"/>
              <a:t>Umetnuti slobodnu licenciju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30</a:t>
            </a:fld>
            <a:endParaRPr lang="hr-H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1048"/>
            <a:ext cx="2304256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628" y="3342553"/>
            <a:ext cx="2597150" cy="139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kstniOkvir 6"/>
          <p:cNvSpPr txBox="1"/>
          <p:nvPr/>
        </p:nvSpPr>
        <p:spPr>
          <a:xfrm>
            <a:off x="3131840" y="4857010"/>
            <a:ext cx="5400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/>
              <a:t>Kako upozoriti da je sadržaj autorsko djelo</a:t>
            </a:r>
            <a:r>
              <a:rPr lang="hr-HR" sz="2200" dirty="0" smtClean="0"/>
              <a:t>?</a:t>
            </a:r>
            <a:endParaRPr lang="hr-HR" sz="2200" dirty="0"/>
          </a:p>
          <a:p>
            <a:pPr algn="ctr"/>
            <a:r>
              <a:rPr lang="hr-HR" b="1" dirty="0" err="1"/>
              <a:t>Copyright</a:t>
            </a:r>
            <a:r>
              <a:rPr lang="hr-HR" b="1" dirty="0"/>
              <a:t> © Naziv firme, ustanove, organizacije</a:t>
            </a:r>
          </a:p>
          <a:p>
            <a:pPr algn="ctr"/>
            <a:r>
              <a:rPr lang="hr-HR" b="1" dirty="0" err="1"/>
              <a:t>All</a:t>
            </a:r>
            <a:r>
              <a:rPr lang="hr-HR" b="1" dirty="0"/>
              <a:t> </a:t>
            </a:r>
            <a:r>
              <a:rPr lang="hr-HR" b="1" dirty="0" err="1"/>
              <a:t>right</a:t>
            </a:r>
            <a:r>
              <a:rPr lang="hr-HR" b="1" dirty="0"/>
              <a:t> </a:t>
            </a:r>
            <a:r>
              <a:rPr lang="hr-HR" b="1" dirty="0" err="1"/>
              <a:t>reserved</a:t>
            </a:r>
            <a:endParaRPr lang="hr-HR" b="1" dirty="0"/>
          </a:p>
        </p:txBody>
      </p:sp>
    </p:spTree>
    <p:extLst>
      <p:ext uri="{BB962C8B-B14F-4D97-AF65-F5344CB8AC3E}">
        <p14:creationId xmlns="" xmlns:p14="http://schemas.microsoft.com/office/powerpoint/2010/main" val="2248063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560840" cy="634082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Pravo na pristup internetu / zaštita autorskog prava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75252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Akcijski plan EU Digitalni plan za Europu - Javne službe i usluge na  Internetu – osnovno ljudsko pravo – ograničavanje i nadziranje pojedinaca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HADOPI – pokušaj uređenja </a:t>
            </a:r>
            <a:r>
              <a:rPr lang="hr-HR" dirty="0" err="1" smtClean="0"/>
              <a:t>interneta</a:t>
            </a:r>
            <a:r>
              <a:rPr lang="hr-HR" dirty="0" smtClean="0"/>
              <a:t> nadziranjem korisnika nastao 2008. u Francuskoj – </a:t>
            </a:r>
          </a:p>
          <a:p>
            <a:pPr marL="0" indent="0">
              <a:buNone/>
            </a:pPr>
            <a:r>
              <a:rPr lang="hr-HR" dirty="0" smtClean="0"/>
              <a:t>„zakon u tri udarca”: korisnik koji bez dopuštenja prenese zaštićeno autorsko pravo identificira se IP adresom, dobiva upozorenje,  drugi put službeni dopis s upozorenjem, a treći put dolazi na crnu listu i ukida mu se pristup </a:t>
            </a:r>
            <a:r>
              <a:rPr lang="hr-HR" dirty="0" err="1" smtClean="0"/>
              <a:t>internetu</a:t>
            </a:r>
            <a:r>
              <a:rPr lang="hr-HR" dirty="0" smtClean="0"/>
              <a:t> na određeni rok</a:t>
            </a:r>
          </a:p>
          <a:p>
            <a:r>
              <a:rPr lang="hr-HR" dirty="0" smtClean="0"/>
              <a:t>Zakon o digitalnoj ekonomiji je sa sličnim mjerama u UK 2010. usvojio Parlament i privremeno je odgođen, a Zakonom se predviđa mjere slanja opomena i ukidanje pristupa </a:t>
            </a:r>
            <a:r>
              <a:rPr lang="hr-HR" dirty="0" err="1" smtClean="0"/>
              <a:t>internetu</a:t>
            </a:r>
            <a:endParaRPr lang="hr-HR" dirty="0" smtClean="0"/>
          </a:p>
          <a:p>
            <a:r>
              <a:rPr lang="hr-HR" dirty="0" smtClean="0"/>
              <a:t>Ovim zakonima su države pokušale spriječiti djelovanje mrežnih mjesta poput poznatog </a:t>
            </a:r>
            <a:r>
              <a:rPr lang="hr-HR" dirty="0" err="1" smtClean="0"/>
              <a:t>The</a:t>
            </a:r>
            <a:r>
              <a:rPr lang="hr-HR" dirty="0" smtClean="0"/>
              <a:t> Pirate Bay koju je osnovala organizacija koja se protivi autorsko-pravnoj zaštiti, ima preko 5 milijuna registriranih korisnika.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31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16803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4814349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Puno je pitanja i suprotnosti u pitanjima vezanim za slobodan pristup internetu i zaštiti autorskog prava, problem nadziranja i uvođenje zakonskih propisa kako bi se nadziralo i ograničilo pravo pojedinaca na pristup internetu. </a:t>
            </a:r>
          </a:p>
          <a:p>
            <a:r>
              <a:rPr lang="hr-HR" dirty="0" smtClean="0"/>
              <a:t>Tako pojedini pokušaji uvođenja restriktivnih mjera su imale svoje protivnike i pristalice, a jedan od takvih primjera je ACTA. </a:t>
            </a:r>
          </a:p>
          <a:p>
            <a:r>
              <a:rPr lang="hr-HR" dirty="0" smtClean="0"/>
              <a:t>Niz je nacionalnih zakona o autorskom pravu, konvencija i međunarodnih dokumenata  koji obvezuju i rješavaju probleme korištenja i izvođenja djela da bi zaštitile autorsko pravo od nedopuštenog korištenja.</a:t>
            </a:r>
          </a:p>
          <a:p>
            <a:pPr>
              <a:buNone/>
            </a:pP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 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32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483667"/>
            <a:ext cx="7488832" cy="706090"/>
          </a:xfrm>
        </p:spPr>
        <p:txBody>
          <a:bodyPr>
            <a:normAutofit/>
          </a:bodyPr>
          <a:lstStyle/>
          <a:p>
            <a:r>
              <a:rPr lang="hr-HR" sz="3000" dirty="0" smtClean="0"/>
              <a:t>ACTA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3501009"/>
            <a:ext cx="7632847" cy="2448272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Problem mjera – jedna od njih je i nadziranje internetskog prostora čime bi se ograničile </a:t>
            </a:r>
            <a:r>
              <a:rPr lang="hr-HR" dirty="0" err="1" smtClean="0"/>
              <a:t>online</a:t>
            </a:r>
            <a:r>
              <a:rPr lang="hr-HR" dirty="0" smtClean="0"/>
              <a:t> slobode</a:t>
            </a:r>
          </a:p>
          <a:p>
            <a:r>
              <a:rPr lang="hr-HR" dirty="0" smtClean="0"/>
              <a:t>Kongres SAD-a je odbio prihvatiti dva antipiratska zakona predložena 2011. pod nazivom SOPA i PIPA koji su navodila kao cilj promicanje kreativnosti, poduzetništva i inovativnosti kroz žešće mjere krađe intelektualnog vlasništva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33</a:t>
            </a:fld>
            <a:endParaRPr lang="hr-H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5" y="1105872"/>
            <a:ext cx="2304256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755577" y="1242337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Pokušaj donošenja međunarodnog ugovora o borbi protiv piratstva ACTA od strane zemalja Zapada, među kojima SAD, Kanada, Australije i Japana je bio u strogoj tajnosti, izvan Svjetske organizacije za intelektualno vlasništvo koja je ovlaštena za uređivanje režima autorskog prava na međunarodnoj razini</a:t>
            </a:r>
          </a:p>
        </p:txBody>
      </p:sp>
    </p:spTree>
    <p:extLst>
      <p:ext uri="{BB962C8B-B14F-4D97-AF65-F5344CB8AC3E}">
        <p14:creationId xmlns="" xmlns:p14="http://schemas.microsoft.com/office/powerpoint/2010/main" val="2449951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rmAutofit/>
          </a:bodyPr>
          <a:lstStyle/>
          <a:p>
            <a:r>
              <a:rPr lang="hr-HR" sz="3000" dirty="0" smtClean="0"/>
              <a:t>Bernska konvencija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340768"/>
            <a:ext cx="7488832" cy="4392488"/>
          </a:xfrm>
        </p:spPr>
        <p:txBody>
          <a:bodyPr>
            <a:normAutofit/>
          </a:bodyPr>
          <a:lstStyle/>
          <a:p>
            <a:r>
              <a:rPr lang="hr-HR" dirty="0" smtClean="0"/>
              <a:t>Doneseno je niz konvencija kojima se štite autorska prava kao što je Bernska konvencija-  međunarodni ugovor o autorskom pravu koji stranim autorima osigurava nacionalni tretman uz poštovanje, zatim minimalnih konvencijskih moralnih i imovinskih prava</a:t>
            </a:r>
          </a:p>
          <a:p>
            <a:r>
              <a:rPr lang="hr-HR" dirty="0" smtClean="0"/>
              <a:t>Ima 162 članice, Berlinskom revizijom uključeni su i zaštićeni i filmovi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8807105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/>
          </a:bodyPr>
          <a:lstStyle/>
          <a:p>
            <a:r>
              <a:rPr lang="hr-HR" sz="3000" dirty="0" smtClean="0"/>
              <a:t>Rimska konvencija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1879" y="1340768"/>
            <a:ext cx="7312529" cy="4320480"/>
          </a:xfrm>
        </p:spPr>
        <p:txBody>
          <a:bodyPr>
            <a:normAutofit/>
          </a:bodyPr>
          <a:lstStyle/>
          <a:p>
            <a:r>
              <a:rPr lang="hr-HR" dirty="0"/>
              <a:t>j</a:t>
            </a:r>
            <a:r>
              <a:rPr lang="hr-HR" dirty="0" smtClean="0"/>
              <a:t>e Međunarodna konvencija za zaštitu umjetnika izvođača, proizvođača </a:t>
            </a:r>
            <a:r>
              <a:rPr lang="hr-HR" dirty="0" err="1" smtClean="0"/>
              <a:t>fonograma</a:t>
            </a:r>
            <a:r>
              <a:rPr lang="hr-HR" dirty="0" smtClean="0"/>
              <a:t> i organizacija za difuziju 1961., </a:t>
            </a:r>
            <a:r>
              <a:rPr lang="hr-HR" dirty="0"/>
              <a:t>p</a:t>
            </a:r>
            <a:r>
              <a:rPr lang="hr-HR" dirty="0" smtClean="0"/>
              <a:t>rvi međunarodni ugovor o srodnim pravima</a:t>
            </a:r>
          </a:p>
          <a:p>
            <a:r>
              <a:rPr lang="hr-HR" dirty="0" smtClean="0"/>
              <a:t>Ona jamči nacionalni tretman a oznaka p  zajedno s godinom prvog izdanja jasno pokazuju da je zaštićeno sa nositeljem licencije i napomenom koja uključuje ime osobe koja ima pravo umjetnika izvođača u zemlji.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35</a:t>
            </a:fld>
            <a:endParaRPr lang="hr-HR"/>
          </a:p>
        </p:txBody>
      </p:sp>
      <p:sp>
        <p:nvSpPr>
          <p:cNvPr id="6" name="Elipsa 5"/>
          <p:cNvSpPr/>
          <p:nvPr/>
        </p:nvSpPr>
        <p:spPr>
          <a:xfrm>
            <a:off x="6300192" y="2996952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81563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7272808" cy="739210"/>
          </a:xfrm>
        </p:spPr>
        <p:txBody>
          <a:bodyPr>
            <a:noAutofit/>
          </a:bodyPr>
          <a:lstStyle/>
          <a:p>
            <a:r>
              <a:rPr lang="hr-HR" sz="3000" dirty="0" smtClean="0"/>
              <a:t>WIPO – Svjetska organizacija za intelektualno vlasništvo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1484784"/>
            <a:ext cx="7704856" cy="464137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Najznačajnija međunarodna organizacija, </a:t>
            </a:r>
          </a:p>
          <a:p>
            <a:r>
              <a:rPr lang="hr-HR" dirty="0" smtClean="0"/>
              <a:t>Ima 184 članice</a:t>
            </a:r>
          </a:p>
          <a:p>
            <a:r>
              <a:rPr lang="hr-HR" dirty="0" smtClean="0"/>
              <a:t>Promiče razvitak efikasnih mjera za zaštitu intelektualnog vlasništva i usklađivanje nacionalnog zakonodavstva</a:t>
            </a:r>
          </a:p>
          <a:p>
            <a:r>
              <a:rPr lang="hr-HR" dirty="0" smtClean="0"/>
              <a:t>Obavlja administrativne poslove vezane za primjenu Bernske konvencije</a:t>
            </a:r>
          </a:p>
          <a:p>
            <a:r>
              <a:rPr lang="hr-HR" dirty="0" smtClean="0"/>
              <a:t>Potiče izradu i donošenje međunarodnih ugovora</a:t>
            </a:r>
          </a:p>
          <a:p>
            <a:r>
              <a:rPr lang="hr-HR" dirty="0" smtClean="0"/>
              <a:t>Pruža pravne i tehničke savjete državama članicama te</a:t>
            </a:r>
          </a:p>
          <a:p>
            <a:r>
              <a:rPr lang="hr-HR" dirty="0" smtClean="0"/>
              <a:t>Naručuje i provodi istraživanja o autorskom pravu</a:t>
            </a:r>
          </a:p>
          <a:p>
            <a:r>
              <a:rPr lang="hr-HR" dirty="0" smtClean="0"/>
              <a:t>Četiri studije posvećene iznimkama i ograničenjima od zaštite za posebne slučajeve kojima olakšava pristup int. vlasništvu zemljama u razvoju, peta u izradi (potrebe nastave i učenja na daljinu)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36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58673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GATT WTO i TRIPS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23828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Industrija zabave i računalnih programa donosi ogromne prihode pa je osamdesetih godina prošlog stoljeća vlada SAD-a uključila pitanja intelektualnog vlasništva u multilateralne (višestrane) trgovinske pregovore  vođene u sklopu Općeg sporazuma o carinama i trgovini GATT</a:t>
            </a:r>
          </a:p>
          <a:p>
            <a:r>
              <a:rPr lang="hr-HR" dirty="0" smtClean="0"/>
              <a:t>1994. osnovana je Svjetska trgovinska organizacija WTO sa zadaćom da vodi različite pregovore o različitim trgovačkim ugovorima i pomaže pri njihovu sklapanju</a:t>
            </a:r>
          </a:p>
          <a:p>
            <a:r>
              <a:rPr lang="hr-HR" dirty="0" smtClean="0"/>
              <a:t>1994. potpisan Sporazum o trgovinskim aspektima prava intelektualnog vlasništva TRIPS koji obvezuje potpisnice da poštuju odredbe Bernske i Rimske konvencije</a:t>
            </a:r>
          </a:p>
          <a:p>
            <a:r>
              <a:rPr lang="hr-HR" dirty="0" smtClean="0"/>
              <a:t>Zemlje koje žele ući u WTO moraju potpisati TRIPS i provesti mehanizme koji štite intelektualno vlasništvo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37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048198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Konvencija o </a:t>
            </a:r>
            <a:r>
              <a:rPr lang="hr-HR" sz="3000" dirty="0" err="1" smtClean="0"/>
              <a:t>kibernetičkom</a:t>
            </a:r>
            <a:r>
              <a:rPr lang="hr-HR" sz="3000" dirty="0" smtClean="0"/>
              <a:t> kriminalu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1556792"/>
            <a:ext cx="7344816" cy="4166277"/>
          </a:xfrm>
        </p:spPr>
        <p:txBody>
          <a:bodyPr>
            <a:normAutofit/>
          </a:bodyPr>
          <a:lstStyle/>
          <a:p>
            <a:r>
              <a:rPr lang="hr-HR" dirty="0" smtClean="0"/>
              <a:t>Prvi međunarodni ugovor o kaznenim djelima na </a:t>
            </a:r>
            <a:r>
              <a:rPr lang="hr-HR" dirty="0" err="1" smtClean="0"/>
              <a:t>internetu</a:t>
            </a:r>
            <a:r>
              <a:rPr lang="hr-HR" dirty="0" smtClean="0"/>
              <a:t>, koji se bavi  povredama autorskog prava, prevarama, dječjom pornografijom i kršenje sigurnosti mreže</a:t>
            </a:r>
          </a:p>
          <a:p>
            <a:r>
              <a:rPr lang="hr-HR" dirty="0" smtClean="0"/>
              <a:t>2001. -  sačinilo Vijeće Europe – zaštita društva od </a:t>
            </a:r>
            <a:r>
              <a:rPr lang="hr-HR" dirty="0" err="1" smtClean="0"/>
              <a:t>kibernetičkog</a:t>
            </a:r>
            <a:r>
              <a:rPr lang="hr-HR" dirty="0" smtClean="0"/>
              <a:t> materijala</a:t>
            </a:r>
          </a:p>
          <a:p>
            <a:r>
              <a:rPr lang="hr-HR" dirty="0" smtClean="0"/>
              <a:t>Konvencija sadrži niz ovlasti i postupaka kao primjer pretraživanja računalnih mreža i presretanja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38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258003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595194"/>
          </a:xfrm>
        </p:spPr>
        <p:txBody>
          <a:bodyPr>
            <a:normAutofit/>
          </a:bodyPr>
          <a:lstStyle/>
          <a:p>
            <a:r>
              <a:rPr lang="hr-HR" sz="3000" dirty="0" smtClean="0"/>
              <a:t>Sine </a:t>
            </a:r>
            <a:r>
              <a:rPr lang="hr-HR" sz="3000" dirty="0" err="1" smtClean="0"/>
              <a:t>Qua</a:t>
            </a:r>
            <a:r>
              <a:rPr lang="hr-HR" sz="3000" dirty="0" smtClean="0"/>
              <a:t> </a:t>
            </a:r>
            <a:r>
              <a:rPr lang="hr-HR" sz="3000" dirty="0" err="1" smtClean="0"/>
              <a:t>Non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600201"/>
            <a:ext cx="4824536" cy="4205064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Je društvo za pružanje intelektualnih usluga, za zaštitu i zastupanje autorskih prava za područje BiH </a:t>
            </a:r>
          </a:p>
          <a:p>
            <a:r>
              <a:rPr lang="hr-HR" dirty="0" smtClean="0"/>
              <a:t>Sine </a:t>
            </a:r>
            <a:r>
              <a:rPr lang="hr-HR" dirty="0" err="1" smtClean="0"/>
              <a:t>Qua</a:t>
            </a:r>
            <a:r>
              <a:rPr lang="hr-HR" dirty="0" smtClean="0"/>
              <a:t> </a:t>
            </a:r>
            <a:r>
              <a:rPr lang="hr-HR" dirty="0" err="1" smtClean="0"/>
              <a:t>Non</a:t>
            </a:r>
            <a:r>
              <a:rPr lang="hr-HR" dirty="0" smtClean="0"/>
              <a:t> d.o.o. Agencija za zastupanje i zaštitu autorskih prava je još 2001. uvela BiH u globalnu nadnacionalnu organizaciju autora CISAC koja omogućuje autorima BiH da idu u korak sa svjetskim trendovima s ciljem kontinuiranog istraživanja i razvoja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39</a:t>
            </a:fld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96408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68969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Stranice na </a:t>
            </a:r>
            <a:r>
              <a:rPr lang="hr-HR" sz="2800" dirty="0" err="1" smtClean="0"/>
              <a:t>internetu</a:t>
            </a:r>
            <a:r>
              <a:rPr lang="hr-HR" sz="2800" dirty="0" smtClean="0"/>
              <a:t> prema sadržaju možemo grupirati u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 smtClean="0"/>
              <a:t>Osobne stranice – besplatni prostor gdje ljudi stavljaju svoje tekstove slike, prezentacije, fotografije i sl.</a:t>
            </a:r>
          </a:p>
          <a:p>
            <a:r>
              <a:rPr lang="hr-HR" sz="2000" dirty="0" smtClean="0"/>
              <a:t>Komercijalne stranice – omogućavaju kupovinu na </a:t>
            </a:r>
            <a:r>
              <a:rPr lang="hr-HR" sz="2000" dirty="0" err="1" smtClean="0"/>
              <a:t>internetu</a:t>
            </a:r>
            <a:endParaRPr lang="hr-HR" sz="2000" dirty="0" smtClean="0"/>
          </a:p>
          <a:p>
            <a:r>
              <a:rPr lang="hr-HR" sz="2000" dirty="0" smtClean="0"/>
              <a:t>Informacijske stranice – redovito ažuriranja stranica s različitim temama (</a:t>
            </a:r>
            <a:r>
              <a:rPr lang="hr-HR" sz="2000" dirty="0" err="1" smtClean="0"/>
              <a:t>Wikipedia.org</a:t>
            </a:r>
            <a:r>
              <a:rPr lang="hr-HR" sz="2000" dirty="0" smtClean="0"/>
              <a:t>)</a:t>
            </a:r>
          </a:p>
          <a:p>
            <a:r>
              <a:rPr lang="hr-HR" sz="2000" dirty="0" err="1" smtClean="0"/>
              <a:t>Blogovi</a:t>
            </a:r>
            <a:r>
              <a:rPr lang="hr-HR" sz="2000" dirty="0" smtClean="0"/>
              <a:t> i forumi </a:t>
            </a:r>
          </a:p>
          <a:p>
            <a:r>
              <a:rPr lang="hr-HR" sz="2000" dirty="0" smtClean="0"/>
              <a:t>Društvene mreže – „ne postojiš ako nisi na mrežama” (</a:t>
            </a:r>
            <a:r>
              <a:rPr lang="hr-HR" sz="2000" dirty="0" err="1" smtClean="0"/>
              <a:t>Facebook</a:t>
            </a:r>
            <a:r>
              <a:rPr lang="hr-HR" sz="2000" dirty="0" smtClean="0"/>
              <a:t>, </a:t>
            </a:r>
            <a:r>
              <a:rPr lang="hr-HR" sz="2000" dirty="0" err="1" smtClean="0"/>
              <a:t>Twitter</a:t>
            </a:r>
            <a:r>
              <a:rPr lang="hr-HR" sz="2000" dirty="0" smtClean="0"/>
              <a:t>, </a:t>
            </a:r>
            <a:r>
              <a:rPr lang="hr-HR" sz="2000" dirty="0" err="1" smtClean="0"/>
              <a:t>LinkedIn</a:t>
            </a:r>
            <a:r>
              <a:rPr lang="hr-HR" sz="2000" dirty="0" smtClean="0"/>
              <a:t>)</a:t>
            </a:r>
          </a:p>
          <a:p>
            <a:r>
              <a:rPr lang="hr-HR" sz="2000" dirty="0" smtClean="0"/>
              <a:t>Stranice za dijeljenje sadržaja (</a:t>
            </a:r>
            <a:r>
              <a:rPr lang="hr-HR" sz="2000" dirty="0" err="1" smtClean="0"/>
              <a:t>YouTube</a:t>
            </a:r>
            <a:r>
              <a:rPr lang="hr-HR" sz="2000" dirty="0" smtClean="0"/>
              <a:t>)</a:t>
            </a:r>
            <a:endParaRPr lang="hr-HR" sz="200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550420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/>
          </a:bodyPr>
          <a:lstStyle/>
          <a:p>
            <a:r>
              <a:rPr lang="hr-HR" sz="3000" dirty="0" smtClean="0"/>
              <a:t>Zaključak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3608" y="1268760"/>
            <a:ext cx="7200800" cy="4454309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U svijetu danas preko dvije milijarde korisnika se služi Internetom. Razvojem sredstava omogućeno je jednostavno objavljivanje i izdavanje autorskih djela</a:t>
            </a:r>
          </a:p>
          <a:p>
            <a:r>
              <a:rPr lang="hr-HR" dirty="0" smtClean="0"/>
              <a:t>Autorsko pravo pripada autoru koji je kreirao djelo, i zaštitom autorskog prava garantiraju se autorima moralna, imovinska i niz drugih prava.</a:t>
            </a:r>
          </a:p>
          <a:p>
            <a:r>
              <a:rPr lang="hr-HR" dirty="0" smtClean="0"/>
              <a:t>S jedne strane kršenja autorskih prava, a s druge strane ne smije doći do ograničenja uporabe informacija i njihove kupovine</a:t>
            </a:r>
          </a:p>
          <a:p>
            <a:r>
              <a:rPr lang="hr-HR" dirty="0" smtClean="0"/>
              <a:t>Licencije, ugovori, konvencije  i niz drugih sporazuma- štitimo autorska prava u međunarodnoj zajednici</a:t>
            </a:r>
          </a:p>
          <a:p>
            <a:r>
              <a:rPr lang="hr-HR" dirty="0" smtClean="0"/>
              <a:t>Internet trebamo koristiti po pravdi i pravu!!!</a:t>
            </a:r>
          </a:p>
          <a:p>
            <a:pPr algn="ctr"/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40</a:t>
            </a:fld>
            <a:endParaRPr lang="hr-HR"/>
          </a:p>
        </p:txBody>
      </p:sp>
      <p:pic>
        <p:nvPicPr>
          <p:cNvPr id="5122" name="Picture 2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815084" cy="15288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3393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3837017" cy="1202485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Tasini</a:t>
            </a:r>
            <a:r>
              <a:rPr lang="hr-HR" dirty="0" smtClean="0"/>
              <a:t> protiv New York </a:t>
            </a:r>
            <a:r>
              <a:rPr lang="hr-HR" dirty="0" err="1" smtClean="0"/>
              <a:t>Timesa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75656" y="2348880"/>
            <a:ext cx="6196405" cy="3603812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Sredinom devedesetih sudski slučaj u </a:t>
            </a:r>
            <a:r>
              <a:rPr lang="hr-HR" dirty="0" err="1" smtClean="0"/>
              <a:t>SADu</a:t>
            </a:r>
            <a:endParaRPr lang="hr-HR" dirty="0" smtClean="0"/>
          </a:p>
          <a:p>
            <a:r>
              <a:rPr lang="hr-HR" dirty="0" smtClean="0"/>
              <a:t>Ta kuća je reproducirala stare brojeve svojih novina u el. obliku, i dostavljala ih u različite baze a nije obavijestila novinare koji su te članke napisali.</a:t>
            </a:r>
          </a:p>
          <a:p>
            <a:r>
              <a:rPr lang="hr-HR" dirty="0" smtClean="0"/>
              <a:t>Smatrali su da su ih honorarom isplatili.</a:t>
            </a:r>
          </a:p>
          <a:p>
            <a:r>
              <a:rPr lang="hr-HR" dirty="0" err="1" smtClean="0"/>
              <a:t>Tasini</a:t>
            </a:r>
            <a:r>
              <a:rPr lang="hr-HR" dirty="0" smtClean="0"/>
              <a:t> i novinari su tužili izdavača i tražili poseban honorar jer s el. Izdanjem puno veći je krug čitatelja nego kada su objavljeni</a:t>
            </a:r>
          </a:p>
          <a:p>
            <a:r>
              <a:rPr lang="hr-HR" dirty="0" smtClean="0"/>
              <a:t>2001. novinari su dobili presudu od 18 milijuna dolara…do 2008. nije izvršena presuda, ali je povećana opreznost u sklapanju ugovora u cijelom svijetu.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41</a:t>
            </a:fld>
            <a:endParaRPr lang="hr-HR"/>
          </a:p>
        </p:txBody>
      </p:sp>
      <p:pic>
        <p:nvPicPr>
          <p:cNvPr id="6" name="Slika 5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764704"/>
            <a:ext cx="2164080" cy="1356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42</a:t>
            </a:fld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hvala</a:t>
            </a:r>
            <a:endParaRPr lang="hr-HR" sz="4000" dirty="0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3000"/>
                                  </p:iterate>
                                  <p:childTnLst>
                                    <p:animMotion origin="layout" path="M 2.77778E-7 -8.14815E-6 C 0.03003 -0.0301 0.06302 -0.05186 0.09687 -0.07362 C 0.15503 -0.11112 0.19305 -0.14653 0.25625 -0.16135 C 0.26944 -0.16065 0.28263 -0.16228 0.29565 -0.15973 C 0.30052 -0.1588 0.30833 -0.1514 0.30833 -0.1514 C 0.31197 -0.14329 0.31388 -0.13496 0.31666 -0.1264 C 0.3151 -0.08774 0.31423 -0.06829 0.30399 -0.03496 C 0.30121 -0.02501 0.29843 -0.01528 0.29565 -0.00556 C 0.29479 -0.00163 0.29288 0.00185 0.29166 0.00555 C 0.29079 0.00833 0.28958 0.01388 0.28958 0.01388 C 0.29097 0.0236 0.29409 0.02569 0.30086 0.02916 C 0.32829 0.02638 0.32864 0.03147 0.35086 0.00833 C 0.36284 -0.00394 0.37065 -0.02802 0.38628 -0.03334 C 0.39739 -0.02778 0.3934 -0.03033 0.39895 -0.01945 C 0.40173 0.0111 0.39375 0.03564 0.3875 0.06527 C 0.3802 0.09884 0.3743 0.13147 0.37187 0.16666 C 0.37274 0.18356 0.36961 0.19259 0.38107 0.1986 C 0.39618 0.19305 0.40173 0.17384 0.41041 0.15833 C 0.41753 0.14536 0.4243 0.13958 0.43541 0.13472 C 0.44913 0.13796 0.45104 0.13356 0.45729 0.14722 C 0.45972 0.15231 0.46354 0.16388 0.46354 0.16388 C 0.46475 0.17823 0.46475 0.19004 0.45625 0.20138 C 0.45156 0.20763 0.44513 0.21157 0.44062 0.21782 C 0.43229 0.23009 0.42378 0.24259 0.4177 0.25694 C 0.41597 0.26087 0.41458 0.2655 0.4125 0.26944 C 0.40451 0.28425 0.39583 0.29814 0.3875 0.31249 C 0.38142 0.32291 0.37552 0.35046 0.36666 0.35694 C 0.35295 0.36689 0.34965 0.36759 0.33645 0.3736 C 0.31475 0.37129 0.30121 0.3736 0.28333 0.35833 C 0.2651 0.32175 0.26024 0.28935 0.25312 0.24583 C 0.25156 0.22407 0.25034 0.20231 0.24878 0.18055 C 0.24565 0.13726 0.24375 0.05277 0.23125 0.00277 C 0.22621 -0.01714 0.22447 -0.0301 0.21024 -0.03751 C 0.2 -0.03565 0.19583 -0.03334 0.18958 -0.02223 C 0.20416 -0.00718 0.21979 -0.00093 0.23732 0.00416 C 0.24513 0.0037 0.25277 0.00485 0.26041 0.00277 C 0.28975 -0.00556 0.30156 -0.05556 0.30833 -0.08774 C 0.31354 -0.14005 0.32743 -0.23774 0.28958 -0.27362 C 0.27812 -0.2845 0.26944 -0.28427 0.25625 -0.28751 C 0.23576 -0.28473 0.21579 -0.28033 0.19687 -0.26945 C 0.15989 -0.24862 0.13524 -0.2051 0.12083 -0.15695 C 0.1184 -0.1213 0.1144 -0.08565 0.11145 -0.05024 C 0.1118 -0.00834 0.10677 0.04768 0.1177 0.09166 C 0.11944 0.10833 0.11996 0.1074 0.1177 0.13171 C 0.11684 0.14097 0.10208 0.14722 0.09791 0.15138 C 0.08437 0.16458 0.07274 0.17592 0.06354 0.19444 C 0.06128 0.20902 0.05833 0.22638 0.06666 0.23749 C 0.06736 0.23518 0.07013 0.23217 0.06875 0.23055 C 0.0644 0.22476 0.04496 0.22985 0.0394 0.23055 C -0.02431 0.24999 -0.08455 0.27407 -0.14063 0.32083 C -0.15903 0.33634 -0.1691 0.35624 -0.18542 0.3736 C -0.18664 0.38286 -0.18855 0.40138 -0.18855 0.40138 C -0.18733 0.43101 -0.18525 0.4324 -0.17813 0.45833 C -0.175 0.46967 -0.17223 0.48402 -0.16355 0.49027 C -0.16146 0.49166 -0.14827 0.49536 -0.14688 0.49583 C -0.12414 0.49467 -0.10487 0.49143 -0.08334 0.48055 C -0.07657 0.47708 -0.03837 0.45763 -0.025 0.44583 C 0.02708 0.3993 0.05833 0.31666 0.07604 0.23888 C 0.08055 0.21921 0.08177 0.19907 0.08541 0.17916 C 0.08611 0.16689 0.0875 0.15509 0.08854 0.14282 C 0.08923 0.13425 0.08802 0.1199 0.09583 0.11666 C 0.10902 0.12546 0.10659 0.13772 0.11145 0.15416 C 0.11302 0.16712 0.11319 0.1655 0.12187 0.15972 C 0.12256 0.15786 0.12326 0.15601 0.12395 0.15416 C 0.12465 0.15277 0.12604 0.14976 0.12604 0.14976 " pathEditMode="relative" ptsTypes="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4"/>
          </a:xfrm>
        </p:spPr>
        <p:txBody>
          <a:bodyPr>
            <a:normAutofit/>
          </a:bodyPr>
          <a:lstStyle/>
          <a:p>
            <a:r>
              <a:rPr lang="hr-HR" sz="3000" dirty="0" smtClean="0"/>
              <a:t>Pažnja u utvrđivanju točnosti informacija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1484784"/>
            <a:ext cx="7272808" cy="4320479"/>
          </a:xfrm>
        </p:spPr>
        <p:txBody>
          <a:bodyPr>
            <a:normAutofit/>
          </a:bodyPr>
          <a:lstStyle/>
          <a:p>
            <a:r>
              <a:rPr lang="hr-HR" dirty="0" smtClean="0"/>
              <a:t>Na </a:t>
            </a:r>
            <a:r>
              <a:rPr lang="hr-HR" dirty="0" err="1" smtClean="0"/>
              <a:t>internetu</a:t>
            </a:r>
            <a:r>
              <a:rPr lang="hr-HR" dirty="0" smtClean="0"/>
              <a:t> se nalazi sve i svašta – svatko može publicirati tko ima pristup </a:t>
            </a:r>
            <a:r>
              <a:rPr lang="hr-HR" dirty="0" err="1" smtClean="0"/>
              <a:t>host</a:t>
            </a:r>
            <a:r>
              <a:rPr lang="hr-HR" dirty="0" smtClean="0"/>
              <a:t> računalu i tehničke vještine</a:t>
            </a:r>
          </a:p>
          <a:p>
            <a:r>
              <a:rPr lang="hr-HR" dirty="0" smtClean="0"/>
              <a:t>Nalaze se od radova vrhunskih eksperata do nekompletnih stvaralaca, autora </a:t>
            </a:r>
            <a:r>
              <a:rPr lang="hr-HR" dirty="0"/>
              <a:t>r</a:t>
            </a:r>
            <a:r>
              <a:rPr lang="hr-HR" dirty="0" smtClean="0"/>
              <a:t>azličitog nivoa znanja i stručnosti koji publiciraju bez ikakve recenzije</a:t>
            </a:r>
          </a:p>
          <a:p>
            <a:endParaRPr lang="hr-HR" dirty="0" smtClean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5</a:t>
            </a:fld>
            <a:endParaRPr lang="hr-HR"/>
          </a:p>
        </p:txBody>
      </p:sp>
      <p:pic>
        <p:nvPicPr>
          <p:cNvPr id="6" name="Slika 5" descr="preuz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93567"/>
            <a:ext cx="4320480" cy="12731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5989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836712"/>
            <a:ext cx="3685023" cy="4886357"/>
          </a:xfrm>
        </p:spPr>
        <p:txBody>
          <a:bodyPr>
            <a:normAutofit fontScale="85000" lnSpcReduction="10000"/>
          </a:bodyPr>
          <a:lstStyle/>
          <a:p>
            <a:r>
              <a:rPr lang="hr-HR" dirty="0" err="1" smtClean="0"/>
              <a:t>Kiber</a:t>
            </a:r>
            <a:r>
              <a:rPr lang="hr-HR" dirty="0" smtClean="0"/>
              <a:t> prostor- web prostor – opće mjesto događaja za sve ljudske aktivnosti od informiranja, komuniciranja, edukacije i zabave, preko kooperacije u realnom vremenu, obavljanja i izvršavanja raznih poslovnih, administrativnih i drugih aktivnosti i obveza, kontrole i upravljanja složenim aktivnostima i procesima do najsloženijih oblika kriminalnih radnji, špijunaže, terorizma i novih formi ratovanja poznatih kao informacijsko ratovanje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6</a:t>
            </a:fld>
            <a:endParaRPr lang="hr-HR"/>
          </a:p>
        </p:txBody>
      </p:sp>
      <p:pic>
        <p:nvPicPr>
          <p:cNvPr id="1028" name="Picture 4" descr="C:\Users\ss\AppData\Local\Microsoft\Windows\Temporary Internet Files\Content.IE5\21O70VAP\316th7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23752"/>
            <a:ext cx="3240360" cy="42054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dirty="0" smtClean="0"/>
              <a:t>Problemi informacijskog društva 21. stoljeća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Virtualni svijet postaje dio svakodnevice, a novim generacijama često i jedini svijet, svijet privida</a:t>
            </a:r>
          </a:p>
          <a:p>
            <a:r>
              <a:rPr lang="hr-HR" dirty="0" smtClean="0"/>
              <a:t>Problem neznanja – veliki jaz između napretka tehnologije i pravilnog i naprednog korištenja te tehnologije</a:t>
            </a:r>
          </a:p>
          <a:p>
            <a:r>
              <a:rPr lang="hr-HR" dirty="0" smtClean="0"/>
              <a:t>Zaštita autorskog prava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680971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 fontScale="90000"/>
          </a:bodyPr>
          <a:lstStyle/>
          <a:p>
            <a:r>
              <a:rPr lang="hr-HR" sz="3000" dirty="0" smtClean="0"/>
              <a:t>Autorsko pravo</a:t>
            </a:r>
            <a:endParaRPr lang="hr-HR" sz="3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63040" y="1484784"/>
            <a:ext cx="6196405" cy="4238285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Internet je komunikacijsko sredstvo po naravi nespojivo s moralnim pravima, pa se o njima počelo više govoriti u razvoju digitalizacije i interneta. </a:t>
            </a:r>
          </a:p>
          <a:p>
            <a:r>
              <a:rPr lang="hr-HR" dirty="0" smtClean="0"/>
              <a:t>Etičke i moralne dileme u eri interneta</a:t>
            </a:r>
          </a:p>
          <a:p>
            <a:r>
              <a:rPr lang="hr-HR" dirty="0" smtClean="0"/>
              <a:t>Poznato još u Starom vijeku, pojavom tiska a zakonski se uređuje u 18. stoljeću</a:t>
            </a:r>
          </a:p>
          <a:p>
            <a:r>
              <a:rPr lang="hr-HR" dirty="0" smtClean="0"/>
              <a:t>Automatsko pravo – od trenutka stvaranja su zaštićena u cijelom svijetu</a:t>
            </a:r>
          </a:p>
          <a:p>
            <a:r>
              <a:rPr lang="hr-HR" dirty="0" smtClean="0"/>
              <a:t>Na jednak način se štite i objavljena i neobjavljena djela</a:t>
            </a:r>
          </a:p>
          <a:p>
            <a:r>
              <a:rPr lang="hr-HR" dirty="0" smtClean="0"/>
              <a:t>Izuzeci - Nacionalna zakonodavstva mogu propisati da je poslodavac nositelj autorskih prava na djelima stvorenim od strane autora koji je zaposlen u svrhu stvaranja autorskih djela</a:t>
            </a:r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89060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Autor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3568" y="2276872"/>
            <a:ext cx="7704856" cy="3849291"/>
          </a:xfrm>
        </p:spPr>
        <p:txBody>
          <a:bodyPr>
            <a:normAutofit/>
          </a:bodyPr>
          <a:lstStyle/>
          <a:p>
            <a:r>
              <a:rPr lang="hr-HR" dirty="0" smtClean="0"/>
              <a:t>Autor je fizička osoba koja je stvorila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djelo</a:t>
            </a:r>
          </a:p>
          <a:p>
            <a:r>
              <a:rPr lang="hr-HR" dirty="0" smtClean="0"/>
              <a:t>Nositelj autorskih prava je često sam autor, bilo koja fizička ili pravna osoba koja je po osnovi ugovora, nasljeđivanja ili drugog pravnog posla stekla pravo ekonomskog iskorištavanja tuđeg autorskog djela</a:t>
            </a:r>
          </a:p>
          <a:p>
            <a:r>
              <a:rPr lang="hr-HR" dirty="0" smtClean="0"/>
              <a:t>Koautori - dvije ili više osoba napravile djelo (skladba, tekst i sl.) – imaju zajedničko autorsko pravo i treba odobrenje svih koautora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prosinac 2015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D3148-6C00-4C06-A29C-6D97791EAB9D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885196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2778</TotalTime>
  <Words>3292</Words>
  <Application>Microsoft Office PowerPoint</Application>
  <PresentationFormat>Prikaz na zaslonu (4:3)</PresentationFormat>
  <Paragraphs>296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43" baseType="lpstr">
      <vt:lpstr>Pribadača</vt:lpstr>
      <vt:lpstr>AUTORSKO PRAVO NA INTERNETU</vt:lpstr>
      <vt:lpstr>Uvod </vt:lpstr>
      <vt:lpstr>Slobodni softver/komercijalni</vt:lpstr>
      <vt:lpstr>Stranice na internetu prema sadržaju možemo grupirati u</vt:lpstr>
      <vt:lpstr>Pažnja u utvrđivanju točnosti informacija</vt:lpstr>
      <vt:lpstr>Slajd 6</vt:lpstr>
      <vt:lpstr>Problemi informacijskog društva 21. stoljeća</vt:lpstr>
      <vt:lpstr>Autorsko pravo</vt:lpstr>
      <vt:lpstr>Autor </vt:lpstr>
      <vt:lpstr>Autorsko djelo</vt:lpstr>
      <vt:lpstr>Prava koja pripadaju autoru mogu biti:</vt:lpstr>
      <vt:lpstr>Individualno i kolektivno ostvarivanje autorskog prava</vt:lpstr>
      <vt:lpstr>Slajd 13</vt:lpstr>
      <vt:lpstr>Licencije</vt:lpstr>
      <vt:lpstr>Licencija Creative Commons</vt:lpstr>
      <vt:lpstr>Postoje računalni programi koji skidaju glazbu bez gubitka kvalitete. Spor s američkom tvrtkom Napster koja je napravila program koji skida glazbu bez dozvole autora poznato kao peer-to-peer P2P omogućio i uvođenje tehnologije MP3</vt:lpstr>
      <vt:lpstr>Postupak korištenja glazbenog i filmskog sadržaja s mreže obuhvaća 3 koraka:</vt:lpstr>
      <vt:lpstr>Računalni programi</vt:lpstr>
      <vt:lpstr>Baza podataka</vt:lpstr>
      <vt:lpstr>Digitalizacija </vt:lpstr>
      <vt:lpstr>Digitalizacija </vt:lpstr>
      <vt:lpstr>Zaštita autorskog prava na WWW</vt:lpstr>
      <vt:lpstr>Zaštita autorskog prava na WWW</vt:lpstr>
      <vt:lpstr>Zaštita autorskih prava na fotografska djela i slike</vt:lpstr>
      <vt:lpstr>Zaštita autorskog prava na Web 2.0</vt:lpstr>
      <vt:lpstr>Slajd 26</vt:lpstr>
      <vt:lpstr>Slajd 27</vt:lpstr>
      <vt:lpstr>Slajd 28</vt:lpstr>
      <vt:lpstr>E-učenje</vt:lpstr>
      <vt:lpstr>Kako zaštiti svoje djelo na webu?</vt:lpstr>
      <vt:lpstr>Pravo na pristup internetu / zaštita autorskog prava</vt:lpstr>
      <vt:lpstr>Slajd 32</vt:lpstr>
      <vt:lpstr>ACTA</vt:lpstr>
      <vt:lpstr>Bernska konvencija</vt:lpstr>
      <vt:lpstr>Rimska konvencija</vt:lpstr>
      <vt:lpstr>WIPO – Svjetska organizacija za intelektualno vlasništvo</vt:lpstr>
      <vt:lpstr>GATT WTO i TRIPS</vt:lpstr>
      <vt:lpstr>Konvencija o kibernetičkom kriminalu</vt:lpstr>
      <vt:lpstr>Sine Qua Non</vt:lpstr>
      <vt:lpstr>Zaključak </vt:lpstr>
      <vt:lpstr>Tasini protiv New York Timesa</vt:lpstr>
      <vt:lpstr>Slajd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Zaštita autorskog prava na internetu</dc:title>
  <dc:creator>ss</dc:creator>
  <cp:lastModifiedBy>ss</cp:lastModifiedBy>
  <cp:revision>135</cp:revision>
  <dcterms:created xsi:type="dcterms:W3CDTF">2015-07-01T14:31:09Z</dcterms:created>
  <dcterms:modified xsi:type="dcterms:W3CDTF">2020-04-27T23:29:51Z</dcterms:modified>
</cp:coreProperties>
</file>