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85B79C-E692-2942-B6D1-848D618ED0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>
                <a:solidFill>
                  <a:srgbClr val="C00000"/>
                </a:solidFill>
              </a:rPr>
              <a:t>INTERNET</a:t>
            </a:r>
            <a:endParaRPr lang="sr-Latn-RS" b="1">
              <a:solidFill>
                <a:srgbClr val="C00000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ADD2FA3-FB67-1449-9BDC-0D0D8A0141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3"/>
            <a:r>
              <a:rPr lang="hr-HR" sz="3200">
                <a:solidFill>
                  <a:schemeClr val="tx1"/>
                </a:solidFill>
              </a:rPr>
              <a:t>Ana-Marija Luburić, 8.a</a:t>
            </a:r>
            <a:endParaRPr lang="sr-Latn-RS" sz="3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07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060EDD-21D4-C54B-BCE6-96F24E178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816429"/>
            <a:ext cx="9601200" cy="1355271"/>
          </a:xfrm>
        </p:spPr>
        <p:txBody>
          <a:bodyPr/>
          <a:lstStyle/>
          <a:p>
            <a:r>
              <a:rPr lang="hr-HR"/>
              <a:t>                  </a:t>
            </a:r>
            <a:r>
              <a:rPr lang="hr-HR">
                <a:solidFill>
                  <a:srgbClr val="C00000"/>
                </a:solidFill>
              </a:rPr>
              <a:t>   Što je Internet?</a:t>
            </a:r>
            <a:endParaRPr lang="sr-Latn-RS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7E5113F-C98A-E84F-A77E-9C9FD14A7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43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800" b="1">
                <a:solidFill>
                  <a:srgbClr val="C00000"/>
                </a:solidFill>
              </a:rPr>
              <a:t>Internet</a:t>
            </a:r>
            <a:r>
              <a:rPr lang="hr-HR" sz="2800"/>
              <a:t> je međunarodna računalana mreža koja se sastoji od međusobno povezanih pojedinačnih računala i računalnih mreža. Internet sačinjavaju milijuni računala širom svijeta koji su povezani u jedinstvenu računalnu mrežu. </a:t>
            </a:r>
          </a:p>
          <a:p>
            <a:pPr marL="0" indent="0">
              <a:buNone/>
            </a:pPr>
            <a:r>
              <a:rPr lang="hr-HR" sz="2800"/>
              <a:t>Internet nazivamo </a:t>
            </a:r>
            <a:r>
              <a:rPr lang="hr-HR" sz="2800" b="1">
                <a:solidFill>
                  <a:srgbClr val="C00000"/>
                </a:solidFill>
              </a:rPr>
              <a:t>globalnom mrežom</a:t>
            </a:r>
            <a:r>
              <a:rPr lang="hr-HR" sz="2800"/>
              <a:t>,</a:t>
            </a:r>
            <a:r>
              <a:rPr lang="hr-HR" sz="2800" b="1">
                <a:solidFill>
                  <a:srgbClr val="C00000"/>
                </a:solidFill>
              </a:rPr>
              <a:t>svjetskom mrežom </a:t>
            </a:r>
            <a:r>
              <a:rPr lang="hr-HR" sz="2800"/>
              <a:t>ili </a:t>
            </a:r>
            <a:r>
              <a:rPr lang="hr-HR" sz="2800" b="1">
                <a:solidFill>
                  <a:srgbClr val="C00000"/>
                </a:solidFill>
              </a:rPr>
              <a:t>mrežom svih mreža</a:t>
            </a:r>
            <a:r>
              <a:rPr lang="hr-HR" sz="2800"/>
              <a:t>. Spajanjem računala na internet i naše računalo postaje dio interneta, a mi možemo pristupiti računalima diljem svijeta u bilo koje vrijeme.</a:t>
            </a:r>
            <a:endParaRPr lang="sr-Latn-RS" sz="2800"/>
          </a:p>
        </p:txBody>
      </p:sp>
    </p:spTree>
    <p:extLst>
      <p:ext uri="{BB962C8B-B14F-4D97-AF65-F5344CB8AC3E}">
        <p14:creationId xmlns:p14="http://schemas.microsoft.com/office/powerpoint/2010/main" val="242615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60C5CA-7FEC-894F-9A13-1CE24488B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        </a:t>
            </a:r>
            <a:r>
              <a:rPr lang="hr-HR">
                <a:solidFill>
                  <a:srgbClr val="C00000"/>
                </a:solidFill>
              </a:rPr>
              <a:t>Zašto je Internet tako uspješan? </a:t>
            </a:r>
            <a:endParaRPr lang="sr-Latn-RS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697F819-E1A6-8140-83D0-70FB660BE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844" y="1952006"/>
            <a:ext cx="9766712" cy="4220194"/>
          </a:xfrm>
        </p:spPr>
        <p:txBody>
          <a:bodyPr>
            <a:noAutofit/>
          </a:bodyPr>
          <a:lstStyle/>
          <a:p>
            <a:r>
              <a:rPr lang="hr-HR" sz="2400"/>
              <a:t>Neprekidan rast raznolikih usluga</a:t>
            </a:r>
          </a:p>
          <a:p>
            <a:r>
              <a:rPr lang="hr-HR" sz="2400"/>
              <a:t>Svakodnevno se povećava raspoloživa količina korisnih informacija</a:t>
            </a:r>
          </a:p>
          <a:p>
            <a:r>
              <a:rPr lang="hr-HR" sz="2400"/>
              <a:t>Stalno smanjivanje troškova pristupa internetu</a:t>
            </a:r>
          </a:p>
          <a:p>
            <a:r>
              <a:rPr lang="hr-HR" sz="2400"/>
              <a:t>Neprekidan razvoj tehnologije koja omogućava i ostalim uređajima pristup internetu</a:t>
            </a:r>
          </a:p>
          <a:p>
            <a:r>
              <a:rPr lang="hr-HR" sz="2400"/>
              <a:t>Prilagođena korisniku programska potpora za korištenje interneta</a:t>
            </a:r>
          </a:p>
          <a:p>
            <a:r>
              <a:rPr lang="hr-HR" sz="2400"/>
              <a:t>Jednostavan pristup omogućen preko bilo koje lokacije gdje postoji telefonska linija ili uređena bežična mreža </a:t>
            </a:r>
            <a:endParaRPr lang="sr-Latn-RS" sz="2400"/>
          </a:p>
        </p:txBody>
      </p:sp>
    </p:spTree>
    <p:extLst>
      <p:ext uri="{BB962C8B-B14F-4D97-AF65-F5344CB8AC3E}">
        <p14:creationId xmlns:p14="http://schemas.microsoft.com/office/powerpoint/2010/main" val="333429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70A50B-D214-8345-8451-4958B5847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          </a:t>
            </a:r>
            <a:r>
              <a:rPr lang="hr-HR">
                <a:solidFill>
                  <a:srgbClr val="C00000"/>
                </a:solidFill>
              </a:rPr>
              <a:t> Kako funkcionira Internet?</a:t>
            </a:r>
            <a:endParaRPr lang="sr-Latn-RS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56EBEF5-ED0D-3244-9EB1-380743445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047" y="1748022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hr-HR" sz="2400"/>
              <a:t>Internet se sastoji od tisuća računala </a:t>
            </a:r>
            <a:r>
              <a:rPr lang="hr-HR" sz="2400" b="1">
                <a:solidFill>
                  <a:srgbClr val="C00000"/>
                </a:solidFill>
              </a:rPr>
              <a:t>poslužitelja</a:t>
            </a:r>
            <a:r>
              <a:rPr lang="hr-HR" sz="2400"/>
              <a:t> koji su 24 sata 7 dana u tjednu na „usluzi” malim računalima </a:t>
            </a:r>
            <a:r>
              <a:rPr lang="hr-HR" sz="2400" b="1">
                <a:solidFill>
                  <a:srgbClr val="C00000"/>
                </a:solidFill>
              </a:rPr>
              <a:t>korisnicima</a:t>
            </a:r>
            <a:r>
              <a:rPr lang="hr-HR" sz="2400"/>
              <a:t>. Spajajući se na internet, ta mala računala ustvari se spajaju na neki od poslužitelja i uz njegovo posredništvo šalju podatke dalje na druge poslužitelje ili uzimaju podatke s nekih drugih poslužitelja</a:t>
            </a:r>
            <a:r>
              <a:rPr lang="hr-HR"/>
              <a:t>.</a:t>
            </a:r>
            <a:endParaRPr lang="sr-Latn-R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C3EB8C75-25BF-2243-AAD0-9FA06CE8B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3705592"/>
            <a:ext cx="4255819" cy="268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549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8C4F0D-F50F-5940-82A0-51DF30D41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                   </a:t>
            </a:r>
            <a:r>
              <a:rPr lang="hr-HR">
                <a:solidFill>
                  <a:srgbClr val="C00000"/>
                </a:solidFill>
              </a:rPr>
              <a:t> Vrste poslužitelja</a:t>
            </a:r>
            <a:endParaRPr lang="sr-Latn-RS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4256D0F-E9FC-6242-9061-CF6EDB9E0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04703"/>
            <a:ext cx="9854293" cy="3581400"/>
          </a:xfrm>
        </p:spPr>
        <p:txBody>
          <a:bodyPr>
            <a:normAutofit/>
          </a:bodyPr>
          <a:lstStyle/>
          <a:p>
            <a:r>
              <a:rPr lang="hr-HR" sz="2400" b="1">
                <a:solidFill>
                  <a:srgbClr val="C00000"/>
                </a:solidFill>
              </a:rPr>
              <a:t>www poslužitelj </a:t>
            </a:r>
            <a:r>
              <a:rPr lang="hr-HR" sz="2400"/>
              <a:t>- poslužitelj na kojem su udomljene web-stranice</a:t>
            </a:r>
          </a:p>
          <a:p>
            <a:r>
              <a:rPr lang="hr-HR" sz="2400" b="1">
                <a:solidFill>
                  <a:srgbClr val="C00000"/>
                </a:solidFill>
              </a:rPr>
              <a:t>FTP poslužitelj</a:t>
            </a:r>
            <a:r>
              <a:rPr lang="hr-HR" sz="2400"/>
              <a:t> - poslužitelj putem kojeg šaljemo i primamo datoteke s udaljenog računala</a:t>
            </a:r>
          </a:p>
          <a:p>
            <a:r>
              <a:rPr lang="hr-HR" sz="2400" b="1">
                <a:solidFill>
                  <a:srgbClr val="C00000"/>
                </a:solidFill>
              </a:rPr>
              <a:t>mail poslužitelj</a:t>
            </a:r>
            <a:r>
              <a:rPr lang="hr-HR" sz="2400"/>
              <a:t> - poslužitelj za slanje i primanje elektroničke pošte</a:t>
            </a:r>
          </a:p>
          <a:p>
            <a:r>
              <a:rPr lang="hr-HR" sz="2400" b="1">
                <a:solidFill>
                  <a:srgbClr val="C00000"/>
                </a:solidFill>
              </a:rPr>
              <a:t>DNS poslužitelj</a:t>
            </a:r>
            <a:r>
              <a:rPr lang="hr-HR" sz="2400"/>
              <a:t> – poslužitelj koji ima informaciju o povezanosti IP adrese i njihovih simboličkih imena </a:t>
            </a:r>
            <a:endParaRPr lang="sr-Latn-RS" sz="2400"/>
          </a:p>
        </p:txBody>
      </p:sp>
    </p:spTree>
    <p:extLst>
      <p:ext uri="{BB962C8B-B14F-4D97-AF65-F5344CB8AC3E}">
        <p14:creationId xmlns:p14="http://schemas.microsoft.com/office/powerpoint/2010/main" val="213081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5BBF5F-81A3-2746-B14E-D7310A665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                   </a:t>
            </a:r>
            <a:r>
              <a:rPr lang="hr-HR">
                <a:solidFill>
                  <a:srgbClr val="C00000"/>
                </a:solidFill>
              </a:rPr>
              <a:t>Adrese računala</a:t>
            </a:r>
            <a:endParaRPr lang="sr-Latn-RS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4CBB615-286A-2F4C-8FF0-FD55EC51E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713" y="1918508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/>
              <a:t>Kako bi korisnička računala znala pronaći poslužitelj na koji se žele spojiti, potrebno je da poslužitelj ima adresu i to </a:t>
            </a:r>
            <a:r>
              <a:rPr lang="hr-HR" sz="2400" b="1">
                <a:solidFill>
                  <a:srgbClr val="C00000"/>
                </a:solidFill>
              </a:rPr>
              <a:t>statičku</a:t>
            </a:r>
            <a:r>
              <a:rPr lang="hr-HR" sz="2400"/>
              <a:t>, uvijek istu. Za korisnička računala to nije toliko važno pa ona dobivaju novu adresu pri svakom spajanju na internet. Ovakvu vrstu adrese nazivamo </a:t>
            </a:r>
            <a:r>
              <a:rPr lang="hr-HR" sz="2400" b="1">
                <a:solidFill>
                  <a:srgbClr val="C00000"/>
                </a:solidFill>
              </a:rPr>
              <a:t>dinamičkom</a:t>
            </a:r>
            <a:r>
              <a:rPr lang="hr-HR" sz="2400"/>
              <a:t> </a:t>
            </a:r>
            <a:r>
              <a:rPr lang="hr-HR" sz="2400" b="1">
                <a:solidFill>
                  <a:srgbClr val="C00000"/>
                </a:solidFill>
              </a:rPr>
              <a:t>adresom</a:t>
            </a:r>
            <a:r>
              <a:rPr lang="hr-HR" sz="2400"/>
              <a:t>. Svako računalo u mreži pa tako i na internetu mora imati svoju IP adresu.</a:t>
            </a:r>
          </a:p>
        </p:txBody>
      </p:sp>
      <p:pic>
        <p:nvPicPr>
          <p:cNvPr id="4" name="Grafika 4">
            <a:extLst>
              <a:ext uri="{FF2B5EF4-FFF2-40B4-BE49-F238E27FC236}">
                <a16:creationId xmlns:a16="http://schemas.microsoft.com/office/drawing/2014/main" id="{8C9AF0A1-0303-9A46-BEDE-BC88020DC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23902" y="4013489"/>
            <a:ext cx="4088823" cy="245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33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48729F-61CC-704D-B2C6-40B7BFCEF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9655" y="1341540"/>
            <a:ext cx="9427523" cy="4620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/>
              <a:t>Mreža računala sastoji se od strojne i programske opreme što čini jedinstven sustav:</a:t>
            </a:r>
          </a:p>
          <a:p>
            <a:r>
              <a:rPr lang="hr-HR" sz="2400"/>
              <a:t>računalo - pošiljatelj</a:t>
            </a:r>
          </a:p>
          <a:p>
            <a:r>
              <a:rPr lang="hr-HR" sz="2400"/>
              <a:t>računalo – primatelj</a:t>
            </a:r>
          </a:p>
          <a:p>
            <a:r>
              <a:rPr lang="hr-HR" sz="2400"/>
              <a:t>medij za prijenos podataka (žičane, bežične i optičke mreže)</a:t>
            </a:r>
          </a:p>
          <a:p>
            <a:r>
              <a:rPr lang="hr-HR" sz="2400"/>
              <a:t>norme, odnosno pravila za prijenos podataka (protokoli)</a:t>
            </a:r>
          </a:p>
          <a:p>
            <a:r>
              <a:rPr lang="hr-HR" sz="2400"/>
              <a:t>uređaji za povezivanje i upravljnje komunikacijom između računala</a:t>
            </a:r>
          </a:p>
          <a:p>
            <a:pPr marL="0" indent="0">
              <a:buNone/>
            </a:pPr>
            <a:endParaRPr lang="sr-Latn-RS" sz="2400"/>
          </a:p>
        </p:txBody>
      </p:sp>
    </p:spTree>
    <p:extLst>
      <p:ext uri="{BB962C8B-B14F-4D97-AF65-F5344CB8AC3E}">
        <p14:creationId xmlns:p14="http://schemas.microsoft.com/office/powerpoint/2010/main" val="2207508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32010F-30DF-1247-AA96-FDEEF019F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                    </a:t>
            </a:r>
            <a:r>
              <a:rPr lang="hr-HR">
                <a:solidFill>
                  <a:srgbClr val="C00000"/>
                </a:solidFill>
              </a:rPr>
              <a:t>Norme (protokoli)</a:t>
            </a:r>
            <a:endParaRPr lang="sr-Latn-RS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960638-8D2C-9E49-9D71-4DC516106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317" y="1935183"/>
            <a:ext cx="9601200" cy="3581400"/>
          </a:xfrm>
        </p:spPr>
        <p:txBody>
          <a:bodyPr>
            <a:normAutofit lnSpcReduction="10000"/>
          </a:bodyPr>
          <a:lstStyle/>
          <a:p>
            <a:r>
              <a:rPr lang="hr-HR" sz="2400" b="1">
                <a:solidFill>
                  <a:srgbClr val="C00000"/>
                </a:solidFill>
              </a:rPr>
              <a:t>TCP protokol </a:t>
            </a:r>
            <a:r>
              <a:rPr lang="hr-HR" sz="2400">
                <a:solidFill>
                  <a:schemeClr val="tx1"/>
                </a:solidFill>
              </a:rPr>
              <a:t>-</a:t>
            </a:r>
            <a:r>
              <a:rPr lang="hr-HR" sz="2400" b="1">
                <a:solidFill>
                  <a:srgbClr val="C00000"/>
                </a:solidFill>
              </a:rPr>
              <a:t> </a:t>
            </a:r>
            <a:r>
              <a:rPr lang="hr-HR" sz="2400"/>
              <a:t>protokol zadužen za upravljnje prijenosa i razmjene podataka između računala</a:t>
            </a:r>
          </a:p>
          <a:p>
            <a:r>
              <a:rPr lang="hr-HR" sz="2400" b="1">
                <a:solidFill>
                  <a:srgbClr val="C00000"/>
                </a:solidFill>
              </a:rPr>
              <a:t>IP protokol</a:t>
            </a:r>
            <a:r>
              <a:rPr lang="hr-HR" sz="2400"/>
              <a:t> - temeljni internetski protokol postavljen za adresiranje i usmjeravanje podataka u mreži</a:t>
            </a:r>
          </a:p>
          <a:p>
            <a:r>
              <a:rPr lang="hr-HR" sz="2400" b="1">
                <a:solidFill>
                  <a:srgbClr val="C00000"/>
                </a:solidFill>
              </a:rPr>
              <a:t>HTTP protokol</a:t>
            </a:r>
            <a:r>
              <a:rPr lang="hr-HR" sz="2400"/>
              <a:t> - protokol kojim se služi www poslužitelj</a:t>
            </a:r>
          </a:p>
          <a:p>
            <a:r>
              <a:rPr lang="hr-HR" sz="2400" b="1">
                <a:solidFill>
                  <a:srgbClr val="C00000"/>
                </a:solidFill>
              </a:rPr>
              <a:t>FTP protokol</a:t>
            </a:r>
            <a:r>
              <a:rPr lang="hr-HR" sz="2400"/>
              <a:t> - protokol kojim se služi ftp poslužitelj</a:t>
            </a:r>
          </a:p>
          <a:p>
            <a:r>
              <a:rPr lang="hr-HR" sz="2400" b="1">
                <a:solidFill>
                  <a:srgbClr val="C00000"/>
                </a:solidFill>
              </a:rPr>
              <a:t>POP protokol</a:t>
            </a:r>
            <a:r>
              <a:rPr lang="hr-HR" sz="2400"/>
              <a:t> - protokol dolaznog e-mail poslužitelja</a:t>
            </a:r>
          </a:p>
          <a:p>
            <a:r>
              <a:rPr lang="hr-HR" sz="2400" b="1">
                <a:solidFill>
                  <a:srgbClr val="C00000"/>
                </a:solidFill>
              </a:rPr>
              <a:t>SMTP protokol</a:t>
            </a:r>
            <a:r>
              <a:rPr lang="hr-HR" sz="2400"/>
              <a:t> - protokol odlaznog e-mail poslužitelja</a:t>
            </a:r>
          </a:p>
          <a:p>
            <a:pPr marL="0" indent="0">
              <a:buNone/>
            </a:pPr>
            <a:endParaRPr lang="sr-Latn-RS" sz="2400"/>
          </a:p>
        </p:txBody>
      </p:sp>
    </p:spTree>
    <p:extLst>
      <p:ext uri="{BB962C8B-B14F-4D97-AF65-F5344CB8AC3E}">
        <p14:creationId xmlns:p14="http://schemas.microsoft.com/office/powerpoint/2010/main" val="159336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292B70-5844-6C40-BFEC-D1BFBFF87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9600" b="1" i="1" u="sng">
                <a:solidFill>
                  <a:srgbClr val="C00000"/>
                </a:solidFill>
              </a:rPr>
              <a:t> KRAJ</a:t>
            </a:r>
            <a:endParaRPr lang="sr-Latn-RS" sz="9600" b="1" i="1" u="sng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098464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Široki zaslon</PresentationFormat>
  <Slides>9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TF10001025</vt:lpstr>
      <vt:lpstr>INTERNET</vt:lpstr>
      <vt:lpstr>                     Što je Internet?</vt:lpstr>
      <vt:lpstr>        Zašto je Internet tako uspješan? </vt:lpstr>
      <vt:lpstr>           Kako funkcionira Internet?</vt:lpstr>
      <vt:lpstr>                    Vrste poslužitelja</vt:lpstr>
      <vt:lpstr>                   Adrese računala</vt:lpstr>
      <vt:lpstr>PowerPoint prezentacija</vt:lpstr>
      <vt:lpstr>                    Norme (protokoli)</vt:lpstr>
      <vt:lpstr> 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Nepoznati korisnik</dc:creator>
  <cp:lastModifiedBy>Nepoznati korisnik</cp:lastModifiedBy>
  <cp:revision>2</cp:revision>
  <dcterms:created xsi:type="dcterms:W3CDTF">2020-04-07T13:01:04Z</dcterms:created>
  <dcterms:modified xsi:type="dcterms:W3CDTF">2020-04-07T15:01:45Z</dcterms:modified>
</cp:coreProperties>
</file>