
<file path=[Content_Types].xml><?xml version="1.0" encoding="utf-8"?>
<Types xmlns="http://schemas.openxmlformats.org/package/2006/content-types"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smtClean="0"/>
              <a:pPr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7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07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51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86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26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2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10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877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8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8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2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6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89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23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55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8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0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smtClean="0"/>
              <a:t>4/19/2020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9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eb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8800" dirty="0" smtClean="0">
                <a:latin typeface="Arial Black" panose="020B0A04020102020204" pitchFamily="34" charset="0"/>
              </a:rPr>
              <a:t>KVIZ ZNANJA</a:t>
            </a:r>
            <a:br>
              <a:rPr lang="hr-HR" sz="8800" dirty="0" smtClean="0">
                <a:latin typeface="Arial Black" panose="020B0A04020102020204" pitchFamily="34" charset="0"/>
              </a:rPr>
            </a:br>
            <a:r>
              <a:rPr lang="hr-HR" u="sng" dirty="0" smtClean="0">
                <a:latin typeface="Constantia" panose="02030602050306030303" pitchFamily="18" charset="0"/>
              </a:rPr>
              <a:t>Svojstva računala</a:t>
            </a:r>
            <a:endParaRPr lang="hr-HR" u="sng" dirty="0">
              <a:latin typeface="Constantia" panose="02030602050306030303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265298" y="4777381"/>
            <a:ext cx="8825658" cy="1336037"/>
          </a:xfrm>
        </p:spPr>
        <p:txBody>
          <a:bodyPr>
            <a:normAutofit/>
          </a:bodyPr>
          <a:lstStyle/>
          <a:p>
            <a:pPr algn="r"/>
            <a:r>
              <a:rPr lang="hr-HR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Tea </a:t>
            </a:r>
            <a:r>
              <a:rPr lang="hr-HR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ćavar</a:t>
            </a:r>
            <a:r>
              <a:rPr lang="hr-HR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, </a:t>
            </a:r>
            <a:r>
              <a:rPr lang="hr-HR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ix.A</a:t>
            </a:r>
            <a:endParaRPr lang="hr-HR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410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94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35577"/>
            <a:ext cx="8825659" cy="1423852"/>
          </a:xfrm>
        </p:spPr>
        <p:txBody>
          <a:bodyPr/>
          <a:lstStyle/>
          <a:p>
            <a:r>
              <a:rPr lang="hr-HR" dirty="0" smtClean="0">
                <a:latin typeface="Constantia" panose="02030602050306030303" pitchFamily="18" charset="0"/>
              </a:rPr>
              <a:t>4.Kako dijelimo memoriju po mogućnosti pohrane podataka?</a:t>
            </a:r>
            <a:endParaRPr lang="hr-HR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hr-HR" sz="3200" dirty="0" smtClean="0">
                <a:hlinkClick r:id="rId2" action="ppaction://hlinksldjump"/>
              </a:rPr>
              <a:t>Na privremenu i trajnu</a:t>
            </a:r>
            <a:endParaRPr lang="hr-HR" sz="3200" dirty="0" smtClean="0"/>
          </a:p>
          <a:p>
            <a:pPr marL="514350" indent="-514350">
              <a:buFont typeface="+mj-lt"/>
              <a:buAutoNum type="arabicParenR"/>
            </a:pPr>
            <a:r>
              <a:rPr lang="hr-HR" sz="3200" dirty="0" smtClean="0">
                <a:hlinkClick r:id="rId3" action="ppaction://hlinksldjump"/>
              </a:rPr>
              <a:t>Na jednostavnu i složenu</a:t>
            </a:r>
            <a:endParaRPr lang="hr-HR" sz="3200" dirty="0" smtClean="0"/>
          </a:p>
          <a:p>
            <a:pPr marL="514350" indent="-514350">
              <a:buFont typeface="+mj-lt"/>
              <a:buAutoNum type="arabicParenR"/>
            </a:pPr>
            <a:r>
              <a:rPr lang="hr-HR" sz="3200" dirty="0" smtClean="0">
                <a:hlinkClick r:id="rId3" action="ppaction://hlinksldjump"/>
              </a:rPr>
              <a:t>Na proširenu i </a:t>
            </a:r>
            <a:r>
              <a:rPr lang="hr-HR" sz="3200" dirty="0" err="1" smtClean="0">
                <a:hlinkClick r:id="rId3" action="ppaction://hlinksldjump"/>
              </a:rPr>
              <a:t>neproširenu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9996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185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945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nstantia" panose="02030602050306030303" pitchFamily="18" charset="0"/>
              </a:rPr>
              <a:t>5.Što je </a:t>
            </a:r>
            <a:r>
              <a:rPr lang="hr-HR" u="sng" dirty="0" smtClean="0">
                <a:latin typeface="Constantia" panose="02030602050306030303" pitchFamily="18" charset="0"/>
              </a:rPr>
              <a:t>PRIVREMENA MEMORIJA?</a:t>
            </a:r>
            <a:endParaRPr lang="hr-HR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2" action="ppaction://hlinksldjump"/>
              </a:rPr>
              <a:t>Čuva podatke samo dok je računalo isključeno , a uključenjem računala sadržaj se kopira</a:t>
            </a:r>
          </a:p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3" action="ppaction://hlinksldjump"/>
              </a:rPr>
              <a:t>Čuva podatke samo dok je računalo uključeno , a isključenjem računala sadržaj se briše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41479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59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27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>
                <a:latin typeface="Constantia" panose="02030602050306030303" pitchFamily="18" charset="0"/>
              </a:rPr>
              <a:t>6</a:t>
            </a:r>
            <a:r>
              <a:rPr lang="hr-HR" sz="4400" dirty="0" smtClean="0">
                <a:latin typeface="Constantia" panose="02030602050306030303" pitchFamily="18" charset="0"/>
              </a:rPr>
              <a:t>.Što je </a:t>
            </a:r>
            <a:r>
              <a:rPr lang="hr-HR" sz="4400" u="sng" dirty="0" smtClean="0">
                <a:latin typeface="Constantia" panose="02030602050306030303" pitchFamily="18" charset="0"/>
              </a:rPr>
              <a:t>TRAJNA MEMORIJA?</a:t>
            </a:r>
            <a:endParaRPr lang="hr-HR" sz="4400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arenR"/>
            </a:pPr>
            <a:r>
              <a:rPr lang="hr-HR" sz="3200" dirty="0" smtClean="0">
                <a:hlinkClick r:id="rId2" action="ppaction://hlinksldjump"/>
              </a:rPr>
              <a:t>Podatke čuva trajno i ne ovisi o napajanju računala</a:t>
            </a:r>
            <a:endParaRPr lang="hr-HR" sz="3200" dirty="0" smtClean="0"/>
          </a:p>
          <a:p>
            <a:pPr>
              <a:buFont typeface="+mj-lt"/>
              <a:buAutoNum type="arabicParenR"/>
            </a:pPr>
            <a:r>
              <a:rPr lang="hr-HR" sz="3200" dirty="0" smtClean="0">
                <a:hlinkClick r:id="rId3" action="ppaction://hlinksldjump"/>
              </a:rPr>
              <a:t>Podatke čuva trajno i ovisi o napajanju računala</a:t>
            </a:r>
            <a:endParaRPr lang="hr-HR" sz="3200" dirty="0" smtClean="0"/>
          </a:p>
          <a:p>
            <a:pPr marL="0" indent="0">
              <a:buNone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99791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60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06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58092" y="666206"/>
            <a:ext cx="8858276" cy="1010194"/>
          </a:xfrm>
        </p:spPr>
        <p:txBody>
          <a:bodyPr/>
          <a:lstStyle/>
          <a:p>
            <a:r>
              <a:rPr lang="hr-HR" sz="4400" dirty="0" smtClean="0">
                <a:latin typeface="Constantia" panose="02030602050306030303" pitchFamily="18" charset="0"/>
              </a:rPr>
              <a:t>1.Što je </a:t>
            </a:r>
            <a:r>
              <a:rPr lang="hr-HR" sz="4400" u="sng" dirty="0" smtClean="0">
                <a:latin typeface="Constantia" panose="02030602050306030303" pitchFamily="18" charset="0"/>
              </a:rPr>
              <a:t>RADNI TAKT?</a:t>
            </a:r>
            <a:endParaRPr lang="hr-HR" sz="4400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hr-HR" sz="3200" dirty="0" smtClean="0">
                <a:solidFill>
                  <a:schemeClr val="tx1"/>
                </a:solidFill>
                <a:hlinkClick r:id="rId2" action="ppaction://hlinksldjump"/>
              </a:rPr>
              <a:t>Broj izvršenih operacija u jedinici vremena</a:t>
            </a:r>
            <a:endParaRPr lang="hr-HR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hr-HR" sz="3200" dirty="0" smtClean="0">
                <a:solidFill>
                  <a:schemeClr val="tx1"/>
                </a:solidFill>
                <a:hlinkClick r:id="rId3" action="ppaction://hlinksldjump"/>
              </a:rPr>
              <a:t>dio programa zadižen za izdvajanje podataka iz tablice</a:t>
            </a:r>
            <a:endParaRPr lang="hr-HR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hr-HR" sz="3200" dirty="0" smtClean="0">
                <a:solidFill>
                  <a:schemeClr val="tx1"/>
                </a:solidFill>
                <a:hlinkClick r:id="rId3" action="ppaction://hlinksldjump"/>
              </a:rPr>
              <a:t>Jedan redak u tablici koji se sastoji od jednog ili više polja</a:t>
            </a:r>
            <a:endParaRPr lang="hr-H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2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Constantia" panose="02030602050306030303" pitchFamily="18" charset="0"/>
              </a:rPr>
              <a:t>7</a:t>
            </a:r>
            <a:r>
              <a:rPr lang="hr-HR" dirty="0" smtClean="0">
                <a:latin typeface="Constantia" panose="02030602050306030303" pitchFamily="18" charset="0"/>
              </a:rPr>
              <a:t>.Što je kapacitet spremnika tvrdog diska?</a:t>
            </a:r>
            <a:endParaRPr lang="hr-HR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hr-HR" sz="3600" dirty="0" smtClean="0">
                <a:hlinkClick r:id="rId2" action="ppaction://hlinksldjump"/>
              </a:rPr>
              <a:t>Broj izvršenih operacija u jedinici prostora</a:t>
            </a:r>
            <a:endParaRPr lang="hr-HR" sz="3600" dirty="0" smtClean="0"/>
          </a:p>
          <a:p>
            <a:pPr marL="514350" indent="-514350">
              <a:buFont typeface="+mj-lt"/>
              <a:buAutoNum type="arabicParenR"/>
            </a:pPr>
            <a:r>
              <a:rPr lang="hr-HR" sz="3600" dirty="0" smtClean="0">
                <a:hlinkClick r:id="rId3" action="ppaction://hlinksldjump"/>
              </a:rPr>
              <a:t>Raspoloživa količina prostora za pohranu podataka</a:t>
            </a:r>
            <a:endParaRPr lang="hr-HR" sz="3600" dirty="0" smtClean="0"/>
          </a:p>
          <a:p>
            <a:pPr marL="514350" indent="-514350">
              <a:buFont typeface="+mj-lt"/>
              <a:buAutoNum type="arabicParenR"/>
            </a:pPr>
            <a:r>
              <a:rPr lang="hr-HR" sz="3600" dirty="0" smtClean="0">
                <a:hlinkClick r:id="rId2" action="ppaction://hlinksldjump"/>
              </a:rPr>
              <a:t>Broj uzorka u jedinci vremena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8912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93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41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Constantia" panose="02030602050306030303" pitchFamily="18" charset="0"/>
              </a:rPr>
              <a:t>8.Što je brzina prijenosa podataka?</a:t>
            </a:r>
            <a:endParaRPr lang="hr-HR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149997"/>
          </a:xfrm>
        </p:spPr>
        <p:txBody>
          <a:bodyPr>
            <a:normAutofit/>
          </a:bodyPr>
          <a:lstStyle/>
          <a:p>
            <a:pPr>
              <a:buFont typeface="+mj-lt"/>
              <a:buAutoNum type="arabicParenR"/>
            </a:pPr>
            <a:r>
              <a:rPr lang="hr-HR" sz="3200" dirty="0" smtClean="0">
                <a:hlinkClick r:id="rId2" action="ppaction://hlinksldjump"/>
              </a:rPr>
              <a:t>Brzina kojom se prenose podatci unutar računala između komponenti ili između računala</a:t>
            </a:r>
            <a:endParaRPr lang="hr-HR" sz="3200" dirty="0" smtClean="0"/>
          </a:p>
          <a:p>
            <a:pPr>
              <a:buFont typeface="+mj-lt"/>
              <a:buAutoNum type="arabicParenR"/>
            </a:pPr>
            <a:r>
              <a:rPr lang="hr-HR" sz="3200" dirty="0" smtClean="0">
                <a:hlinkClick r:id="rId3" action="ppaction://hlinksldjump"/>
              </a:rPr>
              <a:t>Brzina kojom se očituje brzina promjene položaja objekta</a:t>
            </a:r>
            <a:endParaRPr lang="hr-HR" sz="3200" dirty="0" smtClean="0"/>
          </a:p>
          <a:p>
            <a:pPr>
              <a:buFont typeface="+mj-lt"/>
              <a:buAutoNum type="arabicParenR"/>
            </a:pPr>
            <a:r>
              <a:rPr lang="hr-HR" sz="3200" dirty="0" smtClean="0">
                <a:hlinkClick r:id="rId3" action="ppaction://hlinksldjump"/>
              </a:rPr>
              <a:t>Elektronički sklop koji omogućuje snimanje , obradu i reprodukciju zvuka.</a:t>
            </a:r>
            <a:endParaRPr lang="hr-HR" sz="3200" dirty="0" smtClean="0"/>
          </a:p>
          <a:p>
            <a:pPr>
              <a:buFont typeface="+mj-lt"/>
              <a:buAutoNum type="arabicParenR"/>
            </a:pP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0327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126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4035" y="757644"/>
            <a:ext cx="8771190" cy="1593669"/>
          </a:xfrm>
        </p:spPr>
        <p:txBody>
          <a:bodyPr/>
          <a:lstStyle/>
          <a:p>
            <a:r>
              <a:rPr lang="hr-HR" dirty="0" smtClean="0">
                <a:latin typeface="Constantia" panose="02030602050306030303" pitchFamily="18" charset="0"/>
              </a:rPr>
              <a:t>9.</a:t>
            </a:r>
            <a:r>
              <a:rPr lang="hr-HR" dirty="0">
                <a:latin typeface="Constantia" panose="02030602050306030303" pitchFamily="18" charset="0"/>
              </a:rPr>
              <a:t> Koliko iznose današnje brzine prijenosa podataka internetom?</a:t>
            </a:r>
            <a:br>
              <a:rPr lang="hr-HR" dirty="0">
                <a:latin typeface="Constantia" panose="02030602050306030303" pitchFamily="18" charset="0"/>
              </a:rPr>
            </a:br>
            <a:endParaRPr lang="hr-HR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2" action="ppaction://hlinksldjump"/>
              </a:rPr>
              <a:t>Do 20 </a:t>
            </a:r>
            <a:r>
              <a:rPr lang="hr-HR" sz="3600" dirty="0" err="1" smtClean="0">
                <a:hlinkClick r:id="rId2" action="ppaction://hlinksldjump"/>
              </a:rPr>
              <a:t>Mb</a:t>
            </a:r>
            <a:r>
              <a:rPr lang="hr-HR" sz="3600" dirty="0" smtClean="0">
                <a:hlinkClick r:id="rId2" action="ppaction://hlinksldjump"/>
              </a:rPr>
              <a:t>/s</a:t>
            </a:r>
            <a:endParaRPr lang="hr-HR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3" action="ppaction://hlinksldjump"/>
              </a:rPr>
              <a:t>Do 30 </a:t>
            </a:r>
            <a:r>
              <a:rPr lang="hr-HR" sz="3600" dirty="0" err="1" smtClean="0">
                <a:hlinkClick r:id="rId3" action="ppaction://hlinksldjump"/>
              </a:rPr>
              <a:t>Mb</a:t>
            </a:r>
            <a:r>
              <a:rPr lang="hr-HR" sz="3600" dirty="0" smtClean="0">
                <a:hlinkClick r:id="rId3" action="ppaction://hlinksldjump"/>
              </a:rPr>
              <a:t>/s</a:t>
            </a:r>
            <a:endParaRPr lang="hr-HR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3" action="ppaction://hlinksldjump"/>
              </a:rPr>
              <a:t>Do 50 </a:t>
            </a:r>
            <a:r>
              <a:rPr lang="hr-HR" sz="3600" dirty="0" err="1" smtClean="0">
                <a:hlinkClick r:id="rId3" action="ppaction://hlinksldjump"/>
              </a:rPr>
              <a:t>Mb</a:t>
            </a:r>
            <a:r>
              <a:rPr lang="hr-HR" sz="3600" dirty="0" smtClean="0">
                <a:hlinkClick r:id="rId3" action="ppaction://hlinksldjump"/>
              </a:rPr>
              <a:t>/s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2297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860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051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22514"/>
            <a:ext cx="8825659" cy="1711235"/>
          </a:xfrm>
        </p:spPr>
        <p:txBody>
          <a:bodyPr/>
          <a:lstStyle/>
          <a:p>
            <a:r>
              <a:rPr lang="hr-HR" dirty="0" smtClean="0">
                <a:latin typeface="Constantia" panose="02030602050306030303" pitchFamily="18" charset="0"/>
              </a:rPr>
              <a:t>10.</a:t>
            </a:r>
            <a:r>
              <a:rPr lang="hr-HR" dirty="0">
                <a:latin typeface="Constantia" panose="02030602050306030303" pitchFamily="18" charset="0"/>
              </a:rPr>
              <a:t> Na računalu kojim se koristiš provjeri slijedeće: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hr-HR" sz="3600" dirty="0"/>
              <a:t>naziv procesora</a:t>
            </a:r>
          </a:p>
          <a:p>
            <a:pPr>
              <a:buFont typeface="+mj-lt"/>
              <a:buAutoNum type="arabicParenR"/>
            </a:pPr>
            <a:r>
              <a:rPr lang="hr-HR" sz="3600" dirty="0"/>
              <a:t>brzinu procesora</a:t>
            </a:r>
          </a:p>
          <a:p>
            <a:pPr>
              <a:buFont typeface="+mj-lt"/>
              <a:buAutoNum type="arabicParenR"/>
            </a:pPr>
            <a:r>
              <a:rPr lang="hr-HR" sz="3600" dirty="0"/>
              <a:t>količinu radne (RAM) memorije</a:t>
            </a:r>
          </a:p>
          <a:p>
            <a:pPr>
              <a:buFont typeface="+mj-lt"/>
              <a:buAutoNum type="arabicParenR"/>
            </a:pPr>
            <a:r>
              <a:rPr lang="hr-HR" sz="3600" dirty="0"/>
              <a:t>kapacitet spremnika tvrdog diska</a:t>
            </a:r>
          </a:p>
          <a:p>
            <a:pPr>
              <a:buFont typeface="+mj-lt"/>
              <a:buAutoNum type="arabicParenR"/>
            </a:pPr>
            <a:r>
              <a:rPr lang="hr-HR" sz="3600" dirty="0"/>
              <a:t>indeks zadovoljstva rada sa sustavom Windows za najnižu </a:t>
            </a:r>
            <a:r>
              <a:rPr lang="hr-HR" sz="3500" dirty="0"/>
              <a:t>komponentu</a:t>
            </a:r>
          </a:p>
          <a:p>
            <a:pPr>
              <a:buFont typeface="+mj-lt"/>
              <a:buAutoNum type="arabicParenR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6211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88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69821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859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9897" y="522513"/>
            <a:ext cx="9170717" cy="1567543"/>
          </a:xfrm>
        </p:spPr>
        <p:txBody>
          <a:bodyPr/>
          <a:lstStyle/>
          <a:p>
            <a:r>
              <a:rPr lang="hr-HR" sz="4000" dirty="0" smtClean="0">
                <a:latin typeface="Constantia" panose="02030602050306030303" pitchFamily="18" charset="0"/>
              </a:rPr>
              <a:t>2.U kojim jedinicama izražavamo </a:t>
            </a:r>
            <a:br>
              <a:rPr lang="hr-HR" sz="4000" dirty="0" smtClean="0">
                <a:latin typeface="Constantia" panose="02030602050306030303" pitchFamily="18" charset="0"/>
              </a:rPr>
            </a:br>
            <a:r>
              <a:rPr lang="hr-HR" sz="4000" u="sng" dirty="0" smtClean="0">
                <a:latin typeface="Constantia" panose="02030602050306030303" pitchFamily="18" charset="0"/>
              </a:rPr>
              <a:t>RADNI TAKT </a:t>
            </a:r>
            <a:r>
              <a:rPr lang="hr-HR" sz="4000" dirty="0" smtClean="0">
                <a:latin typeface="Constantia" panose="02030602050306030303" pitchFamily="18" charset="0"/>
              </a:rPr>
              <a:t>kod suvremenih računala?</a:t>
            </a:r>
            <a:endParaRPr lang="hr-HR" sz="4000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2" action="ppaction://hlinksldjump"/>
              </a:rPr>
              <a:t>U centimetrima (cm)</a:t>
            </a:r>
            <a:endParaRPr lang="hr-HR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3" action="ppaction://hlinksldjump"/>
              </a:rPr>
              <a:t>U </a:t>
            </a:r>
            <a:r>
              <a:rPr lang="hr-HR" sz="3600" dirty="0" err="1" smtClean="0">
                <a:hlinkClick r:id="rId3" action="ppaction://hlinksldjump"/>
              </a:rPr>
              <a:t>hercima</a:t>
            </a:r>
            <a:r>
              <a:rPr lang="hr-HR" sz="3600" dirty="0" smtClean="0">
                <a:hlinkClick r:id="rId3" action="ppaction://hlinksldjump"/>
              </a:rPr>
              <a:t> (Hz)</a:t>
            </a:r>
            <a:endParaRPr lang="hr-HR" sz="3600" dirty="0" smtClean="0"/>
          </a:p>
          <a:p>
            <a:pPr marL="742950" indent="-742950">
              <a:buFont typeface="+mj-lt"/>
              <a:buAutoNum type="arabicParenR"/>
            </a:pPr>
            <a:r>
              <a:rPr lang="hr-HR" sz="3600" dirty="0" smtClean="0">
                <a:hlinkClick r:id="rId2" action="ppaction://hlinksldjump"/>
              </a:rPr>
              <a:t>U kelvinima (K)</a:t>
            </a:r>
            <a:endParaRPr lang="hr-HR" sz="3600" dirty="0" smtClean="0"/>
          </a:p>
          <a:p>
            <a:pPr marL="742950" indent="-742950">
              <a:buFont typeface="+mj-lt"/>
              <a:buAutoNum type="arabicParenR"/>
            </a:pP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25561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69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627017"/>
            <a:ext cx="8761413" cy="1240972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tantia" panose="02030602050306030303" pitchFamily="18" charset="0"/>
              </a:rPr>
              <a:t>TOČNO</a:t>
            </a:r>
            <a:endParaRPr lang="hr-HR" sz="7200" dirty="0">
              <a:solidFill>
                <a:schemeClr val="accent1">
                  <a:lumMod val="60000"/>
                  <a:lumOff val="4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7" y="2790007"/>
            <a:ext cx="5476875" cy="3076575"/>
          </a:xfrm>
        </p:spPr>
      </p:pic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567543" y="2730137"/>
            <a:ext cx="3709851" cy="308374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496389"/>
            <a:ext cx="8825659" cy="1410788"/>
          </a:xfrm>
        </p:spPr>
        <p:txBody>
          <a:bodyPr/>
          <a:lstStyle/>
          <a:p>
            <a:r>
              <a:rPr lang="hr-HR" sz="4400" dirty="0" smtClean="0">
                <a:latin typeface="Constantia" panose="02030602050306030303" pitchFamily="18" charset="0"/>
              </a:rPr>
              <a:t>3.Što je </a:t>
            </a:r>
            <a:r>
              <a:rPr lang="hr-HR" sz="4400" u="sng" dirty="0" smtClean="0">
                <a:latin typeface="Constantia" panose="02030602050306030303" pitchFamily="18" charset="0"/>
              </a:rPr>
              <a:t>MEMORIJA?</a:t>
            </a:r>
            <a:endParaRPr lang="hr-HR" sz="4400" dirty="0">
              <a:latin typeface="Constantia" panose="02030602050306030303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136934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arenR"/>
            </a:pPr>
            <a:r>
              <a:rPr lang="hr-HR" sz="3200" dirty="0" smtClean="0">
                <a:hlinkClick r:id="rId2" action="ppaction://hlinksldjump"/>
              </a:rPr>
              <a:t>Automatski brojač slogova u tablici koji jednoznačno određuje svaki zapis u tablici</a:t>
            </a:r>
            <a:endParaRPr lang="hr-HR" sz="3200" dirty="0" smtClean="0"/>
          </a:p>
          <a:p>
            <a:pPr>
              <a:buFont typeface="+mj-lt"/>
              <a:buAutoNum type="arabicParenR"/>
            </a:pPr>
            <a:r>
              <a:rPr lang="hr-HR" sz="3200" dirty="0" smtClean="0">
                <a:hlinkClick r:id="rId2" action="ppaction://hlinksldjump"/>
              </a:rPr>
              <a:t>Shematski prikaz relacijske baze podataka za knjižnicu</a:t>
            </a:r>
            <a:endParaRPr lang="hr-HR" sz="3200" dirty="0" smtClean="0"/>
          </a:p>
          <a:p>
            <a:pPr>
              <a:buFont typeface="+mj-lt"/>
              <a:buAutoNum type="arabicParenR"/>
            </a:pPr>
            <a:r>
              <a:rPr lang="hr-HR" sz="3200" dirty="0" smtClean="0">
                <a:hlinkClick r:id="rId3" action="ppaction://hlinksldjump"/>
              </a:rPr>
              <a:t>Dio računala koji ima sposobnost pohrane određene količine podataka i programa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214109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4954" y="561703"/>
            <a:ext cx="8761413" cy="1371599"/>
          </a:xfrm>
        </p:spPr>
        <p:txBody>
          <a:bodyPr/>
          <a:lstStyle/>
          <a:p>
            <a:pPr algn="ctr"/>
            <a:r>
              <a:rPr lang="hr-HR" sz="7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NETOČNO</a:t>
            </a:r>
            <a:endParaRPr lang="hr-HR" sz="7200" dirty="0">
              <a:solidFill>
                <a:schemeClr val="accent1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622" y="2876589"/>
            <a:ext cx="3652481" cy="2767895"/>
          </a:xfrm>
        </p:spPr>
      </p:pic>
      <p:sp>
        <p:nvSpPr>
          <p:cNvPr id="10" name="Akcijski gumb: Natrag ili Prethodno 9">
            <a:hlinkClick r:id="" action="ppaction://hlinkshowjump?jump=lastslideviewed" highlightClick="1"/>
          </p:cNvPr>
          <p:cNvSpPr/>
          <p:nvPr/>
        </p:nvSpPr>
        <p:spPr>
          <a:xfrm>
            <a:off x="1528354" y="2765269"/>
            <a:ext cx="3670663" cy="306076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91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ba za sastanke za ion">
  <a:themeElements>
    <a:clrScheme name="Soba za sastanke za 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Soba za sastanke za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ba za sastanke za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79</TotalTime>
  <Words>296</Words>
  <Application>Microsoft Office PowerPoint</Application>
  <PresentationFormat>Široki zaslon</PresentationFormat>
  <Paragraphs>60</Paragraphs>
  <Slides>30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30</vt:i4>
      </vt:variant>
    </vt:vector>
  </HeadingPairs>
  <TitlesOfParts>
    <vt:vector size="36" baseType="lpstr">
      <vt:lpstr>Arial</vt:lpstr>
      <vt:lpstr>Arial Black</vt:lpstr>
      <vt:lpstr>Century Gothic</vt:lpstr>
      <vt:lpstr>Constantia</vt:lpstr>
      <vt:lpstr>Wingdings 3</vt:lpstr>
      <vt:lpstr>Soba za sastanke za ion</vt:lpstr>
      <vt:lpstr>KVIZ ZNANJA Svojstva računala</vt:lpstr>
      <vt:lpstr>1.Što je RADNI TAKT?</vt:lpstr>
      <vt:lpstr>NETOČNO</vt:lpstr>
      <vt:lpstr>TOČNO</vt:lpstr>
      <vt:lpstr>2.U kojim jedinicama izražavamo  RADNI TAKT kod suvremenih računala?</vt:lpstr>
      <vt:lpstr>NETOČNO</vt:lpstr>
      <vt:lpstr>TOČNO</vt:lpstr>
      <vt:lpstr>3.Što je MEMORIJA?</vt:lpstr>
      <vt:lpstr>NETOČNO</vt:lpstr>
      <vt:lpstr>TOČNO</vt:lpstr>
      <vt:lpstr>4.Kako dijelimo memoriju po mogućnosti pohrane podataka?</vt:lpstr>
      <vt:lpstr>NETOČNO</vt:lpstr>
      <vt:lpstr>TOČNO</vt:lpstr>
      <vt:lpstr>5.Što je PRIVREMENA MEMORIJA?</vt:lpstr>
      <vt:lpstr>NETOČNO</vt:lpstr>
      <vt:lpstr>TOČNO</vt:lpstr>
      <vt:lpstr>6.Što je TRAJNA MEMORIJA?</vt:lpstr>
      <vt:lpstr>NETOČNO</vt:lpstr>
      <vt:lpstr>TOČNO</vt:lpstr>
      <vt:lpstr>7.Što je kapacitet spremnika tvrdog diska?</vt:lpstr>
      <vt:lpstr>NETOČNO</vt:lpstr>
      <vt:lpstr>TOČNO</vt:lpstr>
      <vt:lpstr>8.Što je brzina prijenosa podataka?</vt:lpstr>
      <vt:lpstr>NETOČNO</vt:lpstr>
      <vt:lpstr>TOČNO</vt:lpstr>
      <vt:lpstr>9. Koliko iznose današnje brzine prijenosa podataka internetom? </vt:lpstr>
      <vt:lpstr>NETOČNO</vt:lpstr>
      <vt:lpstr>TOČNO</vt:lpstr>
      <vt:lpstr>10. Na računalu kojim se koristiš provjeri slijedeće: 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ZNANJA Svojstva računala</dc:title>
  <dc:creator>Windows User</dc:creator>
  <cp:lastModifiedBy>Windows User</cp:lastModifiedBy>
  <cp:revision>10</cp:revision>
  <dcterms:created xsi:type="dcterms:W3CDTF">2020-04-18T10:15:24Z</dcterms:created>
  <dcterms:modified xsi:type="dcterms:W3CDTF">2020-04-19T08:24:40Z</dcterms:modified>
</cp:coreProperties>
</file>