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303" r:id="rId4"/>
    <p:sldId id="294" r:id="rId5"/>
    <p:sldId id="258" r:id="rId6"/>
    <p:sldId id="304" r:id="rId7"/>
    <p:sldId id="295" r:id="rId8"/>
    <p:sldId id="259" r:id="rId9"/>
    <p:sldId id="305" r:id="rId10"/>
    <p:sldId id="296" r:id="rId11"/>
    <p:sldId id="260" r:id="rId12"/>
    <p:sldId id="306" r:id="rId13"/>
    <p:sldId id="297" r:id="rId14"/>
    <p:sldId id="261" r:id="rId15"/>
    <p:sldId id="307" r:id="rId16"/>
    <p:sldId id="298" r:id="rId17"/>
    <p:sldId id="262" r:id="rId18"/>
    <p:sldId id="308" r:id="rId19"/>
    <p:sldId id="299" r:id="rId20"/>
    <p:sldId id="263" r:id="rId21"/>
    <p:sldId id="302" r:id="rId22"/>
    <p:sldId id="300" r:id="rId23"/>
    <p:sldId id="264" r:id="rId24"/>
    <p:sldId id="301" r:id="rId25"/>
    <p:sldId id="309" r:id="rId26"/>
    <p:sldId id="265" r:id="rId27"/>
    <p:sldId id="278" r:id="rId28"/>
    <p:sldId id="272" r:id="rId29"/>
    <p:sldId id="275" r:id="rId3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slov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16" name="Rezervirano mjesto datum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2" name="Rezervirano mjesto podnožj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Rezervirano mjesto broja slajd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7" name="Rezervirano mjesto sadržaja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19" name="Rezervirano mjesto podnožj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ezervirano mjesto teksta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9" name="Rezervirano mjesto datum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11" name="Rezervirano mjesto podnožj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slov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3" name="Rezervirano mjesto sadržaja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1" name="Rezervirano mjesto datum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10" name="Rezervirano mjesto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slov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25" name="Rezervirano mjesto teksta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8" name="Rezervirano mjesto sadržaja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Rezervirano mjesto datum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Ravni poveznik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slov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2" name="Rezervirano mjesto datum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21" name="Rezervirano mjesto podnožj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24" name="Rezervirano mjesto podnožj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4" name="Rezervirano mjesto sadržaja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Rezervirano mjesto datum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29" name="Rezervirano mjesto podnožj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zervirano mjesto slik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Rezervirano mjesto broja slajd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6" name="Rezervirano mjesto teksta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ezervirano mjesto teksta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11" name="Rezervirano mjesto datum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C668211-4227-4970-B537-6CDAE99A7333}" type="datetimeFigureOut">
              <a:rPr lang="sr-Latn-CS" smtClean="0"/>
              <a:t>9.4.2020.</a:t>
            </a:fld>
            <a:endParaRPr lang="hr-HR"/>
          </a:p>
        </p:txBody>
      </p:sp>
      <p:sp>
        <p:nvSpPr>
          <p:cNvPr id="28" name="Rezervirano mjesto podnožj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3B4365-34B7-426F-A951-27C8817B68B1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naslova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avni poveznik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blinds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357290" y="4000504"/>
            <a:ext cx="8458200" cy="1071570"/>
          </a:xfrm>
        </p:spPr>
        <p:txBody>
          <a:bodyPr>
            <a:normAutofit/>
          </a:bodyPr>
          <a:lstStyle/>
          <a:p>
            <a:r>
              <a:rPr lang="hr-HR" sz="4800" dirty="0" smtClean="0"/>
              <a:t>Svojstva računala  </a:t>
            </a:r>
            <a:endParaRPr lang="hr-HR" sz="48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071802" y="2071678"/>
            <a:ext cx="2047860" cy="914400"/>
          </a:xfrm>
        </p:spPr>
        <p:txBody>
          <a:bodyPr>
            <a:normAutofit/>
          </a:bodyPr>
          <a:lstStyle/>
          <a:p>
            <a:r>
              <a:rPr lang="hr-HR" sz="5400" b="1" dirty="0" smtClean="0"/>
              <a:t>KVIZ</a:t>
            </a:r>
            <a:endParaRPr lang="hr-HR" sz="5400" b="1" dirty="0"/>
          </a:p>
        </p:txBody>
      </p:sp>
      <p:pic>
        <p:nvPicPr>
          <p:cNvPr id="31748" name="Picture 4" descr="Announcements GIF - Find &amp; Share on GIPH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000108"/>
            <a:ext cx="2124075" cy="216217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2338374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NETOČNO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2000232" y="2643182"/>
            <a:ext cx="2714644" cy="22860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54" name="Picture 10" descr="Yes No Chart Stock Illustrations, Images &amp; Vectors | Shutterstock"/>
          <p:cNvPicPr>
            <a:picLocks noChangeAspect="1" noChangeArrowheads="1"/>
          </p:cNvPicPr>
          <p:nvPr/>
        </p:nvPicPr>
        <p:blipFill>
          <a:blip r:embed="rId2"/>
          <a:srcRect l="65309" b="8928"/>
          <a:stretch>
            <a:fillRect/>
          </a:stretch>
        </p:blipFill>
        <p:spPr bwMode="auto">
          <a:xfrm>
            <a:off x="5929322" y="2643182"/>
            <a:ext cx="1285884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4. </a:t>
            </a:r>
            <a:r>
              <a:rPr lang="hr-HR" dirty="0" smtClean="0"/>
              <a:t>Kako dijelimo memoriju po mogućnosti pohrane podataka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928801"/>
            <a:ext cx="8686800" cy="3857653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na unutarnju i vanjsku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na privremenu i trajnu</a:t>
            </a:r>
            <a:endParaRPr lang="hr-HR" dirty="0"/>
          </a:p>
        </p:txBody>
      </p:sp>
      <p:pic>
        <p:nvPicPr>
          <p:cNvPr id="4" name="Slika 3" descr="preuzmi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3571876"/>
            <a:ext cx="3286148" cy="188096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00430" y="214290"/>
            <a:ext cx="1909746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TOČNO</a:t>
            </a:r>
            <a:endParaRPr lang="hr-HR" sz="4000" b="1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4500562" y="2571744"/>
            <a:ext cx="2500330" cy="23574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8" descr="Yes No Chart Stock Illustrations, Images &amp; Vectors | Shutterstock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r="66292" b="11765"/>
          <a:stretch>
            <a:fillRect/>
          </a:stretch>
        </p:blipFill>
        <p:spPr bwMode="auto">
          <a:xfrm>
            <a:off x="2143108" y="2571744"/>
            <a:ext cx="1357322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2338374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NETOČNO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2000232" y="2643182"/>
            <a:ext cx="2714644" cy="22860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54" name="Picture 10" descr="Yes No Chart Stock Illustrations, Images &amp; Vectors | Shutterstock"/>
          <p:cNvPicPr>
            <a:picLocks noChangeAspect="1" noChangeArrowheads="1"/>
          </p:cNvPicPr>
          <p:nvPr/>
        </p:nvPicPr>
        <p:blipFill>
          <a:blip r:embed="rId2"/>
          <a:srcRect l="65309" b="8928"/>
          <a:stretch>
            <a:fillRect/>
          </a:stretch>
        </p:blipFill>
        <p:spPr bwMode="auto">
          <a:xfrm>
            <a:off x="5929322" y="2643182"/>
            <a:ext cx="1285884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5. </a:t>
            </a:r>
            <a:r>
              <a:rPr lang="hr-HR" dirty="0" smtClean="0"/>
              <a:t>Što je privremena memorija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memorija koja čuva </a:t>
            </a:r>
            <a:r>
              <a:rPr lang="hr-HR" dirty="0" smtClean="0">
                <a:hlinkClick r:id="rId2" action="ppaction://hlinksldjump"/>
              </a:rPr>
              <a:t>podatke trajno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memorija koja čuva podatke dok </a:t>
            </a:r>
            <a:r>
              <a:rPr lang="hr-HR" dirty="0" smtClean="0">
                <a:hlinkClick r:id="rId3" action="ppaction://hlinksldjump"/>
              </a:rPr>
              <a:t>je računalo uključeno, isključenjem računala sadržaj se briše</a:t>
            </a:r>
            <a:endParaRPr lang="hr-HR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1868" y="285728"/>
            <a:ext cx="1909746" cy="838200"/>
          </a:xfrm>
        </p:spPr>
        <p:txBody>
          <a:bodyPr/>
          <a:lstStyle/>
          <a:p>
            <a:r>
              <a:rPr lang="hr-HR" sz="4000" b="1" dirty="0" smtClean="0"/>
              <a:t>TOČNO</a:t>
            </a:r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4500562" y="2571744"/>
            <a:ext cx="2500330" cy="23574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8" descr="Yes No Chart Stock Illustrations, Images &amp; Vectors | Shutterstock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r="66292" b="11765"/>
          <a:stretch>
            <a:fillRect/>
          </a:stretch>
        </p:blipFill>
        <p:spPr bwMode="auto">
          <a:xfrm>
            <a:off x="2143108" y="2571744"/>
            <a:ext cx="1357322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2338374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NETOČNO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2000232" y="2643182"/>
            <a:ext cx="2714644" cy="22860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54" name="Picture 10" descr="Yes No Chart Stock Illustrations, Images &amp; Vectors | Shutterstock"/>
          <p:cNvPicPr>
            <a:picLocks noChangeAspect="1" noChangeArrowheads="1"/>
          </p:cNvPicPr>
          <p:nvPr/>
        </p:nvPicPr>
        <p:blipFill>
          <a:blip r:embed="rId2"/>
          <a:srcRect l="65309" b="8928"/>
          <a:stretch>
            <a:fillRect/>
          </a:stretch>
        </p:blipFill>
        <p:spPr bwMode="auto">
          <a:xfrm>
            <a:off x="5929322" y="2643182"/>
            <a:ext cx="1285884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6.</a:t>
            </a:r>
            <a:r>
              <a:rPr lang="hr-HR" dirty="0" smtClean="0"/>
              <a:t> Što je trajna memorija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memorija koja čuva podatke trajno </a:t>
            </a:r>
            <a:r>
              <a:rPr lang="hr-HR" dirty="0" smtClean="0">
                <a:hlinkClick r:id="rId2" action="ppaction://hlinksldjump"/>
              </a:rPr>
              <a:t>i ne ovisi o napajanju </a:t>
            </a:r>
            <a:r>
              <a:rPr lang="hr-HR" dirty="0" smtClean="0">
                <a:hlinkClick r:id="rId2" action="ppaction://hlinksldjump"/>
              </a:rPr>
              <a:t>računala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memorija koja čuva podatke </a:t>
            </a:r>
            <a:r>
              <a:rPr lang="hr-HR" dirty="0" smtClean="0">
                <a:hlinkClick r:id="rId3" action="ppaction://hlinksldjump"/>
              </a:rPr>
              <a:t>trajno i </a:t>
            </a:r>
            <a:r>
              <a:rPr lang="hr-HR" dirty="0" smtClean="0">
                <a:hlinkClick r:id="rId3" action="ppaction://hlinksldjump"/>
              </a:rPr>
              <a:t>ovisi o napajanju računala</a:t>
            </a:r>
            <a:endParaRPr lang="hr-HR" dirty="0" smtClean="0"/>
          </a:p>
          <a:p>
            <a:endParaRPr lang="hr-HR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00430" y="214290"/>
            <a:ext cx="1909746" cy="838200"/>
          </a:xfrm>
        </p:spPr>
        <p:txBody>
          <a:bodyPr/>
          <a:lstStyle/>
          <a:p>
            <a:r>
              <a:rPr lang="hr-HR" sz="4000" b="1" dirty="0" smtClean="0"/>
              <a:t>TOČNO</a:t>
            </a:r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4500562" y="2500306"/>
            <a:ext cx="2500330" cy="23574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8" descr="Yes No Chart Stock Illustrations, Images &amp; Vectors | Shutterstock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r="66292" b="11765"/>
          <a:stretch>
            <a:fillRect/>
          </a:stretch>
        </p:blipFill>
        <p:spPr bwMode="auto">
          <a:xfrm>
            <a:off x="2143108" y="2571744"/>
            <a:ext cx="1357322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2338374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NETOČNO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2000232" y="2643182"/>
            <a:ext cx="2714644" cy="22860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54" name="Picture 10" descr="Yes No Chart Stock Illustrations, Images &amp; Vectors | Shutterstock"/>
          <p:cNvPicPr>
            <a:picLocks noChangeAspect="1" noChangeArrowheads="1"/>
          </p:cNvPicPr>
          <p:nvPr/>
        </p:nvPicPr>
        <p:blipFill>
          <a:blip r:embed="rId2"/>
          <a:srcRect l="65309" b="8928"/>
          <a:stretch>
            <a:fillRect/>
          </a:stretch>
        </p:blipFill>
        <p:spPr bwMode="auto">
          <a:xfrm>
            <a:off x="5929322" y="2643182"/>
            <a:ext cx="1285884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1.Što je</a:t>
            </a:r>
            <a:r>
              <a:rPr lang="hr-HR" dirty="0" smtClean="0"/>
              <a:t> radni takt?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broj operacija koje jedno računalo ima sposobnost provesti</a:t>
            </a:r>
            <a:endParaRPr lang="hr-HR" b="1" dirty="0" smtClean="0"/>
          </a:p>
          <a:p>
            <a:r>
              <a:rPr lang="hr-HR" dirty="0" smtClean="0">
                <a:hlinkClick r:id="rId3" action="ppaction://hlinksldjump"/>
              </a:rPr>
              <a:t>broj </a:t>
            </a:r>
            <a:r>
              <a:rPr lang="hr-HR" dirty="0" smtClean="0">
                <a:hlinkClick r:id="rId3" action="ppaction://hlinksldjump"/>
              </a:rPr>
              <a:t>izvršenih operacija u jedinici </a:t>
            </a:r>
            <a:r>
              <a:rPr lang="hr-HR" dirty="0" smtClean="0">
                <a:hlinkClick r:id="rId3" action="ppaction://hlinksldjump"/>
              </a:rPr>
              <a:t>vremena</a:t>
            </a:r>
            <a:endParaRPr lang="hr-HR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7. </a:t>
            </a:r>
            <a:r>
              <a:rPr lang="hr-HR" dirty="0" smtClean="0"/>
              <a:t>Što je kapacitet spremnika tvrdog diska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raspoloživa količina prostora za pohranu </a:t>
            </a:r>
            <a:r>
              <a:rPr lang="hr-HR" dirty="0" smtClean="0">
                <a:hlinkClick r:id="rId2" action="ppaction://hlinksldjump"/>
              </a:rPr>
              <a:t>podataka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raspoloživa količina prostora za </a:t>
            </a:r>
            <a:r>
              <a:rPr lang="hr-HR" dirty="0" smtClean="0">
                <a:hlinkClick r:id="rId3" action="ppaction://hlinksldjump"/>
              </a:rPr>
              <a:t>pohranu igrica</a:t>
            </a:r>
            <a:endParaRPr lang="hr-HR" dirty="0"/>
          </a:p>
        </p:txBody>
      </p:sp>
      <p:pic>
        <p:nvPicPr>
          <p:cNvPr id="4" name="Slika 3" descr="preuzmi (3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1802" y="3786190"/>
            <a:ext cx="2552700" cy="1790700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1868" y="214290"/>
            <a:ext cx="1909746" cy="838200"/>
          </a:xfrm>
        </p:spPr>
        <p:txBody>
          <a:bodyPr/>
          <a:lstStyle/>
          <a:p>
            <a:r>
              <a:rPr lang="hr-HR" sz="4000" b="1" dirty="0" smtClean="0"/>
              <a:t>TOČNO</a:t>
            </a:r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4500562" y="2571744"/>
            <a:ext cx="2500330" cy="23574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8" descr="Yes No Chart Stock Illustrations, Images &amp; Vectors | Shutterstock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r="66292" b="11765"/>
          <a:stretch>
            <a:fillRect/>
          </a:stretch>
        </p:blipFill>
        <p:spPr bwMode="auto">
          <a:xfrm>
            <a:off x="2143108" y="2571744"/>
            <a:ext cx="1357322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2338374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NETOČNO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2000232" y="2643182"/>
            <a:ext cx="2714644" cy="22860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54" name="Picture 10" descr="Yes No Chart Stock Illustrations, Images &amp; Vectors | Shutterstock"/>
          <p:cNvPicPr>
            <a:picLocks noChangeAspect="1" noChangeArrowheads="1"/>
          </p:cNvPicPr>
          <p:nvPr/>
        </p:nvPicPr>
        <p:blipFill>
          <a:blip r:embed="rId2"/>
          <a:srcRect l="65309" b="8928"/>
          <a:stretch>
            <a:fillRect/>
          </a:stretch>
        </p:blipFill>
        <p:spPr bwMode="auto">
          <a:xfrm>
            <a:off x="5929322" y="2643182"/>
            <a:ext cx="1285884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8. </a:t>
            </a:r>
            <a:r>
              <a:rPr lang="hr-HR" dirty="0" smtClean="0"/>
              <a:t>Što je brzina prijenosa podataka 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hlinkClick r:id="rId2" action="ppaction://hlinksldjump"/>
              </a:rPr>
              <a:t>brzina kojom se prijenose podatci unutar računala između komponenti ili između </a:t>
            </a:r>
            <a:r>
              <a:rPr lang="hr-HR" dirty="0" smtClean="0">
                <a:hlinkClick r:id="rId2" action="ppaction://hlinksldjump"/>
              </a:rPr>
              <a:t>računala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brzina kojom se prijenose podatci s računala na </a:t>
            </a:r>
            <a:r>
              <a:rPr lang="hr-HR" dirty="0" err="1" smtClean="0">
                <a:hlinkClick r:id="rId3" action="ppaction://hlinksldjump"/>
              </a:rPr>
              <a:t>usb</a:t>
            </a:r>
            <a:endParaRPr lang="hr-HR" dirty="0"/>
          </a:p>
        </p:txBody>
      </p:sp>
      <p:pic>
        <p:nvPicPr>
          <p:cNvPr id="4" name="Slika 3" descr="preuzmi (4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84" y="4286256"/>
            <a:ext cx="4429156" cy="2052641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643306" y="142852"/>
            <a:ext cx="1838308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TOČNO</a:t>
            </a:r>
            <a:endParaRPr lang="hr-HR" sz="4000" b="1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4500562" y="2571744"/>
            <a:ext cx="2500330" cy="23574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8" descr="Yes No Chart Stock Illustrations, Images &amp; Vectors | Shutterstock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r="66292" b="11765"/>
          <a:stretch>
            <a:fillRect/>
          </a:stretch>
        </p:blipFill>
        <p:spPr bwMode="auto">
          <a:xfrm>
            <a:off x="2143108" y="2571744"/>
            <a:ext cx="1357322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2338374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NETOČNO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2000232" y="2643182"/>
            <a:ext cx="2714644" cy="22860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54" name="Picture 10" descr="Yes No Chart Stock Illustrations, Images &amp; Vectors | Shutterstock"/>
          <p:cNvPicPr>
            <a:picLocks noChangeAspect="1" noChangeArrowheads="1"/>
          </p:cNvPicPr>
          <p:nvPr/>
        </p:nvPicPr>
        <p:blipFill>
          <a:blip r:embed="rId2"/>
          <a:srcRect l="65309" b="8928"/>
          <a:stretch>
            <a:fillRect/>
          </a:stretch>
        </p:blipFill>
        <p:spPr bwMode="auto">
          <a:xfrm>
            <a:off x="5929322" y="2643182"/>
            <a:ext cx="1285884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9. </a:t>
            </a:r>
            <a:r>
              <a:rPr lang="hr-HR" dirty="0" smtClean="0"/>
              <a:t>Koliko iznose današnje brzine prijenosa podataka internetom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2285992"/>
            <a:ext cx="8686800" cy="3794133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32 ili 64 </a:t>
            </a:r>
            <a:r>
              <a:rPr lang="hr-HR" dirty="0" smtClean="0">
                <a:hlinkClick r:id="rId2" action="ppaction://hlinksldjump"/>
              </a:rPr>
              <a:t>bita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24 </a:t>
            </a:r>
            <a:r>
              <a:rPr lang="hr-HR" dirty="0" smtClean="0">
                <a:hlinkClick r:id="rId3" action="ppaction://hlinksldjump"/>
              </a:rPr>
              <a:t>ili </a:t>
            </a:r>
            <a:r>
              <a:rPr lang="hr-HR" dirty="0" smtClean="0">
                <a:hlinkClick r:id="rId3" action="ppaction://hlinksldjump"/>
              </a:rPr>
              <a:t>48 </a:t>
            </a:r>
            <a:r>
              <a:rPr lang="hr-HR" dirty="0" smtClean="0">
                <a:hlinkClick r:id="rId3" action="ppaction://hlinksldjump"/>
              </a:rPr>
              <a:t>bita</a:t>
            </a:r>
            <a:endParaRPr lang="hr-HR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00430" y="285728"/>
            <a:ext cx="2481250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TOČNO</a:t>
            </a:r>
            <a:endParaRPr lang="hr-HR" sz="4000" b="1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4500562" y="2571744"/>
            <a:ext cx="2500330" cy="23574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8" descr="Yes No Chart Stock Illustrations, Images &amp; Vectors | Shutterstock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r="66292" b="11765"/>
          <a:stretch>
            <a:fillRect/>
          </a:stretch>
        </p:blipFill>
        <p:spPr bwMode="auto">
          <a:xfrm>
            <a:off x="2143108" y="2571744"/>
            <a:ext cx="1357322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2338374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NETOČNO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2000232" y="2643182"/>
            <a:ext cx="2714644" cy="22860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54" name="Picture 10" descr="Yes No Chart Stock Illustrations, Images &amp; Vectors | Shutterstock"/>
          <p:cNvPicPr>
            <a:picLocks noChangeAspect="1" noChangeArrowheads="1"/>
          </p:cNvPicPr>
          <p:nvPr/>
        </p:nvPicPr>
        <p:blipFill>
          <a:blip r:embed="rId2"/>
          <a:srcRect l="65309" b="8928"/>
          <a:stretch>
            <a:fillRect/>
          </a:stretch>
        </p:blipFill>
        <p:spPr bwMode="auto">
          <a:xfrm>
            <a:off x="5929322" y="2643182"/>
            <a:ext cx="1285884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00166" y="285728"/>
            <a:ext cx="5981712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Hvala na pozornosti!!!</a:t>
            </a:r>
            <a:endParaRPr lang="hr-HR" sz="4000" b="1" dirty="0" smtClean="0"/>
          </a:p>
        </p:txBody>
      </p:sp>
      <p:sp>
        <p:nvSpPr>
          <p:cNvPr id="3074" name="AutoShape 2" descr="Osnovna škola Slavka Kolara Hercegovac - Pri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076" name="AutoShape 4" descr="Osnovna škola Slavka Kolara Hercegovac - Pri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078" name="AutoShape 6" descr="Osnovna škola Slavka Kolara Hercegovac - Pri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082" name="AutoShape 10" descr="Rezultat slika za slika za kraj prezentacije"/>
          <p:cNvSpPr>
            <a:spLocks noChangeAspect="1" noChangeArrowheads="1"/>
          </p:cNvSpPr>
          <p:nvPr/>
        </p:nvSpPr>
        <p:spPr bwMode="auto">
          <a:xfrm>
            <a:off x="-1112820" y="-144463"/>
            <a:ext cx="2827299" cy="282730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3084" name="AutoShape 12" descr="Osnovna škola Slavka Kolara Hercegovac - Pri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3086" name="Picture 14" descr="Brian's Bike The story will begin when everyone is quiet. No books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2000240"/>
            <a:ext cx="4071966" cy="342902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86116" y="285728"/>
            <a:ext cx="1981184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TOČNO</a:t>
            </a:r>
            <a:endParaRPr lang="hr-HR" sz="4000" b="1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4500562" y="2571744"/>
            <a:ext cx="2500330" cy="23574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8" descr="Yes No Chart Stock Illustrations, Images &amp; Vectors | Shutterstock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r="66292" b="11765"/>
          <a:stretch>
            <a:fillRect/>
          </a:stretch>
        </p:blipFill>
        <p:spPr bwMode="auto">
          <a:xfrm>
            <a:off x="2143108" y="2571744"/>
            <a:ext cx="1357322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2338374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NETOČNO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2000232" y="2643182"/>
            <a:ext cx="2714644" cy="22860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54" name="Picture 10" descr="Yes No Chart Stock Illustrations, Images &amp; Vectors | Shutterstock"/>
          <p:cNvPicPr>
            <a:picLocks noChangeAspect="1" noChangeArrowheads="1"/>
          </p:cNvPicPr>
          <p:nvPr/>
        </p:nvPicPr>
        <p:blipFill>
          <a:blip r:embed="rId2"/>
          <a:srcRect l="65309" b="8928"/>
          <a:stretch>
            <a:fillRect/>
          </a:stretch>
        </p:blipFill>
        <p:spPr bwMode="auto">
          <a:xfrm>
            <a:off x="5929322" y="2643182"/>
            <a:ext cx="1285884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2. U </a:t>
            </a:r>
            <a:r>
              <a:rPr lang="hr-HR" dirty="0" smtClean="0"/>
              <a:t>kojim jedinicama izražavamo radni takt kod suvremenih računala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857364"/>
            <a:ext cx="8686800" cy="4365637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u </a:t>
            </a:r>
            <a:r>
              <a:rPr lang="hr-HR" dirty="0" smtClean="0">
                <a:hlinkClick r:id="rId2" action="ppaction://hlinksldjump"/>
              </a:rPr>
              <a:t>Hz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U W</a:t>
            </a:r>
            <a:endParaRPr lang="hr-HR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1868" y="214290"/>
            <a:ext cx="1766870" cy="838200"/>
          </a:xfrm>
        </p:spPr>
        <p:txBody>
          <a:bodyPr/>
          <a:lstStyle/>
          <a:p>
            <a:r>
              <a:rPr lang="hr-HR" sz="4000" b="1" dirty="0" smtClean="0"/>
              <a:t>TOČNO</a:t>
            </a:r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4500562" y="2571744"/>
            <a:ext cx="2500330" cy="23574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8" descr="Yes No Chart Stock Illustrations, Images &amp; Vectors | Shutterstock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r="66292" b="11765"/>
          <a:stretch>
            <a:fillRect/>
          </a:stretch>
        </p:blipFill>
        <p:spPr bwMode="auto">
          <a:xfrm>
            <a:off x="2143108" y="2571744"/>
            <a:ext cx="1357322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71802" y="214290"/>
            <a:ext cx="2338374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NETOČNO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r-HR" dirty="0"/>
          </a:p>
        </p:txBody>
      </p:sp>
      <p:sp>
        <p:nvSpPr>
          <p:cNvPr id="4" name="Akcijski gumb: Nazad ili prethodno 3">
            <a:hlinkClick r:id="" action="ppaction://hlinkshowjump?jump=lastslideviewed" highlightClick="1"/>
          </p:cNvPr>
          <p:cNvSpPr/>
          <p:nvPr/>
        </p:nvSpPr>
        <p:spPr>
          <a:xfrm>
            <a:off x="2000232" y="2643182"/>
            <a:ext cx="2714644" cy="22860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54" name="Picture 10" descr="Yes No Chart Stock Illustrations, Images &amp; Vectors | Shutterstock"/>
          <p:cNvPicPr>
            <a:picLocks noChangeAspect="1" noChangeArrowheads="1"/>
          </p:cNvPicPr>
          <p:nvPr/>
        </p:nvPicPr>
        <p:blipFill>
          <a:blip r:embed="rId2"/>
          <a:srcRect l="65309" b="8928"/>
          <a:stretch>
            <a:fillRect/>
          </a:stretch>
        </p:blipFill>
        <p:spPr bwMode="auto">
          <a:xfrm>
            <a:off x="5929322" y="2643182"/>
            <a:ext cx="1285884" cy="2286016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3. Što </a:t>
            </a:r>
            <a:r>
              <a:rPr lang="hr-HR" dirty="0" smtClean="0"/>
              <a:t>je memorija?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2732094"/>
          </a:xfrm>
        </p:spPr>
        <p:txBody>
          <a:bodyPr/>
          <a:lstStyle/>
          <a:p>
            <a:r>
              <a:rPr lang="hr-HR" dirty="0" smtClean="0">
                <a:hlinkClick r:id="rId2" action="ppaction://hlinksldjump"/>
              </a:rPr>
              <a:t>dio računala gdje se obavljaju složene operacije</a:t>
            </a:r>
            <a:endParaRPr lang="hr-HR" dirty="0" smtClean="0"/>
          </a:p>
          <a:p>
            <a:r>
              <a:rPr lang="hr-HR" dirty="0" smtClean="0">
                <a:hlinkClick r:id="rId3" action="ppaction://hlinksldjump"/>
              </a:rPr>
              <a:t>dio računala koja ima sposobnost pohrane određene količine podatka i programa</a:t>
            </a:r>
            <a:endParaRPr lang="hr-HR" dirty="0"/>
          </a:p>
        </p:txBody>
      </p:sp>
      <p:sp>
        <p:nvSpPr>
          <p:cNvPr id="28676" name="AutoShape 4" descr="RAM memorija – nadogradnja računala ili kupnja novog - Jeftinije.h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680" name="AutoShape 8" descr="RAM memorija – nadogradnja računala ili kupnja novog - Jeftinije.h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682" name="AutoShape 10" descr="RAM memorija – nadogradnja računala ili kupnja novog - Jeftinije.h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684" name="AutoShape 12" descr="RAM memorija – nadogradnja računala ili kupnja novog - Jeftinije.h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686" name="AutoShape 14" descr="RAM memorija – nadogradnja računala ili kupnja novog - Jeftinije.h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688" name="AutoShape 16" descr="RAM memorija – nadogradnja računala ili kupnja novog - Jeftinije.h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690" name="AutoShape 18" descr="RAM memorija – nadogradnja računala ili kupnja novog - Jeftinije.h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692" name="AutoShape 20" descr="RAM memorija – nadogradnja računala ili kupnja novog - Jeftinije.h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694" name="AutoShape 22" descr="RAM memorija – nadogradnja računala ili kupnja novog - Jeftinije.h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696" name="AutoShape 24" descr="RAM memorija | Prodaja memorija računala, veliki izbor i akcijska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28698" name="AutoShape 26" descr="RAM memorija | Prodaja memorija računala, veliki izbor i akcijska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pic>
        <p:nvPicPr>
          <p:cNvPr id="17" name="Slika 16" descr="preuzm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4143380"/>
            <a:ext cx="3466292" cy="1941123"/>
          </a:xfrm>
          <a:prstGeom prst="rect">
            <a:avLst/>
          </a:prstGeom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86116" y="214290"/>
            <a:ext cx="1766870" cy="838200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TOČNO</a:t>
            </a:r>
            <a:endParaRPr lang="hr-HR" sz="4000" b="1" dirty="0"/>
          </a:p>
        </p:txBody>
      </p:sp>
      <p:sp>
        <p:nvSpPr>
          <p:cNvPr id="4" name="Akcijski gumb: Naprijed ili dalje 3">
            <a:hlinkClick r:id="rId2" action="ppaction://hlinksldjump" highlightClick="1"/>
          </p:cNvPr>
          <p:cNvSpPr/>
          <p:nvPr/>
        </p:nvSpPr>
        <p:spPr>
          <a:xfrm>
            <a:off x="4500562" y="2571744"/>
            <a:ext cx="2500330" cy="235745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8" descr="Yes No Chart Stock Illustrations, Images &amp; Vectors | Shutterstock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r="66292" b="11765"/>
          <a:stretch>
            <a:fillRect/>
          </a:stretch>
        </p:blipFill>
        <p:spPr bwMode="auto">
          <a:xfrm>
            <a:off x="2143108" y="2571744"/>
            <a:ext cx="1357322" cy="2357454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tovanje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Putovanj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utovanj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167</TotalTime>
  <Words>224</Words>
  <Application>Microsoft Office PowerPoint</Application>
  <PresentationFormat>Prikaz na zaslonu (4:3)</PresentationFormat>
  <Paragraphs>48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29</vt:i4>
      </vt:variant>
    </vt:vector>
  </HeadingPairs>
  <TitlesOfParts>
    <vt:vector size="30" baseType="lpstr">
      <vt:lpstr>Putovanje</vt:lpstr>
      <vt:lpstr>Svojstva računala  </vt:lpstr>
      <vt:lpstr>1.Što je radni takt?</vt:lpstr>
      <vt:lpstr>TOČNO</vt:lpstr>
      <vt:lpstr>NETOČNO</vt:lpstr>
      <vt:lpstr>2. U kojim jedinicama izražavamo radni takt kod suvremenih računala?</vt:lpstr>
      <vt:lpstr>TOČNO</vt:lpstr>
      <vt:lpstr>NETOČNO</vt:lpstr>
      <vt:lpstr>3. Što je memorija? </vt:lpstr>
      <vt:lpstr>TOČNO</vt:lpstr>
      <vt:lpstr>NETOČNO</vt:lpstr>
      <vt:lpstr>4. Kako dijelimo memoriju po mogućnosti pohrane podataka?</vt:lpstr>
      <vt:lpstr>TOČNO</vt:lpstr>
      <vt:lpstr>NETOČNO</vt:lpstr>
      <vt:lpstr>5. Što je privremena memorija?</vt:lpstr>
      <vt:lpstr>TOČNO</vt:lpstr>
      <vt:lpstr>NETOČNO</vt:lpstr>
      <vt:lpstr>6. Što je trajna memorija?</vt:lpstr>
      <vt:lpstr>TOČNO</vt:lpstr>
      <vt:lpstr>NETOČNO</vt:lpstr>
      <vt:lpstr>7. Što je kapacitet spremnika tvrdog diska?</vt:lpstr>
      <vt:lpstr>TOČNO</vt:lpstr>
      <vt:lpstr>NETOČNO</vt:lpstr>
      <vt:lpstr>8. Što je brzina prijenosa podataka ?</vt:lpstr>
      <vt:lpstr>TOČNO</vt:lpstr>
      <vt:lpstr>NETOČNO</vt:lpstr>
      <vt:lpstr>9. Koliko iznose današnje brzine prijenosa podataka internetom?</vt:lpstr>
      <vt:lpstr>TOČNO</vt:lpstr>
      <vt:lpstr>NETOČNO</vt:lpstr>
      <vt:lpstr>Hvala na pozornosti!!!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Svojstva računala</dc:title>
  <dc:creator>Asus</dc:creator>
  <cp:lastModifiedBy>Asus</cp:lastModifiedBy>
  <cp:revision>18</cp:revision>
  <dcterms:created xsi:type="dcterms:W3CDTF">2020-04-09T15:35:16Z</dcterms:created>
  <dcterms:modified xsi:type="dcterms:W3CDTF">2020-04-09T18:22:49Z</dcterms:modified>
</cp:coreProperties>
</file>