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  <p:sldMasterId id="214748374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69" r:id="rId26"/>
    <p:sldId id="27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1" r:id="rId37"/>
    <p:sldId id="29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90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=""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077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=""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500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0050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4212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1" name="Rezervirano mjesto datuma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C04E684-10F4-4CC3-A0B9-F03AA7BE37CF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04E684-10F4-4CC3-A0B9-F03AA7BE37CF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C04E684-10F4-4CC3-A0B9-F03AA7BE37CF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04E684-10F4-4CC3-A0B9-F03AA7BE37CF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04E684-10F4-4CC3-A0B9-F03AA7BE37CF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04E684-10F4-4CC3-A0B9-F03AA7BE37CF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C04E684-10F4-4CC3-A0B9-F03AA7BE37CF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=""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2998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04E684-10F4-4CC3-A0B9-F03AA7BE37CF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04E684-10F4-4CC3-A0B9-F03AA7BE37CF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zervirano mjesto slike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04E684-10F4-4CC3-A0B9-F03AA7BE37CF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3C04E684-10F4-4CC3-A0B9-F03AA7BE37CF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=""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4696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=""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771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=""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538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=""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0056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05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=""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2456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=""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605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878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38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naslova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1" name="Rezervirano mjesto teksta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7" name="Rezervirano mjesto datuma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C04E684-10F4-4CC3-A0B9-F03AA7BE37CF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="" xmlns:a16="http://schemas.microsoft.com/office/drawing/2014/main" id="{D47766EE-4192-4B2D-A5A0-F60F9A5F74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>
            <a:extLst>
              <a:ext uri="{FF2B5EF4-FFF2-40B4-BE49-F238E27FC236}">
                <a16:creationId xmlns="" xmlns:a16="http://schemas.microsoft.com/office/drawing/2014/main" id="{01B118DE-F8A2-4AE2-A844-0153997579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85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Graphic 1">
            <a:extLst>
              <a:ext uri="{FF2B5EF4-FFF2-40B4-BE49-F238E27FC236}">
                <a16:creationId xmlns="" xmlns:a16="http://schemas.microsoft.com/office/drawing/2014/main" id="{D6705569-F545-4F47-A260-A9202826EA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32707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64F541-5D1B-4197-BF84-6CF0CA528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473" y="1998924"/>
            <a:ext cx="5541054" cy="2213621"/>
          </a:xfrm>
        </p:spPr>
        <p:txBody>
          <a:bodyPr>
            <a:normAutofit/>
          </a:bodyPr>
          <a:lstStyle/>
          <a:p>
            <a:pPr algn="ctr"/>
            <a:r>
              <a:rPr lang="hr-BA" dirty="0"/>
              <a:t>KNJIŽEVNOST-KVIZ</a:t>
            </a:r>
            <a:endParaRPr lang="en-US" dirty="0"/>
          </a:p>
          <a:p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074544D-417C-4508-8302-17CCAF5803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0419" y="4300833"/>
            <a:ext cx="4431162" cy="1191873"/>
          </a:xfrm>
        </p:spPr>
        <p:txBody>
          <a:bodyPr>
            <a:normAutofit/>
          </a:bodyPr>
          <a:lstStyle/>
          <a:p>
            <a:pPr algn="ctr"/>
            <a:r>
              <a:rPr lang="hr-BA" dirty="0"/>
              <a:t>HrvaTSKI JEZIK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2410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F4997D-649B-4D9F-9B21-FB7AA73C9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>
                <a:hlinkClick r:id="rId2" action="ppaction://hlinksldjump"/>
              </a:rPr>
              <a:t>netočno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405A37-438E-417E-A9D1-0CEB57C1C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019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E0E7787-BCE2-4688-A6D0-D18DC404E9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023" y="0"/>
            <a:ext cx="3944223" cy="24690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D89184-C57F-46B5-A5CA-A4EE45B72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4. Dramatizacija?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583602-7FC0-4C29-BE03-90AFF0735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563" y="2558642"/>
            <a:ext cx="10716237" cy="4135772"/>
          </a:xfrm>
        </p:spPr>
        <p:txBody>
          <a:bodyPr/>
          <a:lstStyle/>
          <a:p>
            <a:r>
              <a:rPr lang="hr-BA" dirty="0"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Dramska vrsta koju obilježavaju: dramatičnost, sukob, ozbiljnost radnje, kompozicija drame, vrijeme i prostor, prosječni, ali i karakterni likovi.</a:t>
            </a:r>
            <a:endParaRPr lang="hr-BA" dirty="0"/>
          </a:p>
          <a:p>
            <a:r>
              <a:rPr lang="hr-BA" dirty="0"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Prilagodba ili preradba nekoga književnog djela sa svrhom da se prikaže na pozornici.</a:t>
            </a:r>
            <a:endParaRPr lang="hr-BA" dirty="0"/>
          </a:p>
          <a:p>
            <a:r>
              <a:rPr lang="hr-BA" dirty="0"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Pjesnička figura ili književni postupakna početku djela kojim se prizivaju muze ili božanstvo u svrhu nadahnuća za pisanje.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265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83EE4C-EFD8-4B60-B895-5D8C8FF9F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>
                <a:hlinkClick r:id="rId2" action="ppaction://hlinksldjump"/>
              </a:rPr>
              <a:t>točno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B3DAB0-CFCA-4C24-A091-6EF8584FD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30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47D162-635D-4E55-8ABA-E101DC7E3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>
                <a:hlinkClick r:id="rId2" action="ppaction://hlinksldjump"/>
              </a:rPr>
              <a:t>netočno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DB7FCA-15C1-44B4-A4DA-898AB3794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382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9B6D12-85EE-4D96-953F-70BA07276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96662" cy="2218684"/>
          </a:xfrm>
        </p:spPr>
        <p:txBody>
          <a:bodyPr>
            <a:normAutofit/>
          </a:bodyPr>
          <a:lstStyle/>
          <a:p>
            <a:r>
              <a:rPr lang="hr-BA" dirty="0"/>
              <a:t>5. ______-- kostur radnje ili kratak sadržaj u epskome djelu, ispričan po redoslijedu događaja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A9AC36-77AD-47BA-9C52-206B3EAB4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7413"/>
            <a:ext cx="10515600" cy="4160520"/>
          </a:xfrm>
        </p:spPr>
        <p:txBody>
          <a:bodyPr/>
          <a:lstStyle/>
          <a:p>
            <a:r>
              <a:rPr lang="hr-BA" dirty="0">
                <a:hlinkClick r:id="rId2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Farsa</a:t>
            </a:r>
            <a:endParaRPr lang="hr-BA" dirty="0"/>
          </a:p>
          <a:p>
            <a:r>
              <a:rPr lang="hr-BA" dirty="0">
                <a:hlinkClick r:id="rId2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Onomatopeja</a:t>
            </a:r>
            <a:endParaRPr lang="hr-BA" dirty="0"/>
          </a:p>
          <a:p>
            <a:r>
              <a:rPr lang="hr-BA" dirty="0"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Fabula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7BFA2F0-97C6-414A-ADEA-21536B6529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2880359"/>
            <a:ext cx="6691060" cy="37637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509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1778FC-9CC5-4DDA-9D74-F32BB3692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>
                <a:hlinkClick r:id="rId2" action="ppaction://hlinksldjump"/>
              </a:rPr>
              <a:t>točno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3F7B9-9DDB-48EC-8B05-F761D0999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73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C01DF5-E51E-4322-B4B0-C5ABB6E7A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01" y="373514"/>
            <a:ext cx="10515600" cy="1325563"/>
          </a:xfrm>
        </p:spPr>
        <p:txBody>
          <a:bodyPr/>
          <a:lstStyle/>
          <a:p>
            <a:r>
              <a:rPr lang="hr-BA" dirty="0">
                <a:hlinkClick r:id="rId2" action="ppaction://hlinksldjump"/>
              </a:rPr>
              <a:t>netočno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0534A8-6B47-4E14-95F1-0904F69FC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995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775477B-29D3-4025-892A-28191E56CF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D3197F-3754-4C28-B188-BDA316D28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6. Gdje je nastao Haiku?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816BFF-9C46-448B-92B6-07CD392E2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 Kini</a:t>
            </a:r>
            <a:endParaRPr lang="hr-BA" dirty="0"/>
          </a:p>
          <a:p>
            <a:r>
              <a:rPr lang="hr-BA" dirty="0"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 Koreji</a:t>
            </a:r>
            <a:endParaRPr lang="hr-BA" dirty="0"/>
          </a:p>
          <a:p>
            <a:r>
              <a:rPr lang="hr-BA" dirty="0"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 Japanu</a:t>
            </a:r>
            <a:endParaRPr lang="hr-BA" dirty="0"/>
          </a:p>
        </p:txBody>
      </p:sp>
    </p:spTree>
    <p:extLst>
      <p:ext uri="{BB962C8B-B14F-4D97-AF65-F5344CB8AC3E}">
        <p14:creationId xmlns="" xmlns:p14="http://schemas.microsoft.com/office/powerpoint/2010/main" val="203131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A71D4B-8F87-4AC8-94F2-919699B52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>
                <a:hlinkClick r:id="rId2" action="ppaction://hlinksldjump"/>
              </a:rPr>
              <a:t>točno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0A59C6F2-9F8F-4707-818E-AFB26E90CE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08" y="1609725"/>
            <a:ext cx="4274983" cy="4846638"/>
          </a:xfrm>
        </p:spPr>
      </p:pic>
    </p:spTree>
    <p:extLst>
      <p:ext uri="{BB962C8B-B14F-4D97-AF65-F5344CB8AC3E}">
        <p14:creationId xmlns="" xmlns:p14="http://schemas.microsoft.com/office/powerpoint/2010/main" val="121692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4D4D09-2B5C-45FF-B525-8120AB4B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>
                <a:hlinkClick r:id="rId2" action="ppaction://hlinksldjump"/>
              </a:rPr>
              <a:t>netočno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4DED42F-73BE-47D8-9D92-64C538022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426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72063BE-4635-491A-A615-A9201EFAA4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0248">
            <a:off x="5710107" y="-210805"/>
            <a:ext cx="5874478" cy="33664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5720BD-9F48-4EFE-90DC-3C1246E19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1. Što je Anegdota?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7618E4-FA6E-4D89-B173-4C0D20447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/>
              <a:t>  </a:t>
            </a:r>
          </a:p>
          <a:p>
            <a:r>
              <a:rPr lang="hr-BA" dirty="0">
                <a:hlinkClick r:id="rId3" action="ppaction://hlinksldjump"/>
              </a:rPr>
              <a:t>Kraći oblik pripovijedne proze s kratkim događajem, često s dosjetkom ili duhovitom izrečenom misli</a:t>
            </a:r>
            <a:r>
              <a:rPr lang="hr-BA" dirty="0"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. </a:t>
            </a:r>
            <a:endParaRPr lang="hr-BA" dirty="0"/>
          </a:p>
          <a:p>
            <a:r>
              <a:rPr lang="hr-BA" dirty="0">
                <a:hlinkClick r:id="rId4" action="ppaction://hlinksldjump"/>
              </a:rPr>
              <a:t>Duža prozna vrsta koja se javlja u razdoblju kasne antike.</a:t>
            </a:r>
            <a:endParaRPr lang="hr-BA" dirty="0"/>
          </a:p>
          <a:p>
            <a:r>
              <a:rPr lang="hr-BA" dirty="0">
                <a:hlinkClick r:id="rId4" action="ppaction://hlinksldjump"/>
              </a:rPr>
              <a:t>Sintaktička figura u kojoj su izostavljeni veznici ili su nanizane riječi bez gramatičkoga povezivanja.</a:t>
            </a:r>
            <a:endParaRPr lang="hr-BA" dirty="0"/>
          </a:p>
          <a:p>
            <a:pPr>
              <a:buFont typeface="Wingdings" panose="05000000000000000000" pitchFamily="2" charset="2"/>
              <a:buChar char="q"/>
            </a:pPr>
            <a:endParaRPr lang="hr-BA" dirty="0"/>
          </a:p>
          <a:p>
            <a:pPr>
              <a:buFont typeface="Wingdings" panose="05000000000000000000" pitchFamily="2" charset="2"/>
              <a:buChar char="q"/>
            </a:pPr>
            <a:endParaRPr lang="hr-B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0320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9B75CDF-360D-4BDB-BC0C-9612F751A3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B16597-9C08-4B40-9153-D9D0AF0EE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 dirty="0"/>
              <a:t>7. Obrnuti red riječi ili rečenica naziva se?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2F0917-FD1D-4BCC-A15D-D6B44A60F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Idila</a:t>
            </a:r>
            <a:endParaRPr lang="hr-BA" dirty="0"/>
          </a:p>
          <a:p>
            <a:r>
              <a:rPr lang="hr-BA" dirty="0"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Inverzija</a:t>
            </a:r>
            <a:endParaRPr lang="hr-BA" dirty="0"/>
          </a:p>
          <a:p>
            <a:r>
              <a:rPr lang="hr-BA" dirty="0"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Ironija</a:t>
            </a:r>
            <a:r>
              <a:rPr lang="hr-B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9215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8A45C3-D6B9-4A0E-AA9F-D2C941332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>
                <a:hlinkClick r:id="rId2" action="ppaction://hlinksldjump"/>
              </a:rPr>
              <a:t>točno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9C8314-8209-4BAF-B6DE-7E3E3221B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117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A3D385-1A96-4C25-8F75-724793F38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>
                <a:hlinkClick r:id="rId2" action="ppaction://hlinksldjump"/>
              </a:rPr>
              <a:t>netočno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B9370C-6836-412F-AFCA-705A7D730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126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F2DF60-F431-4EE3-8BEC-31C04879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8. Što je Mit?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7A8DC29-F53E-408F-ABA6-999A95D3A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>
                <a:hlinkClick r:id="rId2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Kraći oblik pripovijedne proze u kojoj se opisuje što iz prošlosti nizanjem podataka temeljem vjerovanja i podrijetla istaknutih ljudi, svetaca, neobičnih životinja i dr.</a:t>
            </a:r>
            <a:endParaRPr lang="hr-BA" dirty="0"/>
          </a:p>
          <a:p>
            <a:r>
              <a:rPr lang="hr-BA" dirty="0"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Epski oblik pripovijedne proze koji oblikuje mitske teme, najčešće one o postanku svijeta.</a:t>
            </a:r>
            <a:endParaRPr lang="hr-BA" dirty="0"/>
          </a:p>
          <a:p>
            <a:r>
              <a:rPr lang="hr-BA" dirty="0">
                <a:hlinkClick r:id="rId2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Kratak oblik usmene književnosti, najčešće izrečena jednom rečenicom, a govori o životnoj mudrosti i općeljudskom.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277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2B4E6D-590E-4128-9124-E714E448A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>
                <a:hlinkClick r:id="rId2" action="ppaction://hlinksldjump"/>
              </a:rPr>
              <a:t>točno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F0ED19-6A70-4815-A28B-74F19F340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95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296452-28FB-4521-A1C1-0ABDAA106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>
                <a:hlinkClick r:id="rId2" action="ppaction://hlinksldjump"/>
              </a:rPr>
              <a:t>netočno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156E422-DBC4-485E-AC98-6C20CD0C1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618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C0A1B3C-BE09-43D7-8036-1DD17C7C97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499" y="-490567"/>
            <a:ext cx="12293499" cy="81956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06CB7D-CE7D-4BB3-98F9-763DDDC3B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8" y="365125"/>
            <a:ext cx="11085352" cy="1933458"/>
          </a:xfrm>
        </p:spPr>
        <p:txBody>
          <a:bodyPr>
            <a:normAutofit fontScale="90000"/>
          </a:bodyPr>
          <a:lstStyle/>
          <a:p>
            <a:r>
              <a:rPr lang="hr-BA" dirty="0">
                <a:solidFill>
                  <a:srgbClr val="FFFF00"/>
                </a:solidFill>
              </a:rPr>
              <a:t>9.  Putopis je književna vrsta u kojoj putopisac iznosi svoje doživljaje tijekom putovanja i viđenje o kulturi i predjelima kojima je putovao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279FC4-AD13-41F4-89CE-C67EC7498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558" y="3607266"/>
            <a:ext cx="11169242" cy="2564934"/>
          </a:xfrm>
        </p:spPr>
        <p:txBody>
          <a:bodyPr/>
          <a:lstStyle/>
          <a:p>
            <a:r>
              <a:rPr lang="hr-BA" dirty="0">
                <a:solidFill>
                  <a:srgbClr val="FFFF00"/>
                </a:solidFill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Da</a:t>
            </a:r>
            <a:endParaRPr lang="hr-BA" dirty="0">
              <a:solidFill>
                <a:srgbClr val="FFFF00"/>
              </a:solidFill>
            </a:endParaRPr>
          </a:p>
          <a:p>
            <a:r>
              <a:rPr lang="hr-BA" dirty="0">
                <a:solidFill>
                  <a:srgbClr val="FFFF00"/>
                </a:solidFill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077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A182C8-0E74-4658-B639-A1B64B67D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>
                <a:hlinkClick r:id="rId2" action="ppaction://hlinksldjump"/>
              </a:rPr>
              <a:t>točno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48292D-6007-4F02-966F-02C5FE3F8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961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178B3F-5683-4240-9092-0289FBEDC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>
                <a:hlinkClick r:id="rId2" action="ppaction://hlinksldjump"/>
              </a:rPr>
              <a:t>netočno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A1F4942-A980-4AD3-A179-4DD71B346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540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28C8EF4-A183-431D-868A-34EAC8F992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828" y="2680282"/>
            <a:ext cx="6498672" cy="48740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3DA32B-E65D-43DA-A154-C6551CECE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 dirty="0"/>
              <a:t>10.  Na retoričko pitanje se očekuje odgovor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E862D9-22AE-4519-A4DF-8412F5BE8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BA" dirty="0"/>
          </a:p>
          <a:p>
            <a:endParaRPr lang="hr-BA" dirty="0"/>
          </a:p>
          <a:p>
            <a:r>
              <a:rPr lang="hr-BA" dirty="0"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Da</a:t>
            </a:r>
            <a:endParaRPr lang="hr-BA" dirty="0"/>
          </a:p>
          <a:p>
            <a:r>
              <a:rPr lang="hr-BA" dirty="0"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Ne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154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113180-F888-4D92-B8BC-927707EC6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>
                <a:hlinkClick r:id="rId2" action="ppaction://hlinksldjump"/>
              </a:rPr>
              <a:t>točno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79FCBADE-CF75-4218-8D8A-EB62B3B5B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32" y="2151127"/>
            <a:ext cx="3101131" cy="3101131"/>
          </a:xfrm>
        </p:spPr>
      </p:pic>
    </p:spTree>
    <p:extLst>
      <p:ext uri="{BB962C8B-B14F-4D97-AF65-F5344CB8AC3E}">
        <p14:creationId xmlns="" xmlns:p14="http://schemas.microsoft.com/office/powerpoint/2010/main" val="357770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D3508D-350A-4A87-AA04-AEC6DF108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>
                <a:hlinkClick r:id="rId2" action="ppaction://hlinksldjump"/>
              </a:rPr>
              <a:t>točno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E1B68B4-1381-4687-AC04-DA041417F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008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B1AABC-2666-46E1-99BA-3F6F34408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>
                <a:hlinkClick r:id="rId2" action="ppaction://hlinksldjump"/>
              </a:rPr>
              <a:t>netočno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C331A1-778A-4EB6-972D-2D99E1EFA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870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1A7EE79-2F32-4194-B28B-EEFE5C3D73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4090"/>
            <a:ext cx="12440872" cy="82939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D04D8A-8D2D-4D4C-B15F-7C1284DC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 dirty="0"/>
              <a:t>11. _____- laka pjesma s pripjevom, obično o ljubavi.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0E0152-5497-4C29-88DA-63E9D8D0D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BA" dirty="0"/>
          </a:p>
          <a:p>
            <a:r>
              <a:rPr lang="hr-BA" dirty="0"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Haiku </a:t>
            </a:r>
            <a:endParaRPr lang="hr-BA" dirty="0"/>
          </a:p>
          <a:p>
            <a:r>
              <a:rPr lang="hr-BA" dirty="0"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Sonet</a:t>
            </a:r>
            <a:endParaRPr lang="hr-BA" dirty="0"/>
          </a:p>
          <a:p>
            <a:r>
              <a:rPr lang="hr-BA" dirty="0"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Šlager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767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BABAAD-23FB-43EC-8D18-56D7CE8F3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>
                <a:hlinkClick r:id="rId2" action="ppaction://hlinksldjump"/>
              </a:rPr>
              <a:t>točno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83719A-ACF7-40E5-B60F-1E65B115E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728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AFFEE4-BE9C-4393-AEEF-2D4857F9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>
                <a:hlinkClick r:id="rId2" action="ppaction://hlinksldjump"/>
              </a:rPr>
              <a:t>netočno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88E9F9-33E3-4DD6-973B-9E4FE1687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269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02F120-C59E-499C-9250-F174DB3CE1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2945A7-05F3-465A-A299-EC04E9467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51925B-60C7-480E-A9A2-2F1A98418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sz="4000" dirty="0"/>
              <a:t>RADILA: Klara Beljo 9.a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145064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968E89-2B57-4691-BAC7-6CFD689D89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607675" cy="6673850"/>
          </a:xfrm>
        </p:spPr>
        <p:txBody>
          <a:bodyPr>
            <a:normAutofit/>
          </a:bodyPr>
          <a:lstStyle/>
          <a:p>
            <a:r>
              <a:rPr lang="hr-BA" sz="6000" smtClean="0"/>
              <a:t>                 HVALA </a:t>
            </a:r>
            <a:r>
              <a:rPr lang="hr-BA" sz="6000" dirty="0" smtClean="0"/>
              <a:t/>
            </a:r>
            <a:br>
              <a:rPr lang="hr-BA" sz="6000" dirty="0" smtClean="0"/>
            </a:br>
            <a:r>
              <a:rPr lang="hr-BA" sz="6000" dirty="0" smtClean="0"/>
              <a:t>                    NA</a:t>
            </a:r>
            <a:br>
              <a:rPr lang="hr-BA" sz="6000" dirty="0" smtClean="0"/>
            </a:br>
            <a:r>
              <a:rPr lang="hr-BA" sz="6000" smtClean="0"/>
              <a:t>             POZORNOSTI</a:t>
            </a:r>
            <a:r>
              <a:rPr lang="hr-BA" sz="6000" dirty="0" smtClean="0"/>
              <a:t>!</a:t>
            </a:r>
            <a:br>
              <a:rPr lang="hr-BA" sz="6000" dirty="0" smtClean="0"/>
            </a:br>
            <a:r>
              <a:rPr lang="hr-BA" sz="6000" dirty="0" smtClean="0"/>
              <a:t> </a:t>
            </a:r>
            <a:br>
              <a:rPr lang="hr-BA" sz="6000" dirty="0" smtClean="0"/>
            </a:br>
            <a:r>
              <a:rPr lang="hr-BA" sz="6000" dirty="0" smtClean="0"/>
              <a:t>                      </a:t>
            </a:r>
            <a:endParaRPr lang="en-US" sz="6000" dirty="0"/>
          </a:p>
        </p:txBody>
      </p:sp>
    </p:spTree>
    <p:extLst>
      <p:ext uri="{BB962C8B-B14F-4D97-AF65-F5344CB8AC3E}">
        <p14:creationId xmlns="" xmlns:p14="http://schemas.microsoft.com/office/powerpoint/2010/main" val="379964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10CECC-C24D-4646-99B8-A9BFCDA60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0960"/>
            <a:ext cx="10515600" cy="1325563"/>
          </a:xfrm>
        </p:spPr>
        <p:txBody>
          <a:bodyPr/>
          <a:lstStyle/>
          <a:p>
            <a:r>
              <a:rPr lang="hr-BA" dirty="0">
                <a:hlinkClick r:id="rId2" action="ppaction://hlinksldjump"/>
              </a:rPr>
              <a:t>netočno</a:t>
            </a:r>
            <a:endParaRPr lang="en-US" dirty="0"/>
          </a:p>
        </p:txBody>
      </p:sp>
      <p:pic>
        <p:nvPicPr>
          <p:cNvPr id="5" name="Content Placeholder 4">
            <a:hlinkClick r:id="rId2" action="ppaction://hlinksldjump"/>
            <a:extLst>
              <a:ext uri="{FF2B5EF4-FFF2-40B4-BE49-F238E27FC236}">
                <a16:creationId xmlns="" xmlns:a16="http://schemas.microsoft.com/office/drawing/2014/main" id="{71FCDF4D-FF7C-4B7F-956B-78E79379B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08" y="1609725"/>
            <a:ext cx="7429784" cy="4846638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18588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DAFF77-1813-49C9-8953-7333A3DD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2. Tko je Protagonist?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DB2688-28A0-497E-BCC0-033B370E6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>
                <a:hlinkClick r:id="rId2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Protivnik glavnog lika.</a:t>
            </a:r>
            <a:endParaRPr lang="hr-BA" dirty="0"/>
          </a:p>
          <a:p>
            <a:r>
              <a:rPr lang="hr-BA" dirty="0">
                <a:hlinkClick r:id="rId2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Lik koji se u djelu pojavljuje samo jednom.</a:t>
            </a:r>
            <a:endParaRPr lang="hr-BA" dirty="0"/>
          </a:p>
          <a:p>
            <a:r>
              <a:rPr lang="hr-BA" dirty="0"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Glavni lik.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0BA9FA8-7C3E-48A4-A430-08E32AA15D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380" y="3212248"/>
            <a:ext cx="3689566" cy="37841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274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1EC8A6-CE32-4C79-964A-EEAB937F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>
                <a:hlinkClick r:id="rId2" action="ppaction://hlinksldjump"/>
              </a:rPr>
              <a:t>točno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0B34196C-364B-47B0-B0D6-38632911D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526" y="1994585"/>
            <a:ext cx="3934987" cy="4160837"/>
          </a:xfrm>
        </p:spPr>
      </p:pic>
    </p:spTree>
    <p:extLst>
      <p:ext uri="{BB962C8B-B14F-4D97-AF65-F5344CB8AC3E}">
        <p14:creationId xmlns="" xmlns:p14="http://schemas.microsoft.com/office/powerpoint/2010/main" val="24918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C60359-91D2-48DA-96A0-2ACB176A3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>
                <a:hlinkClick r:id="rId2" action="ppaction://hlinksldjump"/>
              </a:rPr>
              <a:t>netočno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2D08AA69-7FF3-4008-9FA1-9F96E3173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665" y="2124386"/>
            <a:ext cx="3041533" cy="3705140"/>
          </a:xfrm>
        </p:spPr>
      </p:pic>
    </p:spTree>
    <p:extLst>
      <p:ext uri="{BB962C8B-B14F-4D97-AF65-F5344CB8AC3E}">
        <p14:creationId xmlns="" xmlns:p14="http://schemas.microsoft.com/office/powerpoint/2010/main" val="227034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120378B-AD08-4A11-B221-B0D959006B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85" y="-676305"/>
            <a:ext cx="12214369" cy="82106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03DFB7-2EBF-422B-8E42-5F5F9ABCE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 dirty="0">
                <a:solidFill>
                  <a:schemeClr val="bg1"/>
                </a:solidFill>
              </a:rPr>
              <a:t>3. Koja je vrsta djela ,,Galeb Jonathan Livingston”?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846EB5-9B44-4FB8-9EB1-56956F889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Moderna bajka</a:t>
            </a:r>
            <a:endParaRPr lang="hr-BA" dirty="0">
              <a:solidFill>
                <a:schemeClr val="bg1"/>
              </a:solidFill>
            </a:endParaRPr>
          </a:p>
          <a:p>
            <a:r>
              <a:rPr lang="hr-BA" dirty="0"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Pripovijetka</a:t>
            </a:r>
            <a:endParaRPr lang="hr-BA" dirty="0">
              <a:solidFill>
                <a:schemeClr val="bg1"/>
              </a:solidFill>
            </a:endParaRPr>
          </a:p>
          <a:p>
            <a:r>
              <a:rPr lang="hr-BA" dirty="0"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Basna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023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C827D0-F05B-4005-8707-1C91375D1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>
                <a:hlinkClick r:id="rId2" action="ppaction://hlinksldjump"/>
              </a:rPr>
              <a:t>točno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6F10BE-B4D2-4DCA-855C-A038D2491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27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ushVTI">
  <a:themeElements>
    <a:clrScheme name="AnalogousFromRegularSeedRightStep">
      <a:dk1>
        <a:srgbClr val="000000"/>
      </a:dk1>
      <a:lt1>
        <a:srgbClr val="FFFFFF"/>
      </a:lt1>
      <a:dk2>
        <a:srgbClr val="413C24"/>
      </a:dk2>
      <a:lt2>
        <a:srgbClr val="EBEDEF"/>
      </a:lt2>
      <a:accent1>
        <a:srgbClr val="E77B29"/>
      </a:accent1>
      <a:accent2>
        <a:srgbClr val="B9A014"/>
      </a:accent2>
      <a:accent3>
        <a:srgbClr val="87AD1F"/>
      </a:accent3>
      <a:accent4>
        <a:srgbClr val="49BA14"/>
      </a:accent4>
      <a:accent5>
        <a:srgbClr val="21BC31"/>
      </a:accent5>
      <a:accent6>
        <a:srgbClr val="14BA6A"/>
      </a:accent6>
      <a:hlink>
        <a:srgbClr val="478CC1"/>
      </a:hlink>
      <a:folHlink>
        <a:srgbClr val="878787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Bogatstvo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stv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stv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342</Words>
  <Application>Microsoft Office PowerPoint</Application>
  <PresentationFormat>Prilagođeno</PresentationFormat>
  <Paragraphs>73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slajdova</vt:lpstr>
      </vt:variant>
      <vt:variant>
        <vt:i4>36</vt:i4>
      </vt:variant>
    </vt:vector>
  </HeadingPairs>
  <TitlesOfParts>
    <vt:vector size="38" baseType="lpstr">
      <vt:lpstr>BrushVTI</vt:lpstr>
      <vt:lpstr>Bogatstvo</vt:lpstr>
      <vt:lpstr>KNJIŽEVNOST-KVIZ </vt:lpstr>
      <vt:lpstr>1. Što je Anegdota?</vt:lpstr>
      <vt:lpstr>točno</vt:lpstr>
      <vt:lpstr>netočno</vt:lpstr>
      <vt:lpstr>2. Tko je Protagonist?</vt:lpstr>
      <vt:lpstr>točno</vt:lpstr>
      <vt:lpstr>netočno</vt:lpstr>
      <vt:lpstr>3. Koja je vrsta djela ,,Galeb Jonathan Livingston”?</vt:lpstr>
      <vt:lpstr>točno</vt:lpstr>
      <vt:lpstr>netočno</vt:lpstr>
      <vt:lpstr>4. Dramatizacija?</vt:lpstr>
      <vt:lpstr>točno</vt:lpstr>
      <vt:lpstr>netočno</vt:lpstr>
      <vt:lpstr>5. ______-- kostur radnje ili kratak sadržaj u epskome djelu, ispričan po redoslijedu događaja</vt:lpstr>
      <vt:lpstr>točno</vt:lpstr>
      <vt:lpstr>netočno</vt:lpstr>
      <vt:lpstr>6. Gdje je nastao Haiku?</vt:lpstr>
      <vt:lpstr>točno</vt:lpstr>
      <vt:lpstr>netočno</vt:lpstr>
      <vt:lpstr>7. Obrnuti red riječi ili rečenica naziva se?</vt:lpstr>
      <vt:lpstr>točno</vt:lpstr>
      <vt:lpstr>netočno</vt:lpstr>
      <vt:lpstr>8. Što je Mit? </vt:lpstr>
      <vt:lpstr>točno</vt:lpstr>
      <vt:lpstr>netočno</vt:lpstr>
      <vt:lpstr>9.  Putopis je književna vrsta u kojoj putopisac iznosi svoje doživljaje tijekom putovanja i viđenje o kulturi i predjelima kojima je putovao</vt:lpstr>
      <vt:lpstr>točno</vt:lpstr>
      <vt:lpstr>netočno</vt:lpstr>
      <vt:lpstr>10.  Na retoričko pitanje se očekuje odgovor</vt:lpstr>
      <vt:lpstr>točno</vt:lpstr>
      <vt:lpstr>netočno</vt:lpstr>
      <vt:lpstr>11. _____- laka pjesma s pripjevom, obično o ljubavi.</vt:lpstr>
      <vt:lpstr>točno</vt:lpstr>
      <vt:lpstr>netočno</vt:lpstr>
      <vt:lpstr>Slajd 35</vt:lpstr>
      <vt:lpstr>                 HVALA                      NA              POZORNOSTI!   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KNJIŽEVNOST-KVIZ</dc:title>
  <dc:creator>ZIXXI SX</dc:creator>
  <cp:lastModifiedBy>ss</cp:lastModifiedBy>
  <cp:revision>15</cp:revision>
  <dcterms:created xsi:type="dcterms:W3CDTF">2020-03-29T22:28:00Z</dcterms:created>
  <dcterms:modified xsi:type="dcterms:W3CDTF">2020-04-01T13:18:04Z</dcterms:modified>
</cp:coreProperties>
</file>