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270" r:id="rId51"/>
    <p:sldId id="307" r:id="rId5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-522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xmlns="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75624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xmlns="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7013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3277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07316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xmlns="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07222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xmlns="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415586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xmlns="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94348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xmlns="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11638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xmlns="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24793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43149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xmlns="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44849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xmlns="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7442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6893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2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3" r:id="rId12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5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5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5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5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11.xml"/><Relationship Id="rId5" Type="http://schemas.openxmlformats.org/officeDocument/2006/relationships/slide" Target="slide8.xml"/><Relationship Id="rId4" Type="http://schemas.openxmlformats.org/officeDocument/2006/relationships/slide" Target="slide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5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5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5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5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5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5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5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5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5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5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8.xml"/><Relationship Id="rId4" Type="http://schemas.openxmlformats.org/officeDocument/2006/relationships/slide" Target="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5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" Target="slide5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" Target="slide5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" Target="slide50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8.xml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8">
            <a:extLst>
              <a:ext uri="{FF2B5EF4-FFF2-40B4-BE49-F238E27FC236}">
                <a16:creationId xmlns:a16="http://schemas.microsoft.com/office/drawing/2014/main" xmlns="" id="{8F187B58-3857-4454-9C70-EFB475976F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3">
            <a:extLst>
              <a:ext uri="{FF2B5EF4-FFF2-40B4-BE49-F238E27FC236}">
                <a16:creationId xmlns:a16="http://schemas.microsoft.com/office/drawing/2014/main" xmlns="" id="{794926B9-6946-4D94-BBD1-A85872CBF90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t="15397" b="5098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4C5418A4-3935-49EA-B51C-5DDCBFAA39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28056" y="2813365"/>
            <a:ext cx="7450687" cy="3406460"/>
          </a:xfrm>
          <a:custGeom>
            <a:avLst/>
            <a:gdLst>
              <a:gd name="connsiteX0" fmla="*/ 6457914 w 7450687"/>
              <a:gd name="connsiteY0" fmla="*/ 0 h 3406460"/>
              <a:gd name="connsiteX1" fmla="*/ 6844288 w 7450687"/>
              <a:gd name="connsiteY1" fmla="*/ 233492 h 3406460"/>
              <a:gd name="connsiteX2" fmla="*/ 7386323 w 7450687"/>
              <a:gd name="connsiteY2" fmla="*/ 717155 h 3406460"/>
              <a:gd name="connsiteX3" fmla="*/ 7430798 w 7450687"/>
              <a:gd name="connsiteY3" fmla="*/ 1809564 h 3406460"/>
              <a:gd name="connsiteX4" fmla="*/ 7013848 w 7450687"/>
              <a:gd name="connsiteY4" fmla="*/ 3104890 h 3406460"/>
              <a:gd name="connsiteX5" fmla="*/ 6569101 w 7450687"/>
              <a:gd name="connsiteY5" fmla="*/ 3402314 h 3406460"/>
              <a:gd name="connsiteX6" fmla="*/ 3683807 w 7450687"/>
              <a:gd name="connsiteY6" fmla="*/ 3341162 h 3406460"/>
              <a:gd name="connsiteX7" fmla="*/ 1704683 w 7450687"/>
              <a:gd name="connsiteY7" fmla="*/ 2860279 h 3406460"/>
              <a:gd name="connsiteX8" fmla="*/ 2010446 w 7450687"/>
              <a:gd name="connsiteY8" fmla="*/ 2801907 h 3406460"/>
              <a:gd name="connsiteX9" fmla="*/ 1273834 w 7450687"/>
              <a:gd name="connsiteY9" fmla="*/ 2674041 h 3406460"/>
              <a:gd name="connsiteX10" fmla="*/ 1315530 w 7450687"/>
              <a:gd name="connsiteY10" fmla="*/ 2657363 h 3406460"/>
              <a:gd name="connsiteX11" fmla="*/ 1234919 w 7450687"/>
              <a:gd name="connsiteY11" fmla="*/ 2590651 h 3406460"/>
              <a:gd name="connsiteX12" fmla="*/ 904138 w 7450687"/>
              <a:gd name="connsiteY12" fmla="*/ 2485024 h 3406460"/>
              <a:gd name="connsiteX13" fmla="*/ 1315530 w 7450687"/>
              <a:gd name="connsiteY13" fmla="*/ 2307126 h 3406460"/>
              <a:gd name="connsiteX14" fmla="*/ 851326 w 7450687"/>
              <a:gd name="connsiteY14" fmla="*/ 2065294 h 3406460"/>
              <a:gd name="connsiteX15" fmla="*/ 615053 w 7450687"/>
              <a:gd name="connsiteY15" fmla="*/ 2006921 h 3406460"/>
              <a:gd name="connsiteX16" fmla="*/ 1393361 w 7450687"/>
              <a:gd name="connsiteY16" fmla="*/ 1703937 h 3406460"/>
              <a:gd name="connsiteX17" fmla="*/ 131391 w 7450687"/>
              <a:gd name="connsiteY17" fmla="*/ 1553835 h 3406460"/>
              <a:gd name="connsiteX18" fmla="*/ 234239 w 7450687"/>
              <a:gd name="connsiteY18" fmla="*/ 1492682 h 3406460"/>
              <a:gd name="connsiteX19" fmla="*/ 1018105 w 7450687"/>
              <a:gd name="connsiteY19" fmla="*/ 1509360 h 3406460"/>
              <a:gd name="connsiteX20" fmla="*/ 1148750 w 7450687"/>
              <a:gd name="connsiteY20" fmla="*/ 1462106 h 3406460"/>
              <a:gd name="connsiteX21" fmla="*/ 1018105 w 7450687"/>
              <a:gd name="connsiteY21" fmla="*/ 1387055 h 3406460"/>
              <a:gd name="connsiteX22" fmla="*/ 509426 w 7450687"/>
              <a:gd name="connsiteY22" fmla="*/ 1331461 h 3406460"/>
              <a:gd name="connsiteX23" fmla="*/ 376002 w 7450687"/>
              <a:gd name="connsiteY23" fmla="*/ 1206376 h 3406460"/>
              <a:gd name="connsiteX24" fmla="*/ 150849 w 7450687"/>
              <a:gd name="connsiteY24" fmla="*/ 1061833 h 3406460"/>
              <a:gd name="connsiteX25" fmla="*/ 306510 w 7450687"/>
              <a:gd name="connsiteY25" fmla="*/ 942308 h 3406460"/>
              <a:gd name="connsiteX26" fmla="*/ 53560 w 7450687"/>
              <a:gd name="connsiteY26" fmla="*/ 764409 h 3406460"/>
              <a:gd name="connsiteX27" fmla="*/ 125832 w 7450687"/>
              <a:gd name="connsiteY27" fmla="*/ 530917 h 3406460"/>
              <a:gd name="connsiteX28" fmla="*/ 551121 w 7450687"/>
              <a:gd name="connsiteY28" fmla="*/ 475324 h 3406460"/>
              <a:gd name="connsiteX29" fmla="*/ 1120952 w 7450687"/>
              <a:gd name="connsiteY29" fmla="*/ 394713 h 3406460"/>
              <a:gd name="connsiteX30" fmla="*/ 1693564 w 7450687"/>
              <a:gd name="connsiteY30" fmla="*/ 325221 h 3406460"/>
              <a:gd name="connsiteX31" fmla="*/ 2266175 w 7450687"/>
              <a:gd name="connsiteY31" fmla="*/ 325221 h 3406460"/>
              <a:gd name="connsiteX32" fmla="*/ 2430177 w 7450687"/>
              <a:gd name="connsiteY32" fmla="*/ 330781 h 3406460"/>
              <a:gd name="connsiteX33" fmla="*/ 2432956 w 7450687"/>
              <a:gd name="connsiteY33" fmla="*/ 330781 h 3406460"/>
              <a:gd name="connsiteX34" fmla="*/ 3144551 w 7450687"/>
              <a:gd name="connsiteY34" fmla="*/ 355798 h 3406460"/>
              <a:gd name="connsiteX35" fmla="*/ 3408619 w 7450687"/>
              <a:gd name="connsiteY35" fmla="*/ 358577 h 3406460"/>
              <a:gd name="connsiteX36" fmla="*/ 3981231 w 7450687"/>
              <a:gd name="connsiteY36" fmla="*/ 361357 h 3406460"/>
              <a:gd name="connsiteX37" fmla="*/ 4551063 w 7450687"/>
              <a:gd name="connsiteY37" fmla="*/ 350238 h 3406460"/>
              <a:gd name="connsiteX38" fmla="*/ 5129233 w 7450687"/>
              <a:gd name="connsiteY38" fmla="*/ 316882 h 3406460"/>
              <a:gd name="connsiteX39" fmla="*/ 5699065 w 7450687"/>
              <a:gd name="connsiteY39" fmla="*/ 272407 h 3406460"/>
              <a:gd name="connsiteX40" fmla="*/ 6063202 w 7450687"/>
              <a:gd name="connsiteY40" fmla="*/ 172339 h 3406460"/>
              <a:gd name="connsiteX41" fmla="*/ 6457914 w 7450687"/>
              <a:gd name="connsiteY41" fmla="*/ 0 h 3406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450687" h="3406460">
                <a:moveTo>
                  <a:pt x="6457914" y="0"/>
                </a:moveTo>
                <a:cubicBezTo>
                  <a:pt x="6560763" y="125085"/>
                  <a:pt x="6713644" y="161221"/>
                  <a:pt x="6844288" y="233492"/>
                </a:cubicBezTo>
                <a:cubicBezTo>
                  <a:pt x="6972153" y="289086"/>
                  <a:pt x="7336289" y="611527"/>
                  <a:pt x="7386323" y="717155"/>
                </a:cubicBezTo>
                <a:cubicBezTo>
                  <a:pt x="7475273" y="900613"/>
                  <a:pt x="7453035" y="1573293"/>
                  <a:pt x="7430798" y="1809564"/>
                </a:cubicBezTo>
                <a:cubicBezTo>
                  <a:pt x="7347408" y="2398855"/>
                  <a:pt x="7041645" y="3077093"/>
                  <a:pt x="7013848" y="3104890"/>
                </a:cubicBezTo>
                <a:cubicBezTo>
                  <a:pt x="6924899" y="3085432"/>
                  <a:pt x="6721983" y="3391196"/>
                  <a:pt x="6569101" y="3402314"/>
                </a:cubicBezTo>
                <a:cubicBezTo>
                  <a:pt x="6407881" y="3413434"/>
                  <a:pt x="4039604" y="3405095"/>
                  <a:pt x="3683807" y="3341162"/>
                </a:cubicBezTo>
                <a:cubicBezTo>
                  <a:pt x="1749158" y="2988144"/>
                  <a:pt x="1704683" y="2860279"/>
                  <a:pt x="1704683" y="2860279"/>
                </a:cubicBezTo>
                <a:cubicBezTo>
                  <a:pt x="1704683" y="2860279"/>
                  <a:pt x="1910378" y="2835262"/>
                  <a:pt x="2010446" y="2801907"/>
                </a:cubicBezTo>
                <a:cubicBezTo>
                  <a:pt x="1865904" y="2799126"/>
                  <a:pt x="1296072" y="2693500"/>
                  <a:pt x="1273834" y="2674041"/>
                </a:cubicBezTo>
                <a:cubicBezTo>
                  <a:pt x="1284954" y="2668482"/>
                  <a:pt x="1301632" y="2662923"/>
                  <a:pt x="1315530" y="2657363"/>
                </a:cubicBezTo>
                <a:cubicBezTo>
                  <a:pt x="1284954" y="2640686"/>
                  <a:pt x="1259936" y="2621228"/>
                  <a:pt x="1234919" y="2590651"/>
                </a:cubicBezTo>
                <a:cubicBezTo>
                  <a:pt x="1154309" y="2487804"/>
                  <a:pt x="1018105" y="2523940"/>
                  <a:pt x="904138" y="2485024"/>
                </a:cubicBezTo>
                <a:cubicBezTo>
                  <a:pt x="976410" y="2268210"/>
                  <a:pt x="1168208" y="2348820"/>
                  <a:pt x="1315530" y="2307126"/>
                </a:cubicBezTo>
                <a:cubicBezTo>
                  <a:pt x="929156" y="2179260"/>
                  <a:pt x="1004207" y="2112548"/>
                  <a:pt x="851326" y="2065294"/>
                </a:cubicBezTo>
                <a:cubicBezTo>
                  <a:pt x="659528" y="2006921"/>
                  <a:pt x="615053" y="2006921"/>
                  <a:pt x="615053" y="2006921"/>
                </a:cubicBezTo>
                <a:cubicBezTo>
                  <a:pt x="840206" y="1829023"/>
                  <a:pt x="1109834" y="2020820"/>
                  <a:pt x="1393361" y="1703937"/>
                </a:cubicBezTo>
                <a:cubicBezTo>
                  <a:pt x="1120952" y="1659463"/>
                  <a:pt x="306510" y="1637225"/>
                  <a:pt x="131391" y="1553835"/>
                </a:cubicBezTo>
                <a:cubicBezTo>
                  <a:pt x="198103" y="1584411"/>
                  <a:pt x="203663" y="1492682"/>
                  <a:pt x="234239" y="1492682"/>
                </a:cubicBezTo>
                <a:cubicBezTo>
                  <a:pt x="492748" y="1489903"/>
                  <a:pt x="756816" y="1542717"/>
                  <a:pt x="1018105" y="1509360"/>
                </a:cubicBezTo>
                <a:cubicBezTo>
                  <a:pt x="1065359" y="1506581"/>
                  <a:pt x="1140411" y="1531597"/>
                  <a:pt x="1148750" y="1462106"/>
                </a:cubicBezTo>
                <a:cubicBezTo>
                  <a:pt x="1157088" y="1375936"/>
                  <a:pt x="1059800" y="1395394"/>
                  <a:pt x="1018105" y="1387055"/>
                </a:cubicBezTo>
                <a:cubicBezTo>
                  <a:pt x="848545" y="1359258"/>
                  <a:pt x="681766" y="1348140"/>
                  <a:pt x="509426" y="1331461"/>
                </a:cubicBezTo>
                <a:cubicBezTo>
                  <a:pt x="437155" y="1323122"/>
                  <a:pt x="348206" y="1339800"/>
                  <a:pt x="376002" y="1206376"/>
                </a:cubicBezTo>
                <a:cubicBezTo>
                  <a:pt x="353764" y="1078512"/>
                  <a:pt x="220341" y="1122986"/>
                  <a:pt x="150849" y="1061833"/>
                </a:cubicBezTo>
                <a:cubicBezTo>
                  <a:pt x="184205" y="989562"/>
                  <a:pt x="278714" y="1039597"/>
                  <a:pt x="306510" y="942308"/>
                </a:cubicBezTo>
                <a:cubicBezTo>
                  <a:pt x="173086" y="972884"/>
                  <a:pt x="186985" y="761630"/>
                  <a:pt x="53560" y="764409"/>
                </a:cubicBezTo>
                <a:cubicBezTo>
                  <a:pt x="-57626" y="639324"/>
                  <a:pt x="22984" y="578171"/>
                  <a:pt x="125832" y="530917"/>
                </a:cubicBezTo>
                <a:cubicBezTo>
                  <a:pt x="259256" y="472544"/>
                  <a:pt x="406578" y="486442"/>
                  <a:pt x="551121" y="475324"/>
                </a:cubicBezTo>
                <a:cubicBezTo>
                  <a:pt x="742919" y="450306"/>
                  <a:pt x="926376" y="391934"/>
                  <a:pt x="1120952" y="394713"/>
                </a:cubicBezTo>
                <a:cubicBezTo>
                  <a:pt x="1304411" y="336340"/>
                  <a:pt x="1507326" y="400272"/>
                  <a:pt x="1693564" y="325221"/>
                </a:cubicBezTo>
                <a:cubicBezTo>
                  <a:pt x="1882582" y="325221"/>
                  <a:pt x="2074379" y="325221"/>
                  <a:pt x="2266175" y="325221"/>
                </a:cubicBezTo>
                <a:cubicBezTo>
                  <a:pt x="2321770" y="328001"/>
                  <a:pt x="2374582" y="328001"/>
                  <a:pt x="2430177" y="330781"/>
                </a:cubicBezTo>
                <a:cubicBezTo>
                  <a:pt x="2430177" y="330781"/>
                  <a:pt x="2432956" y="330781"/>
                  <a:pt x="2432956" y="330781"/>
                </a:cubicBezTo>
                <a:cubicBezTo>
                  <a:pt x="2672008" y="339120"/>
                  <a:pt x="2908279" y="344679"/>
                  <a:pt x="3144551" y="355798"/>
                </a:cubicBezTo>
                <a:cubicBezTo>
                  <a:pt x="3233500" y="355798"/>
                  <a:pt x="3319670" y="358577"/>
                  <a:pt x="3408619" y="358577"/>
                </a:cubicBezTo>
                <a:cubicBezTo>
                  <a:pt x="3597637" y="372475"/>
                  <a:pt x="3789434" y="380814"/>
                  <a:pt x="3981231" y="361357"/>
                </a:cubicBezTo>
                <a:cubicBezTo>
                  <a:pt x="4173028" y="378035"/>
                  <a:pt x="4359266" y="366917"/>
                  <a:pt x="4551063" y="350238"/>
                </a:cubicBezTo>
                <a:cubicBezTo>
                  <a:pt x="4745639" y="369696"/>
                  <a:pt x="4937437" y="341899"/>
                  <a:pt x="5129233" y="316882"/>
                </a:cubicBezTo>
                <a:cubicBezTo>
                  <a:pt x="5321031" y="328001"/>
                  <a:pt x="5512828" y="328001"/>
                  <a:pt x="5699065" y="272407"/>
                </a:cubicBezTo>
                <a:cubicBezTo>
                  <a:pt x="5840829" y="333560"/>
                  <a:pt x="5910321" y="133424"/>
                  <a:pt x="6063202" y="172339"/>
                </a:cubicBezTo>
                <a:cubicBezTo>
                  <a:pt x="6216084" y="214035"/>
                  <a:pt x="6324491" y="55593"/>
                  <a:pt x="6457914" y="0"/>
                </a:cubicBezTo>
                <a:close/>
              </a:path>
            </a:pathLst>
          </a:custGeom>
          <a:solidFill>
            <a:schemeClr val="bg1"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xmlns="" id="{1BA005CC-C92A-45C8-AE7A-F32A8CEC2F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88765" y="3429000"/>
            <a:ext cx="4927689" cy="1341624"/>
          </a:xfrm>
        </p:spPr>
        <p:txBody>
          <a:bodyPr anchor="b">
            <a:normAutofit fontScale="90000"/>
          </a:bodyPr>
          <a:lstStyle/>
          <a:p>
            <a:pPr algn="ctr"/>
            <a:r>
              <a:rPr lang="hr-BA" sz="10000" dirty="0"/>
              <a:t>Lektira</a:t>
            </a:r>
            <a:r>
              <a:rPr lang="hr-BA" sz="4000" dirty="0"/>
              <a:t> 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xmlns="" id="{9E9007BA-AD88-4A15-BC50-866CF980D9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83162" y="4739474"/>
            <a:ext cx="3957144" cy="646785"/>
          </a:xfrm>
        </p:spPr>
        <p:txBody>
          <a:bodyPr>
            <a:noAutofit/>
          </a:bodyPr>
          <a:lstStyle/>
          <a:p>
            <a:r>
              <a:rPr lang="hr-BA" sz="4000" dirty="0"/>
              <a:t>Alkar i duga </a:t>
            </a: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xmlns="" id="{1215C163-BCBD-40E1-AAD7-824624B3E99C}"/>
              </a:ext>
            </a:extLst>
          </p:cNvPr>
          <p:cNvSpPr txBox="1"/>
          <p:nvPr/>
        </p:nvSpPr>
        <p:spPr>
          <a:xfrm>
            <a:off x="145774" y="30358"/>
            <a:ext cx="5830956" cy="63094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hr-BA" sz="3500" dirty="0"/>
              <a:t>IVAN IVANKOVIĆ, 9.b</a:t>
            </a:r>
          </a:p>
        </p:txBody>
      </p:sp>
    </p:spTree>
    <p:extLst>
      <p:ext uri="{BB962C8B-B14F-4D97-AF65-F5344CB8AC3E}">
        <p14:creationId xmlns:p14="http://schemas.microsoft.com/office/powerpoint/2010/main" xmlns="" val="2330918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2DC3AB96-7DA4-4A35-A33A-A525AB689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8875"/>
          </a:xfrm>
        </p:spPr>
        <p:txBody>
          <a:bodyPr>
            <a:normAutofit/>
          </a:bodyPr>
          <a:lstStyle/>
          <a:p>
            <a:pPr algn="ctr"/>
            <a:r>
              <a:rPr lang="hr-BA" sz="50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Karakterizacija likova - Duga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95CA885A-5CDF-4106-85C9-5B2F3C7421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24000"/>
            <a:ext cx="12192000" cy="5234609"/>
          </a:xfrm>
        </p:spPr>
        <p:txBody>
          <a:bodyPr/>
          <a:lstStyle/>
          <a:p>
            <a:r>
              <a:rPr lang="hr-BA" b="1" u="sng" dirty="0"/>
              <a:t>SRNA</a:t>
            </a:r>
            <a:r>
              <a:rPr lang="hr-BA" dirty="0"/>
              <a:t> – </a:t>
            </a:r>
            <a:r>
              <a:rPr lang="hr-BA" sz="2300" dirty="0"/>
              <a:t>I</a:t>
            </a:r>
            <a:r>
              <a:rPr lang="hr-BA" sz="2300" dirty="0" smtClean="0"/>
              <a:t>mala </a:t>
            </a:r>
            <a:r>
              <a:rPr lang="hr-BA" sz="2300" dirty="0"/>
              <a:t>je deset </a:t>
            </a:r>
            <a:r>
              <a:rPr lang="hr-BA" sz="2300" dirty="0" smtClean="0"/>
              <a:t>godina. </a:t>
            </a:r>
            <a:r>
              <a:rPr lang="hr-BA" sz="2300" dirty="0"/>
              <a:t>B</a:t>
            </a:r>
            <a:r>
              <a:rPr lang="hr-BA" sz="2300" dirty="0" smtClean="0"/>
              <a:t>ila </a:t>
            </a:r>
            <a:r>
              <a:rPr lang="hr-BA" sz="2300" dirty="0"/>
              <a:t>je lijepa, vitka i </a:t>
            </a:r>
            <a:r>
              <a:rPr lang="hr-BA" sz="2300" dirty="0" smtClean="0"/>
              <a:t>visoka. </a:t>
            </a:r>
            <a:r>
              <a:rPr lang="hr-BA" sz="2300" dirty="0"/>
              <a:t>K</a:t>
            </a:r>
            <a:r>
              <a:rPr lang="hr-BA" sz="2300" dirty="0" smtClean="0"/>
              <a:t>osa </a:t>
            </a:r>
            <a:r>
              <a:rPr lang="hr-BA" sz="2300" dirty="0"/>
              <a:t>joj bila plava do ramena. </a:t>
            </a:r>
            <a:r>
              <a:rPr lang="hr-BA" sz="2300" dirty="0" smtClean="0"/>
              <a:t>Bila je živahna </a:t>
            </a:r>
            <a:r>
              <a:rPr lang="hr-BA" sz="2300" dirty="0"/>
              <a:t>i vesela, zbog čega je podsjećala na Srnu. Potpuna suprotnost svojim roditeljima koji su uvijek pazili na to što će drugi </a:t>
            </a:r>
            <a:r>
              <a:rPr lang="hr-BA" sz="2300" dirty="0" smtClean="0"/>
              <a:t>ljudi </a:t>
            </a:r>
            <a:r>
              <a:rPr lang="hr-BA" sz="2300" dirty="0"/>
              <a:t>o njima </a:t>
            </a:r>
            <a:r>
              <a:rPr lang="hr-BA" sz="2300" dirty="0" smtClean="0"/>
              <a:t>reći i </a:t>
            </a:r>
            <a:r>
              <a:rPr lang="hr-BA" sz="2300" dirty="0"/>
              <a:t>koji su pazili na svoj status. Ona je htjela biti slobodna, igrati se s dječacima, trčati i kupati se u rijeci, jesti koliko želi i još mnogo toga. Ali umjesto toga, morala je biti tiha i mirna </a:t>
            </a:r>
            <a:r>
              <a:rPr lang="hr-BA" sz="2300" dirty="0" smtClean="0"/>
              <a:t>djevojčica, </a:t>
            </a:r>
            <a:r>
              <a:rPr lang="hr-BA" sz="2300" dirty="0"/>
              <a:t>živjeti onako kako </a:t>
            </a:r>
            <a:r>
              <a:rPr lang="hr-BA" sz="2300" dirty="0" smtClean="0"/>
              <a:t>su </a:t>
            </a:r>
            <a:r>
              <a:rPr lang="hr-BA" sz="2300" dirty="0"/>
              <a:t>roditelji od nje </a:t>
            </a:r>
            <a:r>
              <a:rPr lang="hr-BA" sz="2300" dirty="0" smtClean="0"/>
              <a:t>zahtijevali</a:t>
            </a:r>
            <a:r>
              <a:rPr lang="hr-BA" sz="2300" dirty="0"/>
              <a:t>. </a:t>
            </a:r>
          </a:p>
          <a:p>
            <a:r>
              <a:rPr lang="hr-BA" b="1" u="sng" dirty="0"/>
              <a:t>SERDAR JANKO I EMILIJA</a:t>
            </a:r>
            <a:r>
              <a:rPr lang="hr-BA" dirty="0"/>
              <a:t> – </a:t>
            </a:r>
            <a:r>
              <a:rPr lang="hr-BA" sz="2200" dirty="0" err="1"/>
              <a:t>Srnini</a:t>
            </a:r>
            <a:r>
              <a:rPr lang="hr-BA" sz="2200" dirty="0"/>
              <a:t> roditelji, bogati i ugledni ljudi, učili su Srnu da bude prava dama, poštivali su tradiciju. Gubitkom kćeri zatvaraju se u tvrđavu gdje od silne boli sami sebi oduzimaju </a:t>
            </a:r>
            <a:r>
              <a:rPr lang="hr-BA" sz="2200" dirty="0" smtClean="0"/>
              <a:t>život.</a:t>
            </a:r>
            <a:endParaRPr lang="hr-BA" sz="2200" dirty="0"/>
          </a:p>
          <a:p>
            <a:r>
              <a:rPr lang="hr-BA" b="1" u="sng" dirty="0"/>
              <a:t>SAVA</a:t>
            </a:r>
            <a:r>
              <a:rPr lang="hr-BA" dirty="0"/>
              <a:t> – </a:t>
            </a:r>
            <a:r>
              <a:rPr lang="hr-BA" sz="2200" dirty="0"/>
              <a:t>Z</a:t>
            </a:r>
            <a:r>
              <a:rPr lang="hr-BA" sz="2200" dirty="0" smtClean="0"/>
              <a:t>adesila </a:t>
            </a:r>
            <a:r>
              <a:rPr lang="hr-BA" sz="2200" dirty="0"/>
              <a:t>ju je tužna </a:t>
            </a:r>
            <a:r>
              <a:rPr lang="hr-BA" sz="2200" dirty="0" smtClean="0"/>
              <a:t>sudbina. </a:t>
            </a:r>
            <a:r>
              <a:rPr lang="hr-BA" sz="2200" dirty="0" smtClean="0"/>
              <a:t>J</a:t>
            </a:r>
            <a:r>
              <a:rPr lang="hr-BA" sz="2200" dirty="0" smtClean="0"/>
              <a:t>oš </a:t>
            </a:r>
            <a:r>
              <a:rPr lang="hr-BA" sz="2200" dirty="0"/>
              <a:t>dok je bila u kolijevci svinja joj je odgrizla šake. Bila je siromašna, ali lijepa i jako pametna. Muž je ostavio nju i </a:t>
            </a:r>
            <a:r>
              <a:rPr lang="hr-BA" sz="2200" dirty="0" smtClean="0"/>
              <a:t>njezino </a:t>
            </a:r>
            <a:r>
              <a:rPr lang="hr-BA" sz="2200" dirty="0"/>
              <a:t>dijete.</a:t>
            </a:r>
            <a:endParaRPr lang="hr-BA" sz="2200" b="1" u="sng" dirty="0"/>
          </a:p>
        </p:txBody>
      </p:sp>
      <p:sp>
        <p:nvSpPr>
          <p:cNvPr id="4" name="Akcijski gumb: Natrag ili Prethodno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848BCC15-1927-40D3-9CD2-46F57761C568}"/>
              </a:ext>
            </a:extLst>
          </p:cNvPr>
          <p:cNvSpPr/>
          <p:nvPr/>
        </p:nvSpPr>
        <p:spPr>
          <a:xfrm>
            <a:off x="10919791" y="5883965"/>
            <a:ext cx="1086679" cy="848139"/>
          </a:xfrm>
          <a:prstGeom prst="actionButtonBackPrevious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</p:spTree>
    <p:extLst>
      <p:ext uri="{BB962C8B-B14F-4D97-AF65-F5344CB8AC3E}">
        <p14:creationId xmlns:p14="http://schemas.microsoft.com/office/powerpoint/2010/main" xmlns="" val="23915820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xmlns="" id="{FCEFFA5F-BB5F-4ABB-BD30-EF347E0BE1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381662"/>
            <a:ext cx="4937760" cy="950976"/>
          </a:xfrm>
        </p:spPr>
        <p:txBody>
          <a:bodyPr>
            <a:normAutofit/>
          </a:bodyPr>
          <a:lstStyle/>
          <a:p>
            <a:pPr algn="ctr"/>
            <a:r>
              <a:rPr lang="hr-BA" sz="5000" i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Alkar</a:t>
            </a:r>
            <a:r>
              <a:rPr lang="hr-BA" sz="50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 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xmlns="" id="{9922FFB1-EC75-452D-BBD8-BD480E5FC8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603514"/>
            <a:ext cx="4937760" cy="5254486"/>
          </a:xfrm>
        </p:spPr>
        <p:txBody>
          <a:bodyPr>
            <a:normAutofit/>
          </a:bodyPr>
          <a:lstStyle/>
          <a:p>
            <a:r>
              <a:rPr lang="hr-BA" b="1" u="sng" dirty="0"/>
              <a:t>Epiteti:</a:t>
            </a:r>
            <a:r>
              <a:rPr lang="hr-BA" sz="2300" b="1" dirty="0"/>
              <a:t> </a:t>
            </a:r>
            <a:r>
              <a:rPr lang="hr-BA" sz="2300" dirty="0"/>
              <a:t>lijep, jak, hrabar, zaljubljen, snažan, samouvjeren…  </a:t>
            </a:r>
            <a:endParaRPr lang="hr-BA" b="1" u="sng" dirty="0"/>
          </a:p>
          <a:p>
            <a:r>
              <a:rPr lang="hr-BA" b="1" u="sng" dirty="0"/>
              <a:t>Personifikacija:</a:t>
            </a:r>
            <a:r>
              <a:rPr lang="hr-BA" dirty="0"/>
              <a:t> </a:t>
            </a:r>
            <a:r>
              <a:rPr lang="hr-BA" sz="2300" dirty="0"/>
              <a:t>s</a:t>
            </a:r>
            <a:r>
              <a:rPr lang="hr-BA" sz="2300" dirty="0" smtClean="0"/>
              <a:t>unce </a:t>
            </a:r>
            <a:r>
              <a:rPr lang="hr-BA" sz="2300" dirty="0"/>
              <a:t>diže maglu.</a:t>
            </a:r>
            <a:endParaRPr lang="hr-BA" sz="2300" b="1" u="sng" dirty="0"/>
          </a:p>
          <a:p>
            <a:r>
              <a:rPr lang="hr-BA" b="1" u="sng" dirty="0"/>
              <a:t>Onomatopeja:</a:t>
            </a:r>
            <a:r>
              <a:rPr lang="hr-BA" dirty="0"/>
              <a:t> </a:t>
            </a:r>
            <a:r>
              <a:rPr lang="hr-BA" sz="2300" dirty="0"/>
              <a:t>galop konja, otvaranje vrata… </a:t>
            </a:r>
            <a:r>
              <a:rPr lang="hr-BA" b="1" u="sng" dirty="0"/>
              <a:t> </a:t>
            </a:r>
          </a:p>
          <a:p>
            <a:r>
              <a:rPr lang="hr-BA" b="1" u="sng" dirty="0"/>
              <a:t>Usporedba:</a:t>
            </a:r>
            <a:r>
              <a:rPr lang="hr-BA" dirty="0"/>
              <a:t> </a:t>
            </a:r>
            <a:r>
              <a:rPr lang="hr-BA" sz="2300" dirty="0"/>
              <a:t>lijep kao </a:t>
            </a:r>
            <a:r>
              <a:rPr lang="hr-BA" sz="2300" dirty="0" smtClean="0"/>
              <a:t>sunce</a:t>
            </a:r>
            <a:r>
              <a:rPr lang="hr-BA" sz="2300" dirty="0"/>
              <a:t>; zaljubljen kao dijete…</a:t>
            </a:r>
          </a:p>
          <a:p>
            <a:r>
              <a:rPr lang="hr-BA" sz="1800" dirty="0"/>
              <a:t>U djelu ima mnogo turcizama zato što je radnja usko vezana za događaje kada su na tim prostorima vladali Turci.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xmlns="" id="{B6B7CE7D-1F69-4FA9-A79E-3690F85AFA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4452" y="381662"/>
            <a:ext cx="4937760" cy="950976"/>
          </a:xfrm>
        </p:spPr>
        <p:txBody>
          <a:bodyPr/>
          <a:lstStyle/>
          <a:p>
            <a:pPr algn="ctr"/>
            <a:r>
              <a:rPr lang="hr-BA" sz="5000" i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Duga</a:t>
            </a:r>
            <a:r>
              <a:rPr lang="hr-BA" dirty="0"/>
              <a:t> 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xmlns="" id="{1E858DE8-5DDD-4F3D-A1DB-AB78712A76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1603514"/>
            <a:ext cx="4937760" cy="4872824"/>
          </a:xfrm>
        </p:spPr>
        <p:txBody>
          <a:bodyPr>
            <a:normAutofit/>
          </a:bodyPr>
          <a:lstStyle/>
          <a:p>
            <a:r>
              <a:rPr lang="hr-BA" b="1" u="sng" dirty="0"/>
              <a:t>Epiteti:</a:t>
            </a:r>
            <a:r>
              <a:rPr lang="hr-BA" dirty="0"/>
              <a:t> </a:t>
            </a:r>
            <a:r>
              <a:rPr lang="hr-BA" sz="2300" dirty="0"/>
              <a:t>lijepa, vitka, zlatne kose, </a:t>
            </a:r>
            <a:r>
              <a:rPr lang="hr-BA" sz="2300" dirty="0" err="1"/>
              <a:t>pametnica</a:t>
            </a:r>
            <a:r>
              <a:rPr lang="hr-BA" sz="2300" dirty="0"/>
              <a:t>…</a:t>
            </a:r>
            <a:endParaRPr lang="hr-BA" b="1" u="sng" dirty="0"/>
          </a:p>
          <a:p>
            <a:r>
              <a:rPr lang="hr-BA" b="1" u="sng" dirty="0"/>
              <a:t>Personifikacija:</a:t>
            </a:r>
            <a:r>
              <a:rPr lang="hr-BA" dirty="0"/>
              <a:t> </a:t>
            </a:r>
            <a:r>
              <a:rPr lang="hr-BA" sz="2300" dirty="0"/>
              <a:t>Kad je mjesec zavirio u duboku ulicu.</a:t>
            </a:r>
          </a:p>
          <a:p>
            <a:r>
              <a:rPr lang="hr-BA" dirty="0"/>
              <a:t> </a:t>
            </a:r>
            <a:r>
              <a:rPr lang="hr-BA" b="1" u="sng" dirty="0"/>
              <a:t>Onomatopeja:</a:t>
            </a:r>
            <a:r>
              <a:rPr lang="hr-BA" dirty="0"/>
              <a:t> </a:t>
            </a:r>
            <a:r>
              <a:rPr lang="hr-BA" sz="2300" dirty="0"/>
              <a:t>jesenski vjetar </a:t>
            </a:r>
            <a:r>
              <a:rPr lang="hr-BA" sz="2300" dirty="0" err="1"/>
              <a:t>zašuštio</a:t>
            </a:r>
            <a:r>
              <a:rPr lang="hr-BA" sz="2300" dirty="0"/>
              <a:t>, čuli se glasovi i plač… </a:t>
            </a:r>
            <a:endParaRPr lang="hr-BA" sz="2300" b="1" u="sng" dirty="0"/>
          </a:p>
          <a:p>
            <a:r>
              <a:rPr lang="hr-BA" b="1" u="sng" dirty="0"/>
              <a:t>Usporedba:</a:t>
            </a:r>
            <a:r>
              <a:rPr lang="hr-BA" dirty="0"/>
              <a:t> </a:t>
            </a:r>
            <a:r>
              <a:rPr lang="hr-BA" sz="2300" dirty="0"/>
              <a:t>kose do ramena kao ugašeno zlato; vitka, hitro skakala kao srna …</a:t>
            </a:r>
          </a:p>
          <a:p>
            <a:endParaRPr lang="hr-BA" dirty="0"/>
          </a:p>
        </p:txBody>
      </p:sp>
      <p:sp>
        <p:nvSpPr>
          <p:cNvPr id="7" name="Akcijski gumb: Natrag ili Prethodno 6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FAF5AE89-71E8-44BB-983B-05F0F6DBC76F}"/>
              </a:ext>
            </a:extLst>
          </p:cNvPr>
          <p:cNvSpPr/>
          <p:nvPr/>
        </p:nvSpPr>
        <p:spPr>
          <a:xfrm>
            <a:off x="4690870" y="254176"/>
            <a:ext cx="2173356" cy="1205948"/>
          </a:xfrm>
          <a:prstGeom prst="actionButtonBackPrevious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</p:spTree>
    <p:extLst>
      <p:ext uri="{BB962C8B-B14F-4D97-AF65-F5344CB8AC3E}">
        <p14:creationId xmlns:p14="http://schemas.microsoft.com/office/powerpoint/2010/main" xmlns="" val="8041054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B2AD8050-7D1A-4A21-AD20-04A603AFB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2364823"/>
          </a:xfrm>
        </p:spPr>
        <p:txBody>
          <a:bodyPr/>
          <a:lstStyle/>
          <a:p>
            <a:pPr algn="ctr"/>
            <a:r>
              <a:rPr lang="hr-BA" sz="100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Kviz</a:t>
            </a:r>
            <a:r>
              <a:rPr lang="hr-B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E8AC24EF-FD59-4F0A-9215-88D6474DE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86538"/>
            <a:ext cx="10515600" cy="2885661"/>
          </a:xfrm>
        </p:spPr>
        <p:txBody>
          <a:bodyPr/>
          <a:lstStyle/>
          <a:p>
            <a:endParaRPr lang="hr-BA" dirty="0"/>
          </a:p>
        </p:txBody>
      </p:sp>
      <p:sp>
        <p:nvSpPr>
          <p:cNvPr id="4" name="Akcijski gumb: Prazno 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F46AEFBA-1F01-46EF-AD0E-32189D5C58A7}"/>
              </a:ext>
            </a:extLst>
          </p:cNvPr>
          <p:cNvSpPr/>
          <p:nvPr/>
        </p:nvSpPr>
        <p:spPr>
          <a:xfrm>
            <a:off x="3419061" y="3429000"/>
            <a:ext cx="5618921" cy="170953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7000" dirty="0"/>
              <a:t>Započni! </a:t>
            </a:r>
          </a:p>
        </p:txBody>
      </p:sp>
      <p:sp>
        <p:nvSpPr>
          <p:cNvPr id="5" name="Akcijski gumb: Natrag ili Prethodno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07362EF3-7A15-468D-9155-DE9B95AE52DC}"/>
              </a:ext>
            </a:extLst>
          </p:cNvPr>
          <p:cNvSpPr/>
          <p:nvPr/>
        </p:nvSpPr>
        <p:spPr>
          <a:xfrm>
            <a:off x="9554818" y="365124"/>
            <a:ext cx="2173356" cy="1205948"/>
          </a:xfrm>
          <a:prstGeom prst="actionButtonBackPrevious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</p:spTree>
    <p:extLst>
      <p:ext uri="{BB962C8B-B14F-4D97-AF65-F5344CB8AC3E}">
        <p14:creationId xmlns:p14="http://schemas.microsoft.com/office/powerpoint/2010/main" xmlns="" val="3908267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C706FCBC-0AC4-4FA3-9DFD-236F48437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50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1. </a:t>
            </a:r>
            <a:r>
              <a:rPr lang="hr-BA" sz="43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Kako su se zvali </a:t>
            </a:r>
            <a:r>
              <a:rPr lang="hr-BA" sz="4300" dirty="0" err="1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Salkini</a:t>
            </a:r>
            <a:r>
              <a:rPr lang="hr-BA" sz="43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 </a:t>
            </a:r>
            <a:r>
              <a:rPr lang="hr-BA" sz="43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prijatelji? </a:t>
            </a:r>
          </a:p>
        </p:txBody>
      </p:sp>
      <p:sp>
        <p:nvSpPr>
          <p:cNvPr id="4" name="Akcijski gumb: Prazno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6D3813E1-4957-4EDD-A7CE-5ED45F06977A}"/>
              </a:ext>
            </a:extLst>
          </p:cNvPr>
          <p:cNvSpPr/>
          <p:nvPr/>
        </p:nvSpPr>
        <p:spPr>
          <a:xfrm>
            <a:off x="838200" y="1974574"/>
            <a:ext cx="6278217" cy="808383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BA" sz="4000" dirty="0"/>
              <a:t>1. Janko i Juriša</a:t>
            </a:r>
          </a:p>
        </p:txBody>
      </p:sp>
      <p:sp>
        <p:nvSpPr>
          <p:cNvPr id="5" name="Rezervirano mjesto sadržaja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060E08DC-D27F-4C59-9BD9-5AC07BE2B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4846982"/>
            <a:ext cx="6278217" cy="1055480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hr-BA" sz="4000" dirty="0"/>
              <a:t>4. Janko i Gare</a:t>
            </a:r>
          </a:p>
        </p:txBody>
      </p:sp>
      <p:sp>
        <p:nvSpPr>
          <p:cNvPr id="6" name="Akcijski gumb: Prazno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1EDC675C-AEEC-434C-AB0C-CA04EAF5035C}"/>
              </a:ext>
            </a:extLst>
          </p:cNvPr>
          <p:cNvSpPr/>
          <p:nvPr/>
        </p:nvSpPr>
        <p:spPr>
          <a:xfrm>
            <a:off x="838199" y="2916377"/>
            <a:ext cx="6278217" cy="946908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BA" sz="4000" dirty="0"/>
              <a:t>2. Juriša i Šime</a:t>
            </a:r>
          </a:p>
        </p:txBody>
      </p:sp>
      <p:sp>
        <p:nvSpPr>
          <p:cNvPr id="7" name="Akcijski gumb: Prazno 6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9AE585AF-B821-423D-B893-6FBA4AD261A5}"/>
              </a:ext>
            </a:extLst>
          </p:cNvPr>
          <p:cNvSpPr/>
          <p:nvPr/>
        </p:nvSpPr>
        <p:spPr>
          <a:xfrm>
            <a:off x="838198" y="3926095"/>
            <a:ext cx="6278217" cy="858078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BA" sz="4000" dirty="0"/>
              <a:t>3. Juriša i Gare</a:t>
            </a:r>
          </a:p>
        </p:txBody>
      </p:sp>
    </p:spTree>
    <p:extLst>
      <p:ext uri="{BB962C8B-B14F-4D97-AF65-F5344CB8AC3E}">
        <p14:creationId xmlns:p14="http://schemas.microsoft.com/office/powerpoint/2010/main" xmlns="" val="41619640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kcijski gumb: Prazno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B89619A0-D016-4557-B3AC-79B55168E57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actionButtonBlank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20000" dirty="0"/>
              <a:t>TOČNO!</a:t>
            </a:r>
          </a:p>
        </p:txBody>
      </p:sp>
    </p:spTree>
    <p:extLst>
      <p:ext uri="{BB962C8B-B14F-4D97-AF65-F5344CB8AC3E}">
        <p14:creationId xmlns:p14="http://schemas.microsoft.com/office/powerpoint/2010/main" xmlns="" val="8139021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6B6C2139-DE2B-4A85-B934-67082F4F0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BA" sz="50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2. </a:t>
            </a:r>
            <a:r>
              <a:rPr lang="hr-BA" dirty="0">
                <a:solidFill>
                  <a:schemeClr val="tx2">
                    <a:lumMod val="50000"/>
                    <a:lumOff val="50000"/>
                  </a:schemeClr>
                </a:solidFill>
              </a:rPr>
              <a:t>Što se dogodilo sa Stanom u mladosti?</a:t>
            </a:r>
            <a:endParaRPr lang="hr-BA" sz="5000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Akcijski gumb: Prazno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7AFEE7C4-7A3A-437B-B47D-5F0F3C4B9E7B}"/>
              </a:ext>
            </a:extLst>
          </p:cNvPr>
          <p:cNvSpPr/>
          <p:nvPr/>
        </p:nvSpPr>
        <p:spPr>
          <a:xfrm>
            <a:off x="838200" y="1760262"/>
            <a:ext cx="10515600" cy="1139687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BA" sz="2700" dirty="0"/>
              <a:t>1. Stana je u mladosti bila lijepa djevojka koja se udala za </a:t>
            </a:r>
            <a:r>
              <a:rPr lang="hr-BA" sz="2700" dirty="0" err="1"/>
              <a:t>Rašicu</a:t>
            </a:r>
            <a:r>
              <a:rPr lang="hr-BA" sz="2700" dirty="0"/>
              <a:t> i rodila mu sina </a:t>
            </a:r>
            <a:r>
              <a:rPr lang="hr-BA" sz="2700" dirty="0" smtClean="0"/>
              <a:t>Salka.</a:t>
            </a:r>
            <a:endParaRPr lang="hr-BA" sz="2700" dirty="0"/>
          </a:p>
        </p:txBody>
      </p:sp>
      <p:sp>
        <p:nvSpPr>
          <p:cNvPr id="5" name="Rezervirano mjesto sadržaja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DDACDF7D-4E58-4AB6-BDF0-140740E3DD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75113"/>
            <a:ext cx="10515600" cy="1139687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hr-BA" dirty="0"/>
              <a:t>2. </a:t>
            </a:r>
            <a:r>
              <a:rPr lang="hr-BA" sz="2700" dirty="0"/>
              <a:t>Stana je u mladosti otišla iz svog kraja, dobila kćeri Martu  i Ivu i potom se vratila </a:t>
            </a:r>
            <a:r>
              <a:rPr lang="hr-BA" sz="2700" dirty="0" smtClean="0"/>
              <a:t>nazad. </a:t>
            </a:r>
            <a:endParaRPr lang="hr-BA" sz="2700" dirty="0"/>
          </a:p>
        </p:txBody>
      </p:sp>
      <p:sp>
        <p:nvSpPr>
          <p:cNvPr id="6" name="Akcijski gumb: Prazno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1574968C-BAA2-4FEF-8BA5-A763060BBA7F}"/>
              </a:ext>
            </a:extLst>
          </p:cNvPr>
          <p:cNvSpPr/>
          <p:nvPr/>
        </p:nvSpPr>
        <p:spPr>
          <a:xfrm>
            <a:off x="838200" y="4214191"/>
            <a:ext cx="10515600" cy="1139687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BA" sz="2700" dirty="0"/>
              <a:t>3. Stana je u mladosti bila djevojka unakaženog lica, dolazila je iz bogate obitelji i </a:t>
            </a:r>
            <a:r>
              <a:rPr lang="hr-BA" sz="2700" dirty="0" err="1"/>
              <a:t>Rašica</a:t>
            </a:r>
            <a:r>
              <a:rPr lang="hr-BA" sz="2700" dirty="0"/>
              <a:t> ju je bez obzira na to htio </a:t>
            </a:r>
            <a:r>
              <a:rPr lang="hr-BA" sz="2700" dirty="0" smtClean="0"/>
              <a:t>oženiti.</a:t>
            </a:r>
            <a:endParaRPr lang="hr-BA" sz="2700" dirty="0"/>
          </a:p>
        </p:txBody>
      </p:sp>
      <p:sp>
        <p:nvSpPr>
          <p:cNvPr id="7" name="Akcijski gumb: Prazno 6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ABDA103D-AA8B-4ECD-8236-C60101DDAFE2}"/>
              </a:ext>
            </a:extLst>
          </p:cNvPr>
          <p:cNvSpPr/>
          <p:nvPr/>
        </p:nvSpPr>
        <p:spPr>
          <a:xfrm>
            <a:off x="838200" y="5486400"/>
            <a:ext cx="10515600" cy="1181720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BA" sz="2700" dirty="0"/>
              <a:t>4. Stana je u mladosti dobila crne ospice koje su joj unakazile lice te se tako unakažena odbila udati za </a:t>
            </a:r>
            <a:r>
              <a:rPr lang="hr-BA" sz="2700" dirty="0" err="1" smtClean="0"/>
              <a:t>Rašicu</a:t>
            </a:r>
            <a:r>
              <a:rPr lang="hr-BA" sz="2700" dirty="0" smtClean="0"/>
              <a:t>.</a:t>
            </a:r>
            <a:endParaRPr lang="hr-BA" sz="2700" dirty="0"/>
          </a:p>
        </p:txBody>
      </p:sp>
    </p:spTree>
    <p:extLst>
      <p:ext uri="{BB962C8B-B14F-4D97-AF65-F5344CB8AC3E}">
        <p14:creationId xmlns:p14="http://schemas.microsoft.com/office/powerpoint/2010/main" xmlns="" val="23761612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kcijski gumb: Prazno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B82E3C49-1459-496C-A5C7-561B6F6E8E2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actionButtonBlank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20000" dirty="0"/>
              <a:t>TOČNO!</a:t>
            </a:r>
          </a:p>
        </p:txBody>
      </p:sp>
    </p:spTree>
    <p:extLst>
      <p:ext uri="{BB962C8B-B14F-4D97-AF65-F5344CB8AC3E}">
        <p14:creationId xmlns:p14="http://schemas.microsoft.com/office/powerpoint/2010/main" xmlns="" val="581193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3D8A54AB-8C37-41EC-A944-EC02A8F39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50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3. </a:t>
            </a:r>
            <a:r>
              <a:rPr lang="hr-BA" dirty="0" err="1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Salkini</a:t>
            </a:r>
            <a:r>
              <a:rPr lang="hr-BA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 </a:t>
            </a:r>
            <a:r>
              <a:rPr lang="hr-BA" dirty="0">
                <a:solidFill>
                  <a:schemeClr val="tx2">
                    <a:lumMod val="50000"/>
                    <a:lumOff val="50000"/>
                  </a:schemeClr>
                </a:solidFill>
              </a:rPr>
              <a:t>roditelji su bili:</a:t>
            </a:r>
            <a:endParaRPr lang="hr-BA" sz="5000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Rezervirano mjesto sadržaja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6EBE3181-9CC1-4B75-9689-0CBB671E6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5771"/>
            <a:ext cx="10515600" cy="1222167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hr-BA" dirty="0"/>
              <a:t>1. </a:t>
            </a:r>
            <a:r>
              <a:rPr lang="hr-BA" sz="2700" dirty="0" err="1"/>
              <a:t>Rašica</a:t>
            </a:r>
            <a:r>
              <a:rPr lang="hr-BA" sz="2700" dirty="0"/>
              <a:t> i Marta</a:t>
            </a:r>
          </a:p>
        </p:txBody>
      </p:sp>
      <p:sp>
        <p:nvSpPr>
          <p:cNvPr id="5" name="Akcijski gumb: Prazno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54A089BC-5DAF-415A-A6D5-4AE776F44F1F}"/>
              </a:ext>
            </a:extLst>
          </p:cNvPr>
          <p:cNvSpPr/>
          <p:nvPr/>
        </p:nvSpPr>
        <p:spPr>
          <a:xfrm>
            <a:off x="838200" y="4412975"/>
            <a:ext cx="10515600" cy="1139687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BA" sz="2700" dirty="0"/>
              <a:t>3. </a:t>
            </a:r>
            <a:r>
              <a:rPr lang="hr-BA" sz="2700" dirty="0" err="1"/>
              <a:t>Rašica</a:t>
            </a:r>
            <a:r>
              <a:rPr lang="hr-BA" sz="2700" dirty="0"/>
              <a:t> i Stana</a:t>
            </a:r>
          </a:p>
        </p:txBody>
      </p:sp>
      <p:sp>
        <p:nvSpPr>
          <p:cNvPr id="6" name="Akcijski gumb: Prazno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72D38242-C015-43F2-B4A2-F098CB399992}"/>
              </a:ext>
            </a:extLst>
          </p:cNvPr>
          <p:cNvSpPr/>
          <p:nvPr/>
        </p:nvSpPr>
        <p:spPr>
          <a:xfrm>
            <a:off x="838200" y="5648741"/>
            <a:ext cx="10515600" cy="1139687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BA" sz="2700" dirty="0"/>
              <a:t>4. </a:t>
            </a:r>
            <a:r>
              <a:rPr lang="hr-BA" sz="2700" dirty="0" err="1"/>
              <a:t>Rašica</a:t>
            </a:r>
            <a:r>
              <a:rPr lang="hr-BA" sz="2700" dirty="0"/>
              <a:t> i Iva </a:t>
            </a:r>
          </a:p>
        </p:txBody>
      </p:sp>
      <p:sp>
        <p:nvSpPr>
          <p:cNvPr id="7" name="Akcijski gumb: Prazno 6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D33AAC16-1838-431E-996A-991BAE5AFF84}"/>
              </a:ext>
            </a:extLst>
          </p:cNvPr>
          <p:cNvSpPr/>
          <p:nvPr/>
        </p:nvSpPr>
        <p:spPr>
          <a:xfrm>
            <a:off x="838200" y="3142768"/>
            <a:ext cx="10515600" cy="1222167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BA" sz="2700" dirty="0"/>
              <a:t>2. </a:t>
            </a:r>
            <a:r>
              <a:rPr lang="hr-BA" sz="2700" dirty="0" err="1"/>
              <a:t>Rašica</a:t>
            </a:r>
            <a:r>
              <a:rPr lang="hr-BA" sz="2700" dirty="0"/>
              <a:t> i Luca</a:t>
            </a:r>
          </a:p>
        </p:txBody>
      </p:sp>
    </p:spTree>
    <p:extLst>
      <p:ext uri="{BB962C8B-B14F-4D97-AF65-F5344CB8AC3E}">
        <p14:creationId xmlns:p14="http://schemas.microsoft.com/office/powerpoint/2010/main" xmlns="" val="2948576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kcijski gumb: Prazno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B8A7131B-B2D2-4F6B-94A6-7092C4FF8F2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actionButtonBlank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20000" dirty="0"/>
              <a:t>TOČNO!</a:t>
            </a:r>
          </a:p>
        </p:txBody>
      </p:sp>
    </p:spTree>
    <p:extLst>
      <p:ext uri="{BB962C8B-B14F-4D97-AF65-F5344CB8AC3E}">
        <p14:creationId xmlns:p14="http://schemas.microsoft.com/office/powerpoint/2010/main" xmlns="" val="3473274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E6DF066E-B39B-44EB-9412-67E33CD35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>
                <a:solidFill>
                  <a:schemeClr val="tx2">
                    <a:lumMod val="50000"/>
                    <a:lumOff val="50000"/>
                  </a:schemeClr>
                </a:solidFill>
              </a:rPr>
              <a:t>4. Kada je </a:t>
            </a:r>
            <a:r>
              <a:rPr lang="hr-BA" dirty="0" err="1">
                <a:solidFill>
                  <a:schemeClr val="tx2">
                    <a:lumMod val="50000"/>
                    <a:lumOff val="50000"/>
                  </a:schemeClr>
                </a:solidFill>
              </a:rPr>
              <a:t>Rašica</a:t>
            </a:r>
            <a:r>
              <a:rPr lang="hr-BA" dirty="0">
                <a:solidFill>
                  <a:schemeClr val="tx2">
                    <a:lumMod val="50000"/>
                    <a:lumOff val="50000"/>
                  </a:schemeClr>
                </a:solidFill>
              </a:rPr>
              <a:t> odlučio napustiti Lucu?</a:t>
            </a:r>
          </a:p>
        </p:txBody>
      </p:sp>
      <p:sp>
        <p:nvSpPr>
          <p:cNvPr id="4" name="Rezervirano mjesto sadržaja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A75C20F0-7F9D-4F56-A488-C12AE1FFD0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1139687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hr-BA" sz="2700" dirty="0"/>
              <a:t>1. </a:t>
            </a:r>
            <a:r>
              <a:rPr lang="hr-BA" sz="2700" dirty="0" err="1"/>
              <a:t>Rašica</a:t>
            </a:r>
            <a:r>
              <a:rPr lang="hr-BA" sz="2700" dirty="0"/>
              <a:t> je odmah po ženidbi napustio Lucu. </a:t>
            </a:r>
          </a:p>
        </p:txBody>
      </p:sp>
      <p:sp>
        <p:nvSpPr>
          <p:cNvPr id="5" name="Akcijski gumb: Prazno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B69C639B-9A1B-4CF1-983D-BAE77BDE0BF8}"/>
              </a:ext>
            </a:extLst>
          </p:cNvPr>
          <p:cNvSpPr/>
          <p:nvPr/>
        </p:nvSpPr>
        <p:spPr>
          <a:xfrm>
            <a:off x="838200" y="5499652"/>
            <a:ext cx="10515600" cy="1139687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BA" sz="2700" dirty="0"/>
              <a:t>4. </a:t>
            </a:r>
            <a:r>
              <a:rPr lang="hr-BA" sz="2700" dirty="0" err="1"/>
              <a:t>Rašica</a:t>
            </a:r>
            <a:r>
              <a:rPr lang="hr-BA" sz="2700" dirty="0"/>
              <a:t> nije svojevoljno napustio Lucu nego je bio prisiljen zbog napada Turaka, po povratku kući njegova žena je već bila mrtva.</a:t>
            </a:r>
          </a:p>
        </p:txBody>
      </p:sp>
      <p:sp>
        <p:nvSpPr>
          <p:cNvPr id="6" name="Akcijski gumb: Prazno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5AD03DDE-D5F6-4DE9-B49F-6EBA566250F3}"/>
              </a:ext>
            </a:extLst>
          </p:cNvPr>
          <p:cNvSpPr/>
          <p:nvPr/>
        </p:nvSpPr>
        <p:spPr>
          <a:xfrm>
            <a:off x="838200" y="2968744"/>
            <a:ext cx="10515600" cy="1139687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BA" sz="2700" dirty="0"/>
              <a:t>2. </a:t>
            </a:r>
            <a:r>
              <a:rPr lang="hr-BA" sz="2700" dirty="0" err="1"/>
              <a:t>Rašica</a:t>
            </a:r>
            <a:r>
              <a:rPr lang="hr-BA" sz="2700" dirty="0"/>
              <a:t> nije bio zadovoljan time što mu je Luca rodila sina i tada ju je napustio. </a:t>
            </a:r>
          </a:p>
        </p:txBody>
      </p:sp>
      <p:sp>
        <p:nvSpPr>
          <p:cNvPr id="7" name="Akcijski gumb: Prazno 6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76D06B1C-F4CF-4792-A4C8-5315E1C03FCF}"/>
              </a:ext>
            </a:extLst>
          </p:cNvPr>
          <p:cNvSpPr/>
          <p:nvPr/>
        </p:nvSpPr>
        <p:spPr>
          <a:xfrm>
            <a:off x="838200" y="4246802"/>
            <a:ext cx="10515600" cy="1139687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BA" sz="2700" dirty="0"/>
              <a:t>3. </a:t>
            </a:r>
            <a:r>
              <a:rPr lang="hr-BA" sz="2700" dirty="0" err="1"/>
              <a:t>Rašica</a:t>
            </a:r>
            <a:r>
              <a:rPr lang="hr-BA" sz="2700" dirty="0"/>
              <a:t> je napustio Lucu kada su mu roditelji umrli te je tada otišao od kuće da bude harambaša hajdučki.</a:t>
            </a:r>
          </a:p>
        </p:txBody>
      </p:sp>
    </p:spTree>
    <p:extLst>
      <p:ext uri="{BB962C8B-B14F-4D97-AF65-F5344CB8AC3E}">
        <p14:creationId xmlns:p14="http://schemas.microsoft.com/office/powerpoint/2010/main" xmlns="" val="27929225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xmlns="" id="{84E0AB3E-92C8-418D-BAC3-CB688B4462E0}"/>
              </a:ext>
            </a:extLst>
          </p:cNvPr>
          <p:cNvSpPr txBox="1"/>
          <p:nvPr/>
        </p:nvSpPr>
        <p:spPr>
          <a:xfrm>
            <a:off x="-1" y="0"/>
            <a:ext cx="12192000" cy="685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BA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xmlns="" id="{F1F1066E-3C49-4416-8278-FDD404E283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50974" y="269681"/>
            <a:ext cx="4333461" cy="5793398"/>
          </a:xfrm>
          <a:prstGeom prst="rect">
            <a:avLst/>
          </a:prstGeom>
        </p:spPr>
      </p:pic>
      <p:sp>
        <p:nvSpPr>
          <p:cNvPr id="8" name="Pravokutnik 7">
            <a:hlinkClick r:id="rId3" action="ppaction://hlinksldjump"/>
            <a:extLst>
              <a:ext uri="{FF2B5EF4-FFF2-40B4-BE49-F238E27FC236}">
                <a16:creationId xmlns:a16="http://schemas.microsoft.com/office/drawing/2014/main" xmlns="" id="{3CD2DE0F-201C-437D-AC7F-3CC8BF2269B8}"/>
              </a:ext>
            </a:extLst>
          </p:cNvPr>
          <p:cNvSpPr/>
          <p:nvPr/>
        </p:nvSpPr>
        <p:spPr>
          <a:xfrm>
            <a:off x="291548" y="629743"/>
            <a:ext cx="3154017" cy="117255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xmlns="" id="{50B22B42-84A9-4132-873F-80D608966B15}"/>
              </a:ext>
            </a:extLst>
          </p:cNvPr>
          <p:cNvSpPr txBox="1"/>
          <p:nvPr/>
        </p:nvSpPr>
        <p:spPr>
          <a:xfrm>
            <a:off x="702365" y="742122"/>
            <a:ext cx="2822713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hr-BA" sz="4000" dirty="0">
                <a:hlinkClick r:id="rId3" action="ppaction://hlinksldjump"/>
              </a:rPr>
              <a:t>O piscu </a:t>
            </a:r>
            <a:endParaRPr lang="hr-BA" sz="4000" dirty="0"/>
          </a:p>
        </p:txBody>
      </p:sp>
      <p:sp>
        <p:nvSpPr>
          <p:cNvPr id="10" name="Pravokutnik 9">
            <a:hlinkClick r:id="rId4" action="ppaction://hlinksldjump"/>
            <a:extLst>
              <a:ext uri="{FF2B5EF4-FFF2-40B4-BE49-F238E27FC236}">
                <a16:creationId xmlns:a16="http://schemas.microsoft.com/office/drawing/2014/main" xmlns="" id="{A83A44D4-29E2-4348-AC88-D20C12F98287}"/>
              </a:ext>
            </a:extLst>
          </p:cNvPr>
          <p:cNvSpPr/>
          <p:nvPr/>
        </p:nvSpPr>
        <p:spPr>
          <a:xfrm>
            <a:off x="251792" y="2313178"/>
            <a:ext cx="3154017" cy="13234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11" name="TekstniOkvir 10">
            <a:extLst>
              <a:ext uri="{FF2B5EF4-FFF2-40B4-BE49-F238E27FC236}">
                <a16:creationId xmlns:a16="http://schemas.microsoft.com/office/drawing/2014/main" xmlns="" id="{DF6C5B5A-2F21-4BBC-A640-B17B384FF99B}"/>
              </a:ext>
            </a:extLst>
          </p:cNvPr>
          <p:cNvSpPr txBox="1"/>
          <p:nvPr/>
        </p:nvSpPr>
        <p:spPr>
          <a:xfrm>
            <a:off x="291548" y="2396004"/>
            <a:ext cx="2822713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hr-BA" sz="4000" dirty="0">
                <a:hlinkClick r:id="rId4" action="ppaction://hlinksldjump"/>
              </a:rPr>
              <a:t>Analiza djela </a:t>
            </a:r>
            <a:endParaRPr lang="hr-BA" sz="4000" dirty="0"/>
          </a:p>
        </p:txBody>
      </p:sp>
      <p:sp>
        <p:nvSpPr>
          <p:cNvPr id="12" name="Pravokutnik 11">
            <a:hlinkClick r:id="rId5" action="ppaction://hlinksldjump"/>
            <a:extLst>
              <a:ext uri="{FF2B5EF4-FFF2-40B4-BE49-F238E27FC236}">
                <a16:creationId xmlns:a16="http://schemas.microsoft.com/office/drawing/2014/main" xmlns="" id="{9797CB3E-878C-4C8C-B161-D68BA28F3CFA}"/>
              </a:ext>
            </a:extLst>
          </p:cNvPr>
          <p:cNvSpPr/>
          <p:nvPr/>
        </p:nvSpPr>
        <p:spPr>
          <a:xfrm>
            <a:off x="8189844" y="532301"/>
            <a:ext cx="3843130" cy="161455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13" name="TekstniOkvir 12">
            <a:extLst>
              <a:ext uri="{FF2B5EF4-FFF2-40B4-BE49-F238E27FC236}">
                <a16:creationId xmlns:a16="http://schemas.microsoft.com/office/drawing/2014/main" xmlns="" id="{69A318D2-A29E-471F-8911-90D4A2EECC2F}"/>
              </a:ext>
            </a:extLst>
          </p:cNvPr>
          <p:cNvSpPr txBox="1"/>
          <p:nvPr/>
        </p:nvSpPr>
        <p:spPr>
          <a:xfrm>
            <a:off x="8282610" y="532301"/>
            <a:ext cx="38431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BA" sz="4000" dirty="0">
                <a:hlinkClick r:id="rId5" action="ppaction://hlinksldjump"/>
              </a:rPr>
              <a:t>Likovi i karakterizacija</a:t>
            </a:r>
            <a:endParaRPr lang="hr-BA" sz="4000" dirty="0"/>
          </a:p>
        </p:txBody>
      </p:sp>
      <p:sp>
        <p:nvSpPr>
          <p:cNvPr id="14" name="Pravokutnik 13">
            <a:hlinkClick r:id="rId6" action="ppaction://hlinksldjump"/>
            <a:extLst>
              <a:ext uri="{FF2B5EF4-FFF2-40B4-BE49-F238E27FC236}">
                <a16:creationId xmlns:a16="http://schemas.microsoft.com/office/drawing/2014/main" xmlns="" id="{FE405175-5310-4ED1-85EE-9638F455A3DA}"/>
              </a:ext>
            </a:extLst>
          </p:cNvPr>
          <p:cNvSpPr/>
          <p:nvPr/>
        </p:nvSpPr>
        <p:spPr>
          <a:xfrm>
            <a:off x="8189844" y="2504661"/>
            <a:ext cx="3843130" cy="12147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15" name="TekstniOkvir 14">
            <a:extLst>
              <a:ext uri="{FF2B5EF4-FFF2-40B4-BE49-F238E27FC236}">
                <a16:creationId xmlns:a16="http://schemas.microsoft.com/office/drawing/2014/main" xmlns="" id="{1069B8B2-9B3F-4A6E-898E-5FFF4E9B24AC}"/>
              </a:ext>
            </a:extLst>
          </p:cNvPr>
          <p:cNvSpPr txBox="1"/>
          <p:nvPr/>
        </p:nvSpPr>
        <p:spPr>
          <a:xfrm>
            <a:off x="8375376" y="2504661"/>
            <a:ext cx="3564832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hr-BA" sz="4000" dirty="0">
                <a:hlinkClick r:id="rId6" action="ppaction://hlinksldjump"/>
              </a:rPr>
              <a:t>Stilska sredstva </a:t>
            </a:r>
            <a:endParaRPr lang="hr-BA" sz="4000" dirty="0"/>
          </a:p>
        </p:txBody>
      </p:sp>
      <p:sp>
        <p:nvSpPr>
          <p:cNvPr id="16" name="Pravokutnik 15">
            <a:hlinkClick r:id="rId7" action="ppaction://hlinksldjump"/>
            <a:extLst>
              <a:ext uri="{FF2B5EF4-FFF2-40B4-BE49-F238E27FC236}">
                <a16:creationId xmlns:a16="http://schemas.microsoft.com/office/drawing/2014/main" xmlns="" id="{8CB45443-5A57-490A-B38A-2ADC1E16ACAD}"/>
              </a:ext>
            </a:extLst>
          </p:cNvPr>
          <p:cNvSpPr/>
          <p:nvPr/>
        </p:nvSpPr>
        <p:spPr>
          <a:xfrm>
            <a:off x="251792" y="4134678"/>
            <a:ext cx="3193773" cy="14444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17" name="TekstniOkvir 16">
            <a:extLst>
              <a:ext uri="{FF2B5EF4-FFF2-40B4-BE49-F238E27FC236}">
                <a16:creationId xmlns:a16="http://schemas.microsoft.com/office/drawing/2014/main" xmlns="" id="{C1AE63E6-5223-47AA-A956-81E4DF1A9504}"/>
              </a:ext>
            </a:extLst>
          </p:cNvPr>
          <p:cNvSpPr txBox="1"/>
          <p:nvPr/>
        </p:nvSpPr>
        <p:spPr>
          <a:xfrm>
            <a:off x="311425" y="4195201"/>
            <a:ext cx="3114261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hr-BA" sz="4000" dirty="0">
                <a:hlinkClick r:id="rId7" action="ppaction://hlinksldjump"/>
              </a:rPr>
              <a:t>Mišljenje o djelu </a:t>
            </a:r>
            <a:endParaRPr lang="hr-BA" sz="4000" dirty="0"/>
          </a:p>
        </p:txBody>
      </p:sp>
      <p:sp>
        <p:nvSpPr>
          <p:cNvPr id="18" name="Pravokutnik 17">
            <a:hlinkClick r:id="rId8" action="ppaction://hlinksldjump"/>
            <a:extLst>
              <a:ext uri="{FF2B5EF4-FFF2-40B4-BE49-F238E27FC236}">
                <a16:creationId xmlns:a16="http://schemas.microsoft.com/office/drawing/2014/main" xmlns="" id="{0962DEFA-AE02-4F24-8E6A-0500180C4CAC}"/>
              </a:ext>
            </a:extLst>
          </p:cNvPr>
          <p:cNvSpPr/>
          <p:nvPr/>
        </p:nvSpPr>
        <p:spPr>
          <a:xfrm>
            <a:off x="8189844" y="4134678"/>
            <a:ext cx="3843130" cy="14444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hr-BA" dirty="0"/>
          </a:p>
        </p:txBody>
      </p:sp>
      <p:sp>
        <p:nvSpPr>
          <p:cNvPr id="19" name="TekstniOkvir 18">
            <a:extLst>
              <a:ext uri="{FF2B5EF4-FFF2-40B4-BE49-F238E27FC236}">
                <a16:creationId xmlns:a16="http://schemas.microsoft.com/office/drawing/2014/main" xmlns="" id="{BDDD5FE2-62EE-495C-B744-5EE7ED7C2AF0}"/>
              </a:ext>
            </a:extLst>
          </p:cNvPr>
          <p:cNvSpPr txBox="1"/>
          <p:nvPr/>
        </p:nvSpPr>
        <p:spPr>
          <a:xfrm>
            <a:off x="8348871" y="4401500"/>
            <a:ext cx="3525076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hr-BA" sz="4000" dirty="0">
                <a:hlinkClick r:id="rId8" action="ppaction://hlinksldjump"/>
              </a:rPr>
              <a:t>Kviz</a:t>
            </a:r>
            <a:r>
              <a:rPr lang="hr-BA" dirty="0" smtClean="0"/>
              <a:t> </a:t>
            </a: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xmlns="" val="483986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kcijski gumb: Prazno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A561CE23-34BD-43C2-AE3E-A6065736EA1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actionButtonBlank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20000" dirty="0"/>
              <a:t>TOČNO!</a:t>
            </a:r>
          </a:p>
        </p:txBody>
      </p:sp>
    </p:spTree>
    <p:extLst>
      <p:ext uri="{BB962C8B-B14F-4D97-AF65-F5344CB8AC3E}">
        <p14:creationId xmlns:p14="http://schemas.microsoft.com/office/powerpoint/2010/main" xmlns="" val="28462343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682C60DB-326A-4747-93F3-8CD225AF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>
                <a:solidFill>
                  <a:schemeClr val="tx2">
                    <a:lumMod val="50000"/>
                    <a:lumOff val="50000"/>
                  </a:schemeClr>
                </a:solidFill>
              </a:rPr>
              <a:t>5. U koju se djevojku zaljubio </a:t>
            </a:r>
            <a:r>
              <a:rPr lang="hr-BA" dirty="0" err="1">
                <a:solidFill>
                  <a:schemeClr val="tx2">
                    <a:lumMod val="50000"/>
                    <a:lumOff val="50000"/>
                  </a:schemeClr>
                </a:solidFill>
              </a:rPr>
              <a:t>Rašica</a:t>
            </a:r>
            <a:r>
              <a:rPr lang="hr-BA" dirty="0">
                <a:solidFill>
                  <a:schemeClr val="tx2">
                    <a:lumMod val="50000"/>
                    <a:lumOff val="50000"/>
                  </a:schemeClr>
                </a:solidFill>
              </a:rPr>
              <a:t> po povratku iz borbi? Zašto? </a:t>
            </a:r>
          </a:p>
        </p:txBody>
      </p:sp>
      <p:sp>
        <p:nvSpPr>
          <p:cNvPr id="4" name="Rezervirano mjesto sadržaja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C19130F0-2152-46F3-8F9A-3D5DF7E1A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99777"/>
            <a:ext cx="10515600" cy="1139687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hr-BA" dirty="0"/>
              <a:t>2. Stanu – zato što je ona bila njegova mladenačka ljubav i sad ju je napokon mogao i </a:t>
            </a:r>
            <a:r>
              <a:rPr lang="hr-BA" dirty="0" smtClean="0"/>
              <a:t>oženiti.</a:t>
            </a:r>
            <a:endParaRPr lang="hr-BA" dirty="0"/>
          </a:p>
        </p:txBody>
      </p:sp>
      <p:sp>
        <p:nvSpPr>
          <p:cNvPr id="5" name="Akcijski gumb: Prazno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A9269137-A896-4B3F-814F-115AA6D91421}"/>
              </a:ext>
            </a:extLst>
          </p:cNvPr>
          <p:cNvSpPr/>
          <p:nvPr/>
        </p:nvSpPr>
        <p:spPr>
          <a:xfrm>
            <a:off x="838200" y="4152987"/>
            <a:ext cx="10515600" cy="1139687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BA" sz="2700" dirty="0"/>
              <a:t>3. Ivu – zato što je u njoj prepoznao </a:t>
            </a:r>
            <a:r>
              <a:rPr lang="hr-BA" sz="2700" dirty="0" smtClean="0"/>
              <a:t>njezinu </a:t>
            </a:r>
            <a:r>
              <a:rPr lang="hr-BA" sz="2700" dirty="0"/>
              <a:t>majku Stanu koja je bila ljubav njegove </a:t>
            </a:r>
            <a:r>
              <a:rPr lang="hr-BA" sz="2700" dirty="0" smtClean="0"/>
              <a:t>mladosti.  </a:t>
            </a:r>
            <a:endParaRPr lang="hr-BA" sz="2700" dirty="0"/>
          </a:p>
        </p:txBody>
      </p:sp>
      <p:sp>
        <p:nvSpPr>
          <p:cNvPr id="6" name="Akcijski gumb: Prazno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4BF456FC-59DE-4C17-A170-EA6F1D749708}"/>
              </a:ext>
            </a:extLst>
          </p:cNvPr>
          <p:cNvSpPr/>
          <p:nvPr/>
        </p:nvSpPr>
        <p:spPr>
          <a:xfrm>
            <a:off x="824948" y="5406198"/>
            <a:ext cx="10515600" cy="1139687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BA" sz="2700" dirty="0"/>
              <a:t>4. </a:t>
            </a:r>
            <a:r>
              <a:rPr lang="hr-BA" sz="2700" dirty="0" err="1"/>
              <a:t>Rašica</a:t>
            </a:r>
            <a:r>
              <a:rPr lang="hr-BA" sz="2700" dirty="0"/>
              <a:t> se po povratku kući nije zaljubio, povukao se u sebe i okrenuo piću.</a:t>
            </a:r>
          </a:p>
        </p:txBody>
      </p:sp>
      <p:sp>
        <p:nvSpPr>
          <p:cNvPr id="7" name="Akcijski gumb: Prazno 6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5B6D022D-0823-4C22-8FC5-A0EB89B20FD7}"/>
              </a:ext>
            </a:extLst>
          </p:cNvPr>
          <p:cNvSpPr/>
          <p:nvPr/>
        </p:nvSpPr>
        <p:spPr>
          <a:xfrm>
            <a:off x="838200" y="1690688"/>
            <a:ext cx="10515600" cy="1095565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BA" sz="2700" dirty="0"/>
              <a:t>1. Martu – zato što je u njoj prepoznao njenu majku Stanu koja je bila ljubav njegove </a:t>
            </a:r>
            <a:r>
              <a:rPr lang="hr-BA" sz="2700" dirty="0" smtClean="0"/>
              <a:t>mladosti.</a:t>
            </a:r>
            <a:endParaRPr lang="hr-BA" sz="2700" dirty="0"/>
          </a:p>
        </p:txBody>
      </p:sp>
    </p:spTree>
    <p:extLst>
      <p:ext uri="{BB962C8B-B14F-4D97-AF65-F5344CB8AC3E}">
        <p14:creationId xmlns:p14="http://schemas.microsoft.com/office/powerpoint/2010/main" xmlns="" val="39231913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kcijski gumb: Prazno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B6911EC1-4E07-4538-B536-A2BF993519C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actionButtonBlank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20000" dirty="0"/>
              <a:t>TOČNO!</a:t>
            </a:r>
          </a:p>
        </p:txBody>
      </p:sp>
    </p:spTree>
    <p:extLst>
      <p:ext uri="{BB962C8B-B14F-4D97-AF65-F5344CB8AC3E}">
        <p14:creationId xmlns:p14="http://schemas.microsoft.com/office/powerpoint/2010/main" xmlns="" val="926540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7DFFE73B-7D4A-4BA9-9AB2-DAC8D85B3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>
                <a:solidFill>
                  <a:schemeClr val="tx2">
                    <a:lumMod val="50000"/>
                    <a:lumOff val="50000"/>
                  </a:schemeClr>
                </a:solidFill>
              </a:rPr>
              <a:t>6. Kada se trčala </a:t>
            </a:r>
            <a:r>
              <a:rPr lang="hr-BA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“Alka”?</a:t>
            </a:r>
            <a:endParaRPr lang="hr-BA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Akcijski gumb: Prazno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17D349DD-01F8-4480-9B90-EED78C6565CB}"/>
              </a:ext>
            </a:extLst>
          </p:cNvPr>
          <p:cNvSpPr/>
          <p:nvPr/>
        </p:nvSpPr>
        <p:spPr>
          <a:xfrm>
            <a:off x="838200" y="2001078"/>
            <a:ext cx="10515600" cy="1086679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BA" sz="2700" dirty="0"/>
              <a:t>1. Alka se trčala u mjesecu rujnu, oko 8. rujna tj. blagdana Male Gospe.</a:t>
            </a:r>
          </a:p>
        </p:txBody>
      </p:sp>
      <p:sp>
        <p:nvSpPr>
          <p:cNvPr id="5" name="Rezervirano mjesto sadržaja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5900D228-5ED9-4F9F-8A79-720B4FB51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37799"/>
            <a:ext cx="10515600" cy="1076394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hr-BA" dirty="0"/>
              <a:t>2. Alka se trčala u mjesecu lipnju, oko 13. lipnja tj. blagdana Sv. Ante.</a:t>
            </a:r>
          </a:p>
        </p:txBody>
      </p:sp>
      <p:sp>
        <p:nvSpPr>
          <p:cNvPr id="6" name="Akcijski gumb: Prazno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BE8651B9-8061-460E-A6F4-419438CDDDF2}"/>
              </a:ext>
            </a:extLst>
          </p:cNvPr>
          <p:cNvSpPr/>
          <p:nvPr/>
        </p:nvSpPr>
        <p:spPr>
          <a:xfrm>
            <a:off x="838200" y="5406196"/>
            <a:ext cx="10515600" cy="1086679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BA" sz="2700" dirty="0"/>
              <a:t>4. Alka se trčala u mjesecu prosincu, oko 25, prosinca </a:t>
            </a:r>
            <a:r>
              <a:rPr lang="hr-BA" sz="2700" dirty="0" smtClean="0"/>
              <a:t> </a:t>
            </a:r>
            <a:r>
              <a:rPr lang="hr-BA" sz="2700" dirty="0" err="1" smtClean="0"/>
              <a:t>tj</a:t>
            </a:r>
            <a:r>
              <a:rPr lang="hr-BA" sz="2700" dirty="0" smtClean="0"/>
              <a:t>. oko </a:t>
            </a:r>
            <a:r>
              <a:rPr lang="hr-BA" sz="2700" dirty="0"/>
              <a:t>b</a:t>
            </a:r>
            <a:r>
              <a:rPr lang="hr-BA" sz="2700" dirty="0" smtClean="0"/>
              <a:t>lagdana </a:t>
            </a:r>
            <a:r>
              <a:rPr lang="hr-BA" sz="2700" dirty="0"/>
              <a:t>Božića</a:t>
            </a:r>
          </a:p>
        </p:txBody>
      </p:sp>
      <p:sp>
        <p:nvSpPr>
          <p:cNvPr id="7" name="Akcijski gumb: Prazno 6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A860337A-463D-4E15-B42D-9CAAE9B97F95}"/>
              </a:ext>
            </a:extLst>
          </p:cNvPr>
          <p:cNvSpPr/>
          <p:nvPr/>
        </p:nvSpPr>
        <p:spPr>
          <a:xfrm>
            <a:off x="838200" y="4264235"/>
            <a:ext cx="10515600" cy="1076394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BA" sz="2700" dirty="0"/>
              <a:t>3. Alka se trčala u mjesecu kolovozu, oko 15. kolovoza </a:t>
            </a:r>
            <a:r>
              <a:rPr lang="hr-BA" sz="2700" dirty="0" smtClean="0"/>
              <a:t> </a:t>
            </a:r>
            <a:r>
              <a:rPr lang="hr-BA" sz="2700" dirty="0" err="1" smtClean="0"/>
              <a:t>tj</a:t>
            </a:r>
            <a:r>
              <a:rPr lang="hr-BA" sz="2700" dirty="0" smtClean="0"/>
              <a:t>. oko </a:t>
            </a:r>
            <a:r>
              <a:rPr lang="hr-BA" sz="2700" dirty="0"/>
              <a:t>blagdana Velike Gospe.</a:t>
            </a:r>
          </a:p>
        </p:txBody>
      </p:sp>
    </p:spTree>
    <p:extLst>
      <p:ext uri="{BB962C8B-B14F-4D97-AF65-F5344CB8AC3E}">
        <p14:creationId xmlns:p14="http://schemas.microsoft.com/office/powerpoint/2010/main" xmlns="" val="2956822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kcijski gumb: Prazno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2A49470D-3D0A-46B9-97CC-A49DF5FF325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actionButtonBlank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20000" dirty="0"/>
              <a:t>TOČNO!</a:t>
            </a:r>
          </a:p>
        </p:txBody>
      </p:sp>
    </p:spTree>
    <p:extLst>
      <p:ext uri="{BB962C8B-B14F-4D97-AF65-F5344CB8AC3E}">
        <p14:creationId xmlns:p14="http://schemas.microsoft.com/office/powerpoint/2010/main" xmlns="" val="3678952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8532B47A-670C-413C-9940-6A8357907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>
                <a:solidFill>
                  <a:schemeClr val="tx2">
                    <a:lumMod val="50000"/>
                    <a:lumOff val="50000"/>
                  </a:schemeClr>
                </a:solidFill>
              </a:rPr>
              <a:t>7. Koji dvojac je ostao posljednji u alci?</a:t>
            </a:r>
          </a:p>
        </p:txBody>
      </p:sp>
      <p:sp>
        <p:nvSpPr>
          <p:cNvPr id="4" name="Rezervirano mjesto sadržaja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AEA7946D-23BE-4DBB-B429-6CE01509F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364"/>
            <a:ext cx="10515600" cy="930620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hr-BA" dirty="0"/>
              <a:t>1. </a:t>
            </a:r>
            <a:r>
              <a:rPr lang="hr-BA" dirty="0" err="1"/>
              <a:t>Rašica</a:t>
            </a:r>
            <a:r>
              <a:rPr lang="hr-BA" dirty="0"/>
              <a:t> i Salko</a:t>
            </a:r>
          </a:p>
        </p:txBody>
      </p:sp>
      <p:sp>
        <p:nvSpPr>
          <p:cNvPr id="5" name="Akcijski gumb: Prazno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26F07636-451F-4605-AE52-F30D8793A20F}"/>
              </a:ext>
            </a:extLst>
          </p:cNvPr>
          <p:cNvSpPr/>
          <p:nvPr/>
        </p:nvSpPr>
        <p:spPr>
          <a:xfrm>
            <a:off x="838200" y="4205649"/>
            <a:ext cx="10515600" cy="1086679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BA" sz="2700" dirty="0"/>
              <a:t>3. </a:t>
            </a:r>
            <a:r>
              <a:rPr lang="hr-BA" sz="2700" dirty="0" err="1"/>
              <a:t>Alaj</a:t>
            </a:r>
            <a:r>
              <a:rPr lang="hr-BA" sz="2700" dirty="0"/>
              <a:t>-čauš i Salko</a:t>
            </a:r>
          </a:p>
        </p:txBody>
      </p:sp>
      <p:sp>
        <p:nvSpPr>
          <p:cNvPr id="6" name="Akcijski gumb: Prazno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6BD0F8B6-1559-4291-9A9E-30ACC57EE18C}"/>
              </a:ext>
            </a:extLst>
          </p:cNvPr>
          <p:cNvSpPr/>
          <p:nvPr/>
        </p:nvSpPr>
        <p:spPr>
          <a:xfrm>
            <a:off x="838200" y="5406196"/>
            <a:ext cx="10515600" cy="1086679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BA" sz="2700" dirty="0"/>
              <a:t>4. </a:t>
            </a:r>
            <a:r>
              <a:rPr lang="hr-BA" sz="2700" dirty="0" smtClean="0"/>
              <a:t>Nijedan </a:t>
            </a:r>
            <a:r>
              <a:rPr lang="hr-BA" sz="2700" dirty="0"/>
              <a:t>od </a:t>
            </a:r>
            <a:r>
              <a:rPr lang="hr-BA" sz="2700" dirty="0" smtClean="0"/>
              <a:t>navedenih!</a:t>
            </a:r>
            <a:endParaRPr lang="hr-BA" sz="2700" dirty="0"/>
          </a:p>
        </p:txBody>
      </p:sp>
      <p:sp>
        <p:nvSpPr>
          <p:cNvPr id="7" name="Akcijski gumb: Prazno 6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A6379E1A-E9F6-4367-916D-D19E837B1646}"/>
              </a:ext>
            </a:extLst>
          </p:cNvPr>
          <p:cNvSpPr/>
          <p:nvPr/>
        </p:nvSpPr>
        <p:spPr>
          <a:xfrm>
            <a:off x="838200" y="3036315"/>
            <a:ext cx="10515600" cy="1086679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BA" sz="2700" dirty="0"/>
              <a:t>2. </a:t>
            </a:r>
            <a:r>
              <a:rPr lang="hr-BA" sz="2700" dirty="0" err="1"/>
              <a:t>Rašica</a:t>
            </a:r>
            <a:r>
              <a:rPr lang="hr-BA" sz="2700" dirty="0"/>
              <a:t> i </a:t>
            </a:r>
            <a:r>
              <a:rPr lang="hr-BA" sz="2700" dirty="0" err="1"/>
              <a:t>alaj</a:t>
            </a:r>
            <a:r>
              <a:rPr lang="hr-BA" sz="2700" dirty="0"/>
              <a:t>-čauš</a:t>
            </a:r>
          </a:p>
        </p:txBody>
      </p:sp>
    </p:spTree>
    <p:extLst>
      <p:ext uri="{BB962C8B-B14F-4D97-AF65-F5344CB8AC3E}">
        <p14:creationId xmlns:p14="http://schemas.microsoft.com/office/powerpoint/2010/main" xmlns="" val="32093489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kcijski gumb: Prazno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4D658AEB-B418-444D-A1A0-9F59ED4F942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actionButtonBlank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20000" dirty="0"/>
              <a:t>TOČNO!</a:t>
            </a:r>
          </a:p>
        </p:txBody>
      </p:sp>
    </p:spTree>
    <p:extLst>
      <p:ext uri="{BB962C8B-B14F-4D97-AF65-F5344CB8AC3E}">
        <p14:creationId xmlns:p14="http://schemas.microsoft.com/office/powerpoint/2010/main" xmlns="" val="95690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7D1F54E1-E982-4333-B13A-F3D81ACE3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>
                <a:solidFill>
                  <a:schemeClr val="tx2">
                    <a:lumMod val="50000"/>
                    <a:lumOff val="50000"/>
                  </a:schemeClr>
                </a:solidFill>
              </a:rPr>
              <a:t>8. Je li se Marta na silu udala za </a:t>
            </a:r>
            <a:r>
              <a:rPr lang="hr-BA" dirty="0" err="1">
                <a:solidFill>
                  <a:schemeClr val="tx2">
                    <a:lumMod val="50000"/>
                    <a:lumOff val="50000"/>
                  </a:schemeClr>
                </a:solidFill>
              </a:rPr>
              <a:t>Rašicu</a:t>
            </a:r>
            <a:r>
              <a:rPr lang="hr-BA" dirty="0">
                <a:solidFill>
                  <a:schemeClr val="tx2">
                    <a:lumMod val="50000"/>
                    <a:lumOff val="50000"/>
                  </a:schemeClr>
                </a:solidFill>
              </a:rPr>
              <a:t>?</a:t>
            </a:r>
          </a:p>
        </p:txBody>
      </p:sp>
      <p:sp>
        <p:nvSpPr>
          <p:cNvPr id="4" name="Akcijski gumb: Prazno 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02D0356D-8DDA-4485-A66F-638B57B06858}"/>
              </a:ext>
            </a:extLst>
          </p:cNvPr>
          <p:cNvSpPr/>
          <p:nvPr/>
        </p:nvSpPr>
        <p:spPr>
          <a:xfrm>
            <a:off x="838200" y="2001078"/>
            <a:ext cx="10515600" cy="1219200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BA" sz="2700" dirty="0"/>
              <a:t>1. Ne, Marta se svojom voljom odlučila udati za </a:t>
            </a:r>
            <a:r>
              <a:rPr lang="hr-BA" sz="2700" dirty="0" err="1"/>
              <a:t>Rašicu</a:t>
            </a:r>
            <a:r>
              <a:rPr lang="hr-BA" sz="2700" dirty="0"/>
              <a:t>.</a:t>
            </a:r>
          </a:p>
        </p:txBody>
      </p:sp>
      <p:sp>
        <p:nvSpPr>
          <p:cNvPr id="5" name="Rezervirano mjesto sadržaja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926F84DA-5599-4213-AF40-7CC57DC905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29000"/>
            <a:ext cx="10515600" cy="1328530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hr-BA" sz="2700" dirty="0"/>
              <a:t>2. Da, </a:t>
            </a:r>
            <a:r>
              <a:rPr lang="hr-BA" sz="2700" dirty="0" err="1"/>
              <a:t>Rašica</a:t>
            </a:r>
            <a:r>
              <a:rPr lang="hr-BA" sz="2700" dirty="0"/>
              <a:t> je prisilio Martu da se uda za njega.</a:t>
            </a:r>
          </a:p>
        </p:txBody>
      </p:sp>
    </p:spTree>
    <p:extLst>
      <p:ext uri="{BB962C8B-B14F-4D97-AF65-F5344CB8AC3E}">
        <p14:creationId xmlns:p14="http://schemas.microsoft.com/office/powerpoint/2010/main" xmlns="" val="10105594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kcijski gumb: Prazno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55108B24-B5EB-4842-9332-3056F91A382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actionButtonBlank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20000" dirty="0"/>
              <a:t>TOČNO!</a:t>
            </a:r>
          </a:p>
          <a:p>
            <a:pPr algn="ctr"/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xmlns="" val="42260244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F9FAA839-1E71-45B7-B4B6-E4B448654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>
                <a:solidFill>
                  <a:schemeClr val="tx2">
                    <a:lumMod val="50000"/>
                    <a:lumOff val="50000"/>
                  </a:schemeClr>
                </a:solidFill>
              </a:rPr>
              <a:t>9. Koja je uloga bila starca </a:t>
            </a:r>
            <a:r>
              <a:rPr lang="hr-BA" dirty="0" err="1">
                <a:solidFill>
                  <a:schemeClr val="tx2">
                    <a:lumMod val="50000"/>
                    <a:lumOff val="50000"/>
                  </a:schemeClr>
                </a:solidFill>
              </a:rPr>
              <a:t>Vukelje</a:t>
            </a:r>
            <a:r>
              <a:rPr lang="hr-BA" dirty="0">
                <a:solidFill>
                  <a:schemeClr val="tx2">
                    <a:lumMod val="50000"/>
                    <a:lumOff val="50000"/>
                  </a:schemeClr>
                </a:solidFill>
              </a:rPr>
              <a:t>?</a:t>
            </a:r>
          </a:p>
        </p:txBody>
      </p:sp>
      <p:sp>
        <p:nvSpPr>
          <p:cNvPr id="4" name="Rezervirano mjesto sadržaja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EF3F95A0-3BD9-49C3-AC22-6B8876AD0E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1240320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hr-BA" sz="2700" dirty="0"/>
              <a:t>1. Zadaća starca </a:t>
            </a:r>
            <a:r>
              <a:rPr lang="hr-BA" sz="2700" dirty="0" err="1"/>
              <a:t>Vukelje</a:t>
            </a:r>
            <a:r>
              <a:rPr lang="hr-BA" sz="2700" dirty="0"/>
              <a:t> je bila da odgovori Martu od udaje sa </a:t>
            </a:r>
            <a:r>
              <a:rPr lang="hr-BA" sz="2700" dirty="0" err="1"/>
              <a:t>Rašicom</a:t>
            </a:r>
            <a:r>
              <a:rPr lang="hr-BA" sz="2700" dirty="0"/>
              <a:t>, te da ju nagovori na pomirenje sa Salkom.</a:t>
            </a:r>
          </a:p>
        </p:txBody>
      </p:sp>
      <p:sp>
        <p:nvSpPr>
          <p:cNvPr id="5" name="Akcijski gumb: Prazno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465ED444-785A-4D12-AA09-89AE19E226B3}"/>
              </a:ext>
            </a:extLst>
          </p:cNvPr>
          <p:cNvSpPr/>
          <p:nvPr/>
        </p:nvSpPr>
        <p:spPr>
          <a:xfrm>
            <a:off x="838200" y="3016251"/>
            <a:ext cx="10515600" cy="1086679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BA" sz="2700" dirty="0"/>
              <a:t>2. Starac </a:t>
            </a:r>
            <a:r>
              <a:rPr lang="hr-BA" sz="2700" dirty="0" err="1"/>
              <a:t>Vukelja</a:t>
            </a:r>
            <a:r>
              <a:rPr lang="hr-BA" sz="2700" dirty="0"/>
              <a:t> je imao zadaću pronaći Salka i vratiti ga doma.</a:t>
            </a:r>
          </a:p>
        </p:txBody>
      </p:sp>
      <p:sp>
        <p:nvSpPr>
          <p:cNvPr id="6" name="Akcijski gumb: Prazno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3038B629-7523-4B31-A7DB-55915C969A42}"/>
              </a:ext>
            </a:extLst>
          </p:cNvPr>
          <p:cNvSpPr/>
          <p:nvPr/>
        </p:nvSpPr>
        <p:spPr>
          <a:xfrm>
            <a:off x="838200" y="4207772"/>
            <a:ext cx="10515600" cy="1086679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BA" sz="2700" dirty="0"/>
              <a:t>3. Starac </a:t>
            </a:r>
            <a:r>
              <a:rPr lang="hr-BA" sz="2700" dirty="0" err="1"/>
              <a:t>Vukelja</a:t>
            </a:r>
            <a:r>
              <a:rPr lang="hr-BA" sz="2700" dirty="0"/>
              <a:t> nije imao nikakvu ulogu, on se kroz djelo spominje bez nekog velikog značaja.</a:t>
            </a:r>
          </a:p>
        </p:txBody>
      </p:sp>
      <p:sp>
        <p:nvSpPr>
          <p:cNvPr id="7" name="Akcijski gumb: Prazno 6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04C29026-2D97-426C-92F0-E8A23B4C7AAD}"/>
              </a:ext>
            </a:extLst>
          </p:cNvPr>
          <p:cNvSpPr/>
          <p:nvPr/>
        </p:nvSpPr>
        <p:spPr>
          <a:xfrm>
            <a:off x="838200" y="5539409"/>
            <a:ext cx="10515600" cy="1086679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BA" sz="2700" dirty="0"/>
              <a:t>4. Na prijedlog stogodišnjeg starca </a:t>
            </a:r>
            <a:r>
              <a:rPr lang="hr-BA" sz="2700" dirty="0" err="1"/>
              <a:t>Vukelje</a:t>
            </a:r>
            <a:r>
              <a:rPr lang="hr-BA" sz="2700" dirty="0"/>
              <a:t> odlučeno je da se provjeri </a:t>
            </a:r>
            <a:r>
              <a:rPr lang="hr-BA" sz="2700" dirty="0" err="1"/>
              <a:t>Stanina</a:t>
            </a:r>
            <a:r>
              <a:rPr lang="hr-BA" sz="2700" dirty="0"/>
              <a:t> nevinost. </a:t>
            </a:r>
          </a:p>
        </p:txBody>
      </p:sp>
    </p:spTree>
    <p:extLst>
      <p:ext uri="{BB962C8B-B14F-4D97-AF65-F5344CB8AC3E}">
        <p14:creationId xmlns:p14="http://schemas.microsoft.com/office/powerpoint/2010/main" xmlns="" val="3030553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A20F5D6B-3ED2-4F9F-BA9E-757ECD01B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5308" y="1002925"/>
            <a:ext cx="6501384" cy="4096512"/>
          </a:xfrm>
        </p:spPr>
        <p:txBody>
          <a:bodyPr>
            <a:noAutofit/>
          </a:bodyPr>
          <a:lstStyle/>
          <a:p>
            <a:r>
              <a:rPr lang="hr-BA" sz="9000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Dinko Šimunović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xmlns="" id="{15DD6B78-969B-4371-B554-85E537564C31}"/>
              </a:ext>
            </a:extLst>
          </p:cNvPr>
          <p:cNvSpPr txBox="1"/>
          <p:nvPr/>
        </p:nvSpPr>
        <p:spPr>
          <a:xfrm>
            <a:off x="331304" y="212035"/>
            <a:ext cx="4134679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BA" sz="2500" dirty="0"/>
              <a:t>Rođen u Kninu 1. rujna 1873., a umro u Zagrebu 3. kolovoza1933. </a:t>
            </a: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xmlns="" id="{E1EC8021-ED7E-4320-A76F-8E7FD8F8FD92}"/>
              </a:ext>
            </a:extLst>
          </p:cNvPr>
          <p:cNvSpPr txBox="1"/>
          <p:nvPr/>
        </p:nvSpPr>
        <p:spPr>
          <a:xfrm>
            <a:off x="8176591" y="212035"/>
            <a:ext cx="4015409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BA" sz="2500" dirty="0"/>
              <a:t>Još neka djela: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hr-BA" sz="2500" dirty="0"/>
              <a:t> </a:t>
            </a:r>
            <a:r>
              <a:rPr lang="hr-BA" sz="2500" dirty="0" err="1"/>
              <a:t>Mrkodol</a:t>
            </a:r>
            <a:endParaRPr lang="hr-BA" sz="2500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hr-BA" sz="2500" dirty="0"/>
              <a:t>Sa Krke i sa Cetine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hr-BA" sz="2500" dirty="0"/>
              <a:t>Tuđinac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hr-BA" sz="2500" dirty="0"/>
              <a:t>Đerdan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hr-BA" sz="2500" dirty="0"/>
              <a:t>Porodica </a:t>
            </a:r>
            <a:r>
              <a:rPr lang="hr-BA" sz="2500" dirty="0" err="1"/>
              <a:t>Vinčić</a:t>
            </a:r>
            <a:endParaRPr lang="hr-BA" sz="2500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hr-BA" sz="2500" dirty="0"/>
              <a:t>Mladi dani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hr-BA" sz="2500" dirty="0"/>
              <a:t>mladost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hr-BA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hr-BA" dirty="0"/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xmlns="" id="{9ED868F7-BFA6-4740-8327-F12EA58B5569}"/>
              </a:ext>
            </a:extLst>
          </p:cNvPr>
          <p:cNvSpPr txBox="1"/>
          <p:nvPr/>
        </p:nvSpPr>
        <p:spPr>
          <a:xfrm>
            <a:off x="21069" y="4174435"/>
            <a:ext cx="444491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BA" sz="2500" dirty="0"/>
              <a:t>Dinko je bio majstor po pitanju kombiniranja umjetnog i realnog, odnosno izvornog i preuzetog od samog naroda i </a:t>
            </a:r>
            <a:r>
              <a:rPr lang="hr-BA" sz="2500" dirty="0" err="1" smtClean="0"/>
              <a:t>korjena</a:t>
            </a:r>
            <a:r>
              <a:rPr lang="hr-BA" sz="2500" dirty="0" smtClean="0"/>
              <a:t> </a:t>
            </a:r>
            <a:endParaRPr lang="hr-BA" sz="2500" dirty="0"/>
          </a:p>
        </p:txBody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xmlns="" id="{A931F75E-6993-4059-B0D7-6B9B4B1A5AB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557956" y="3429000"/>
            <a:ext cx="2422779" cy="3461113"/>
          </a:xfrm>
          <a:prstGeom prst="rect">
            <a:avLst/>
          </a:prstGeom>
        </p:spPr>
      </p:pic>
      <p:sp>
        <p:nvSpPr>
          <p:cNvPr id="8" name="Akcijski gumb: Natrag ili Prethodno 7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xmlns="" id="{C15C0659-0F1D-41E7-AD00-313726EFEB0C}"/>
              </a:ext>
            </a:extLst>
          </p:cNvPr>
          <p:cNvSpPr/>
          <p:nvPr/>
        </p:nvSpPr>
        <p:spPr>
          <a:xfrm>
            <a:off x="6520070" y="5234609"/>
            <a:ext cx="2173356" cy="1205948"/>
          </a:xfrm>
          <a:prstGeom prst="actionButtonBackPrevious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</p:spTree>
    <p:extLst>
      <p:ext uri="{BB962C8B-B14F-4D97-AF65-F5344CB8AC3E}">
        <p14:creationId xmlns:p14="http://schemas.microsoft.com/office/powerpoint/2010/main" xmlns="" val="2855863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kcijski gumb: Prazno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836A7CF2-6504-443B-9DF7-DBD4E0172FF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actionButtonBlank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20000" dirty="0"/>
              <a:t>TOČNO!</a:t>
            </a:r>
          </a:p>
        </p:txBody>
      </p:sp>
    </p:spTree>
    <p:extLst>
      <p:ext uri="{BB962C8B-B14F-4D97-AF65-F5344CB8AC3E}">
        <p14:creationId xmlns:p14="http://schemas.microsoft.com/office/powerpoint/2010/main" xmlns="" val="1097480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EF2F130C-6616-4E2C-BC69-0E18677B2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>
                <a:solidFill>
                  <a:schemeClr val="tx2">
                    <a:lumMod val="50000"/>
                    <a:lumOff val="50000"/>
                  </a:schemeClr>
                </a:solidFill>
              </a:rPr>
              <a:t>10. Pri samom kraju djela tko se pojavljuje i pogađa središte alke?</a:t>
            </a:r>
          </a:p>
        </p:txBody>
      </p:sp>
      <p:sp>
        <p:nvSpPr>
          <p:cNvPr id="4" name="Rezervirano mjesto sadržaja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55C57C23-3B70-40F8-9B15-8C757C3D3D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99423"/>
            <a:ext cx="10515600" cy="983628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hr-BA" sz="2700" dirty="0"/>
              <a:t>2. I ove godine </a:t>
            </a:r>
            <a:r>
              <a:rPr lang="hr-BA" sz="2700" dirty="0" err="1"/>
              <a:t>Rašica</a:t>
            </a:r>
            <a:r>
              <a:rPr lang="hr-BA" sz="2700" dirty="0"/>
              <a:t> odnosi pobjedu.</a:t>
            </a:r>
          </a:p>
        </p:txBody>
      </p:sp>
      <p:sp>
        <p:nvSpPr>
          <p:cNvPr id="5" name="Akcijski gumb: Prazno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B4FBBDEA-B71F-4EC0-9D03-CFA7F9466DF3}"/>
              </a:ext>
            </a:extLst>
          </p:cNvPr>
          <p:cNvSpPr/>
          <p:nvPr/>
        </p:nvSpPr>
        <p:spPr>
          <a:xfrm>
            <a:off x="838200" y="4241041"/>
            <a:ext cx="10515600" cy="1086679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BA" sz="2700" dirty="0"/>
              <a:t>3. Te godine se </a:t>
            </a:r>
            <a:r>
              <a:rPr lang="hr-BA" sz="2700" dirty="0" smtClean="0"/>
              <a:t>“Alka” </a:t>
            </a:r>
            <a:r>
              <a:rPr lang="hr-BA" sz="2700" dirty="0"/>
              <a:t>nije odvijala.</a:t>
            </a:r>
          </a:p>
        </p:txBody>
      </p:sp>
      <p:sp>
        <p:nvSpPr>
          <p:cNvPr id="6" name="Akcijski gumb: Prazno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ECF6BE6B-BE1A-43D3-A55E-08CC51E98D85}"/>
              </a:ext>
            </a:extLst>
          </p:cNvPr>
          <p:cNvSpPr/>
          <p:nvPr/>
        </p:nvSpPr>
        <p:spPr>
          <a:xfrm>
            <a:off x="838200" y="5485710"/>
            <a:ext cx="10515600" cy="1086679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BA" sz="2700" dirty="0"/>
              <a:t>4. Pobjedu su podijelili Salko i </a:t>
            </a:r>
            <a:r>
              <a:rPr lang="hr-BA" sz="2700" dirty="0" err="1"/>
              <a:t>Rašica</a:t>
            </a:r>
            <a:r>
              <a:rPr lang="hr-BA" sz="2700" dirty="0"/>
              <a:t> kao otac i sin, u znak pomirenja.</a:t>
            </a:r>
          </a:p>
        </p:txBody>
      </p:sp>
      <p:sp>
        <p:nvSpPr>
          <p:cNvPr id="7" name="Akcijski gumb: Prazno 6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C8F0BA3F-D114-4E97-921F-6D246AC81661}"/>
              </a:ext>
            </a:extLst>
          </p:cNvPr>
          <p:cNvSpPr/>
          <p:nvPr/>
        </p:nvSpPr>
        <p:spPr>
          <a:xfrm>
            <a:off x="838200" y="1690688"/>
            <a:ext cx="10515600" cy="1224790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BA" sz="2700" dirty="0"/>
              <a:t>1. Salko koji je bio neobično odjeven i gotovo neprepoznatljiv.</a:t>
            </a:r>
          </a:p>
        </p:txBody>
      </p:sp>
    </p:spTree>
    <p:extLst>
      <p:ext uri="{BB962C8B-B14F-4D97-AF65-F5344CB8AC3E}">
        <p14:creationId xmlns:p14="http://schemas.microsoft.com/office/powerpoint/2010/main" xmlns="" val="1802749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kcijski gumb: Prazno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7228B995-C1C0-4B0C-9C8E-4D4B8B79F8E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actionButtonBlank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20000" dirty="0"/>
              <a:t>TOČNO!</a:t>
            </a:r>
          </a:p>
        </p:txBody>
      </p:sp>
    </p:spTree>
    <p:extLst>
      <p:ext uri="{BB962C8B-B14F-4D97-AF65-F5344CB8AC3E}">
        <p14:creationId xmlns:p14="http://schemas.microsoft.com/office/powerpoint/2010/main" xmlns="" val="3908987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E55E8DB7-B969-4D60-A529-D6F904495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>
                <a:solidFill>
                  <a:schemeClr val="tx2">
                    <a:lumMod val="50000"/>
                    <a:lumOff val="50000"/>
                  </a:schemeClr>
                </a:solidFill>
              </a:rPr>
              <a:t>11. Jesu li i djevojčice i dječaci imali ista prava u </a:t>
            </a:r>
            <a:r>
              <a:rPr lang="hr-BA" dirty="0" err="1">
                <a:solidFill>
                  <a:schemeClr val="tx2">
                    <a:lumMod val="50000"/>
                    <a:lumOff val="50000"/>
                  </a:schemeClr>
                </a:solidFill>
              </a:rPr>
              <a:t>vroši</a:t>
            </a:r>
            <a:r>
              <a:rPr lang="hr-BA" dirty="0">
                <a:solidFill>
                  <a:schemeClr val="tx2">
                    <a:lumMod val="50000"/>
                    <a:lumOff val="50000"/>
                  </a:schemeClr>
                </a:solidFill>
              </a:rPr>
              <a:t> Čardak? </a:t>
            </a:r>
          </a:p>
        </p:txBody>
      </p:sp>
      <p:sp>
        <p:nvSpPr>
          <p:cNvPr id="4" name="Akcijski gumb: Prazno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B1CFC964-2DDA-498F-A838-08501AC93EAF}"/>
              </a:ext>
            </a:extLst>
          </p:cNvPr>
          <p:cNvSpPr/>
          <p:nvPr/>
        </p:nvSpPr>
        <p:spPr>
          <a:xfrm>
            <a:off x="838200" y="1736035"/>
            <a:ext cx="10515600" cy="1139687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BA" sz="2500" dirty="0"/>
              <a:t>1. Djevojčice i dječaci nisu imali ista prava. Dok su se dječaci igrali i kupali djevojčice bi ih samo mogle promatrati.</a:t>
            </a:r>
          </a:p>
        </p:txBody>
      </p:sp>
      <p:sp>
        <p:nvSpPr>
          <p:cNvPr id="5" name="Rezervirano mjesto sadržaja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9311DA14-3E46-4301-9A09-ED8A09C734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27375"/>
            <a:ext cx="10515600" cy="1017104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hr-BA" sz="2500" dirty="0"/>
              <a:t>4. Svi su imali jednaka prava, i djevojčice i dječaci su radili šta su </a:t>
            </a:r>
            <a:r>
              <a:rPr lang="hr-BA" sz="2500" dirty="0" err="1"/>
              <a:t>htijeli</a:t>
            </a:r>
            <a:r>
              <a:rPr lang="hr-BA" sz="2500" dirty="0"/>
              <a:t>.</a:t>
            </a:r>
          </a:p>
        </p:txBody>
      </p:sp>
      <p:sp>
        <p:nvSpPr>
          <p:cNvPr id="6" name="Akcijski gumb: Prazno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DEA65334-8C44-45BE-897F-BB4E0740E7B8}"/>
              </a:ext>
            </a:extLst>
          </p:cNvPr>
          <p:cNvSpPr/>
          <p:nvPr/>
        </p:nvSpPr>
        <p:spPr>
          <a:xfrm>
            <a:off x="838200" y="2921069"/>
            <a:ext cx="10515600" cy="1139687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BA" sz="2500" dirty="0"/>
              <a:t>2. Djevojčicama samo nije bilo dopušteno da se u isto vrijeme kupaju u rijeci kad i dječaci.</a:t>
            </a:r>
          </a:p>
        </p:txBody>
      </p:sp>
      <p:sp>
        <p:nvSpPr>
          <p:cNvPr id="7" name="Akcijski gumb: Prazno 6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8FB8C6B2-B189-4049-8446-E77EC4555E41}"/>
              </a:ext>
            </a:extLst>
          </p:cNvPr>
          <p:cNvSpPr/>
          <p:nvPr/>
        </p:nvSpPr>
        <p:spPr>
          <a:xfrm>
            <a:off x="838200" y="4106103"/>
            <a:ext cx="10515600" cy="1139687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BA" sz="2500" dirty="0"/>
              <a:t>3. Nisu imali ista prava, dječaci su se mogli igrati i kupati u rijeci, a djevojčice su trebale biti u kući i čekati zalaz sunca da bi se potom prošetale s majkama po ulici.</a:t>
            </a:r>
          </a:p>
        </p:txBody>
      </p:sp>
    </p:spTree>
    <p:extLst>
      <p:ext uri="{BB962C8B-B14F-4D97-AF65-F5344CB8AC3E}">
        <p14:creationId xmlns:p14="http://schemas.microsoft.com/office/powerpoint/2010/main" xmlns="" val="34215686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kcijski gumb: Prazno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0014ED0A-7B08-472C-BB61-DB749E8C1E3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actionButtonBlank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20000" dirty="0"/>
              <a:t>TOČNO!</a:t>
            </a:r>
          </a:p>
        </p:txBody>
      </p:sp>
    </p:spTree>
    <p:extLst>
      <p:ext uri="{BB962C8B-B14F-4D97-AF65-F5344CB8AC3E}">
        <p14:creationId xmlns:p14="http://schemas.microsoft.com/office/powerpoint/2010/main" xmlns="" val="4088837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0EFB5661-9BFF-499F-8147-8736968E7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>
                <a:solidFill>
                  <a:schemeClr val="tx2">
                    <a:lumMod val="50000"/>
                    <a:lumOff val="50000"/>
                  </a:schemeClr>
                </a:solidFill>
              </a:rPr>
              <a:t>12. Serdar Janko i njegova žena Emilija imali su jednu kćer:</a:t>
            </a:r>
          </a:p>
        </p:txBody>
      </p:sp>
      <p:sp>
        <p:nvSpPr>
          <p:cNvPr id="4" name="Rezervirano mjesto sadržaja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502B2802-BAF6-4010-BB3F-8E3507A846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36035"/>
            <a:ext cx="10515600" cy="1139687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hr-BA" dirty="0"/>
              <a:t>1. Sava</a:t>
            </a:r>
          </a:p>
        </p:txBody>
      </p:sp>
      <p:sp>
        <p:nvSpPr>
          <p:cNvPr id="5" name="Akcijski gumb: Prazno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C65FD081-6B70-4E78-842E-BAE45E89AD88}"/>
              </a:ext>
            </a:extLst>
          </p:cNvPr>
          <p:cNvSpPr/>
          <p:nvPr/>
        </p:nvSpPr>
        <p:spPr>
          <a:xfrm>
            <a:off x="838200" y="5366440"/>
            <a:ext cx="10515600" cy="1139687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BA" sz="2700" dirty="0"/>
              <a:t>4. Sava - </a:t>
            </a:r>
            <a:r>
              <a:rPr lang="hr-BA" sz="2700" dirty="0" err="1"/>
              <a:t>Brunhilda</a:t>
            </a:r>
            <a:endParaRPr lang="hr-BA" sz="2700" dirty="0"/>
          </a:p>
        </p:txBody>
      </p:sp>
      <p:sp>
        <p:nvSpPr>
          <p:cNvPr id="6" name="Akcijski gumb: Prazno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F5EE1F57-2F06-4796-A317-69A798AE3123}"/>
              </a:ext>
            </a:extLst>
          </p:cNvPr>
          <p:cNvSpPr/>
          <p:nvPr/>
        </p:nvSpPr>
        <p:spPr>
          <a:xfrm>
            <a:off x="838200" y="4129364"/>
            <a:ext cx="10515600" cy="1139687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BA" sz="2700" dirty="0"/>
              <a:t>3. Klara</a:t>
            </a:r>
          </a:p>
        </p:txBody>
      </p:sp>
      <p:sp>
        <p:nvSpPr>
          <p:cNvPr id="7" name="Akcijski gumb: Prazno 6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AF2DE1B9-C66D-4E95-97AB-D5C8090FD618}"/>
              </a:ext>
            </a:extLst>
          </p:cNvPr>
          <p:cNvSpPr/>
          <p:nvPr/>
        </p:nvSpPr>
        <p:spPr>
          <a:xfrm>
            <a:off x="838200" y="2925418"/>
            <a:ext cx="10515600" cy="1106557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BA" sz="2700" dirty="0"/>
              <a:t>2. Srna - </a:t>
            </a:r>
            <a:r>
              <a:rPr lang="hr-BA" sz="2700" dirty="0" err="1"/>
              <a:t>Brunhilda</a:t>
            </a:r>
            <a:endParaRPr lang="hr-BA" sz="2700" dirty="0"/>
          </a:p>
        </p:txBody>
      </p:sp>
    </p:spTree>
    <p:extLst>
      <p:ext uri="{BB962C8B-B14F-4D97-AF65-F5344CB8AC3E}">
        <p14:creationId xmlns:p14="http://schemas.microsoft.com/office/powerpoint/2010/main" xmlns="" val="7015045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kcijski gumb: Prazno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C6EEB2A1-C2B4-4653-B808-6C06787AC70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actionButtonBlank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20000" dirty="0"/>
              <a:t>TOČNO!</a:t>
            </a:r>
          </a:p>
        </p:txBody>
      </p:sp>
    </p:spTree>
    <p:extLst>
      <p:ext uri="{BB962C8B-B14F-4D97-AF65-F5344CB8AC3E}">
        <p14:creationId xmlns:p14="http://schemas.microsoft.com/office/powerpoint/2010/main" xmlns="" val="3812894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60780FCA-9E52-4FC5-9159-7FF2FCB9C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>
                <a:solidFill>
                  <a:schemeClr val="tx2">
                    <a:lumMod val="50000"/>
                    <a:lumOff val="50000"/>
                  </a:schemeClr>
                </a:solidFill>
              </a:rPr>
              <a:t>13. Srna je bila:</a:t>
            </a:r>
          </a:p>
        </p:txBody>
      </p:sp>
      <p:sp>
        <p:nvSpPr>
          <p:cNvPr id="4" name="Rezervirano mjesto sadržaja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12A6615F-EB79-4589-80A2-90EEED8E4A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0200"/>
            <a:ext cx="10515600" cy="1198287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normAutofit fontScale="92500" lnSpcReduction="10000"/>
          </a:bodyPr>
          <a:lstStyle/>
          <a:p>
            <a:pPr marL="0" indent="0">
              <a:buNone/>
            </a:pPr>
            <a:r>
              <a:rPr lang="hr-BA" dirty="0"/>
              <a:t>1. Vitka djevojčica, smeđe kratke kose. Jedna od </a:t>
            </a:r>
            <a:r>
              <a:rPr lang="hr-BA" dirty="0" smtClean="0"/>
              <a:t>petoro djece svojih roditelja, jako lijepa</a:t>
            </a:r>
            <a:r>
              <a:rPr lang="hr-BA" dirty="0" smtClean="0"/>
              <a:t>.</a:t>
            </a:r>
            <a:r>
              <a:rPr lang="hr-BA" dirty="0" smtClean="0"/>
              <a:t> </a:t>
            </a:r>
            <a:r>
              <a:rPr lang="hr-BA" dirty="0"/>
              <a:t>D</a:t>
            </a:r>
            <a:r>
              <a:rPr lang="hr-BA" dirty="0" smtClean="0"/>
              <a:t>ok </a:t>
            </a:r>
            <a:r>
              <a:rPr lang="hr-BA" dirty="0"/>
              <a:t>je bila mala svinja joj je odgrizla šake.</a:t>
            </a:r>
          </a:p>
        </p:txBody>
      </p:sp>
      <p:sp>
        <p:nvSpPr>
          <p:cNvPr id="5" name="Akcijski gumb: Prazno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D6A18741-05D8-402E-8792-008738AAB969}"/>
              </a:ext>
            </a:extLst>
          </p:cNvPr>
          <p:cNvSpPr/>
          <p:nvPr/>
        </p:nvSpPr>
        <p:spPr>
          <a:xfrm>
            <a:off x="838200" y="4306957"/>
            <a:ext cx="10515600" cy="1139687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BA" sz="2500" dirty="0"/>
              <a:t>3. Bucmasta djevojčica koja je voljela jesti, i jedva je čekala noć da sa svojom majkom šeta po mirnim ulicama Čardaka i moli. </a:t>
            </a:r>
          </a:p>
        </p:txBody>
      </p:sp>
      <p:sp>
        <p:nvSpPr>
          <p:cNvPr id="6" name="Akcijski gumb: Prazno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B76D9F6E-4C85-45CE-A824-5CB41AE1EB49}"/>
              </a:ext>
            </a:extLst>
          </p:cNvPr>
          <p:cNvSpPr/>
          <p:nvPr/>
        </p:nvSpPr>
        <p:spPr>
          <a:xfrm>
            <a:off x="838200" y="3087757"/>
            <a:ext cx="10515600" cy="1139687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BA" sz="2500" dirty="0"/>
              <a:t>2. Bojažljiva djevojčica, imala je strah od svega. Bojala se izlazaka vani pa joj je i odgovarao taj režim da bude u kući. </a:t>
            </a:r>
          </a:p>
        </p:txBody>
      </p:sp>
      <p:sp>
        <p:nvSpPr>
          <p:cNvPr id="7" name="Akcijski gumb: Prazno 6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941F68A6-48C7-45C7-B24D-C69EA3C2C7AD}"/>
              </a:ext>
            </a:extLst>
          </p:cNvPr>
          <p:cNvSpPr/>
          <p:nvPr/>
        </p:nvSpPr>
        <p:spPr>
          <a:xfrm>
            <a:off x="838200" y="5565913"/>
            <a:ext cx="10515600" cy="1139687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BA" sz="2500" dirty="0"/>
              <a:t>4. Vitka, visoka i hitra djevojčica, imala je zlatnu kosu do ramena. Voljela je pjevati, a osim što je bila lijepa, bila je i zdrava kao zdrav dan. Jedinica u svojih roditelja. </a:t>
            </a:r>
          </a:p>
        </p:txBody>
      </p:sp>
    </p:spTree>
    <p:extLst>
      <p:ext uri="{BB962C8B-B14F-4D97-AF65-F5344CB8AC3E}">
        <p14:creationId xmlns:p14="http://schemas.microsoft.com/office/powerpoint/2010/main" xmlns="" val="3007050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kcijski gumb: Prazno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41794FF8-4DA6-4912-AA13-EDEE02DC70E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actionButtonBlank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20000" dirty="0"/>
              <a:t>TOČNO!</a:t>
            </a:r>
          </a:p>
        </p:txBody>
      </p:sp>
    </p:spTree>
    <p:extLst>
      <p:ext uri="{BB962C8B-B14F-4D97-AF65-F5344CB8AC3E}">
        <p14:creationId xmlns:p14="http://schemas.microsoft.com/office/powerpoint/2010/main" xmlns="" val="20280219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E92748D3-CE63-4BDD-9B7E-E7AAF7ECB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>
                <a:solidFill>
                  <a:schemeClr val="tx2">
                    <a:lumMod val="50000"/>
                    <a:lumOff val="50000"/>
                  </a:schemeClr>
                </a:solidFill>
              </a:rPr>
              <a:t>14. Zbog čega su </a:t>
            </a:r>
            <a:r>
              <a:rPr lang="hr-BA" dirty="0" err="1">
                <a:solidFill>
                  <a:schemeClr val="tx2">
                    <a:lumMod val="50000"/>
                    <a:lumOff val="50000"/>
                  </a:schemeClr>
                </a:solidFill>
              </a:rPr>
              <a:t>Marčinkovi</a:t>
            </a:r>
            <a:r>
              <a:rPr lang="hr-BA" dirty="0">
                <a:solidFill>
                  <a:schemeClr val="tx2">
                    <a:lumMod val="50000"/>
                    <a:lumOff val="50000"/>
                  </a:schemeClr>
                </a:solidFill>
              </a:rPr>
              <a:t> bili na glasu? </a:t>
            </a:r>
          </a:p>
        </p:txBody>
      </p:sp>
      <p:sp>
        <p:nvSpPr>
          <p:cNvPr id="4" name="Rezervirano mjesto sadržaja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FD59B963-9B6D-4EC0-B027-7733936DEC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79166"/>
            <a:ext cx="10515600" cy="1083365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hr-BA" dirty="0"/>
              <a:t>4. </a:t>
            </a:r>
            <a:r>
              <a:rPr lang="hr-BA" dirty="0" err="1"/>
              <a:t>Marčinkovi</a:t>
            </a:r>
            <a:r>
              <a:rPr lang="hr-BA" dirty="0"/>
              <a:t> uopće nisu bili na glasu.</a:t>
            </a:r>
          </a:p>
        </p:txBody>
      </p:sp>
      <p:sp>
        <p:nvSpPr>
          <p:cNvPr id="5" name="Akcijski gumb: Prazno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825E64C7-1D1C-4269-A99D-BE8DC40C7BEC}"/>
              </a:ext>
            </a:extLst>
          </p:cNvPr>
          <p:cNvSpPr/>
          <p:nvPr/>
        </p:nvSpPr>
        <p:spPr>
          <a:xfrm>
            <a:off x="838200" y="1855822"/>
            <a:ext cx="10515600" cy="1139687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BA" sz="2700" dirty="0"/>
              <a:t>1. Zbog dobrog grožđa koje se najranije bralo.</a:t>
            </a:r>
          </a:p>
        </p:txBody>
      </p:sp>
      <p:sp>
        <p:nvSpPr>
          <p:cNvPr id="6" name="Akcijski gumb: Prazno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839AE8CF-E44F-4550-832B-341A367B5FAF}"/>
              </a:ext>
            </a:extLst>
          </p:cNvPr>
          <p:cNvSpPr/>
          <p:nvPr/>
        </p:nvSpPr>
        <p:spPr>
          <a:xfrm>
            <a:off x="838200" y="3160643"/>
            <a:ext cx="10515600" cy="1139687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BA" sz="2700" dirty="0"/>
              <a:t>2. Zbog svog bogatstva koje su imali.</a:t>
            </a:r>
          </a:p>
        </p:txBody>
      </p:sp>
      <p:sp>
        <p:nvSpPr>
          <p:cNvPr id="7" name="Akcijski gumb: Prazno 6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DAEB55A8-1DB2-4220-BEC4-565B3E271C42}"/>
              </a:ext>
            </a:extLst>
          </p:cNvPr>
          <p:cNvSpPr/>
          <p:nvPr/>
        </p:nvSpPr>
        <p:spPr>
          <a:xfrm>
            <a:off x="838200" y="4465464"/>
            <a:ext cx="10515600" cy="1034188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BA" sz="2700" dirty="0"/>
              <a:t>3. Zbog kljaste Save koja nije imala ruke.</a:t>
            </a:r>
          </a:p>
        </p:txBody>
      </p:sp>
    </p:spTree>
    <p:extLst>
      <p:ext uri="{BB962C8B-B14F-4D97-AF65-F5344CB8AC3E}">
        <p14:creationId xmlns:p14="http://schemas.microsoft.com/office/powerpoint/2010/main" xmlns="" val="2089441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>
            <a:hlinkClick r:id="rId2" action="ppaction://hlinksldjump"/>
            <a:extLst>
              <a:ext uri="{FF2B5EF4-FFF2-40B4-BE49-F238E27FC236}">
                <a16:creationId xmlns:a16="http://schemas.microsoft.com/office/drawing/2014/main" xmlns="" id="{9A9A4C29-F008-43F1-B39F-776394A1EF96}"/>
              </a:ext>
            </a:extLst>
          </p:cNvPr>
          <p:cNvSpPr/>
          <p:nvPr/>
        </p:nvSpPr>
        <p:spPr>
          <a:xfrm>
            <a:off x="384311" y="1712843"/>
            <a:ext cx="5711687" cy="343231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BA" dirty="0"/>
          </a:p>
        </p:txBody>
      </p:sp>
      <p:sp>
        <p:nvSpPr>
          <p:cNvPr id="3" name="TekstniOkvir 2">
            <a:hlinkClick r:id="rId2" action="ppaction://hlinksldjump"/>
            <a:extLst>
              <a:ext uri="{FF2B5EF4-FFF2-40B4-BE49-F238E27FC236}">
                <a16:creationId xmlns:a16="http://schemas.microsoft.com/office/drawing/2014/main" xmlns="" id="{4CF356B7-0C1F-43D6-AE65-43720F740380}"/>
              </a:ext>
            </a:extLst>
          </p:cNvPr>
          <p:cNvSpPr txBox="1"/>
          <p:nvPr/>
        </p:nvSpPr>
        <p:spPr>
          <a:xfrm>
            <a:off x="523458" y="2599539"/>
            <a:ext cx="5433391" cy="163121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hr-BA" sz="10000" b="1" i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action="ppaction://hlinksldjump"/>
              </a:rPr>
              <a:t>Alkar</a:t>
            </a:r>
            <a:endParaRPr lang="hr-BA" sz="10000" b="1" i="1" dirty="0">
              <a:solidFill>
                <a:schemeClr val="tx2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Pravokutnik 3">
            <a:hlinkClick r:id="rId3" action="ppaction://hlinksldjump"/>
            <a:extLst>
              <a:ext uri="{FF2B5EF4-FFF2-40B4-BE49-F238E27FC236}">
                <a16:creationId xmlns:a16="http://schemas.microsoft.com/office/drawing/2014/main" xmlns="" id="{8BF41911-8EC5-4CCC-A2F6-E5446E78CCAB}"/>
              </a:ext>
            </a:extLst>
          </p:cNvPr>
          <p:cNvSpPr/>
          <p:nvPr/>
        </p:nvSpPr>
        <p:spPr>
          <a:xfrm>
            <a:off x="6235147" y="1698991"/>
            <a:ext cx="5711687" cy="343231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BA" dirty="0"/>
          </a:p>
        </p:txBody>
      </p:sp>
      <p:sp>
        <p:nvSpPr>
          <p:cNvPr id="5" name="TekstniOkvir 4">
            <a:hlinkClick r:id="rId3" action="ppaction://hlinksldjump"/>
            <a:extLst>
              <a:ext uri="{FF2B5EF4-FFF2-40B4-BE49-F238E27FC236}">
                <a16:creationId xmlns:a16="http://schemas.microsoft.com/office/drawing/2014/main" xmlns="" id="{F99D958F-67AD-4C6E-928B-BC9CB602D17A}"/>
              </a:ext>
            </a:extLst>
          </p:cNvPr>
          <p:cNvSpPr txBox="1"/>
          <p:nvPr/>
        </p:nvSpPr>
        <p:spPr>
          <a:xfrm>
            <a:off x="6506817" y="2478157"/>
            <a:ext cx="5161725" cy="163121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hr-BA" sz="10000" b="1" i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Duga</a:t>
            </a:r>
            <a:endParaRPr lang="hr-BA" sz="10000" b="1" i="1" dirty="0">
              <a:solidFill>
                <a:schemeClr val="tx2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Akcijski gumb: Natrag ili Prethodno 5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xmlns="" id="{C2BCBC5E-2947-438E-8A4D-EFB1A7DBE6F3}"/>
              </a:ext>
            </a:extLst>
          </p:cNvPr>
          <p:cNvSpPr/>
          <p:nvPr/>
        </p:nvSpPr>
        <p:spPr>
          <a:xfrm>
            <a:off x="5009320" y="5428878"/>
            <a:ext cx="2173356" cy="1205948"/>
          </a:xfrm>
          <a:prstGeom prst="actionButtonBackPrevious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</p:spTree>
    <p:extLst>
      <p:ext uri="{BB962C8B-B14F-4D97-AF65-F5344CB8AC3E}">
        <p14:creationId xmlns:p14="http://schemas.microsoft.com/office/powerpoint/2010/main" xmlns="" val="36058336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kcijski gumb: Prazno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7FCE7695-9B76-4AB3-9E3F-BE15BF3EFFB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actionButtonBlank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20000" dirty="0"/>
              <a:t>TOČNO!</a:t>
            </a:r>
          </a:p>
        </p:txBody>
      </p:sp>
    </p:spTree>
    <p:extLst>
      <p:ext uri="{BB962C8B-B14F-4D97-AF65-F5344CB8AC3E}">
        <p14:creationId xmlns:p14="http://schemas.microsoft.com/office/powerpoint/2010/main" xmlns="" val="2133532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126B3394-9A36-4109-86FD-1777F3AE4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>
                <a:solidFill>
                  <a:schemeClr val="tx2">
                    <a:lumMod val="50000"/>
                    <a:lumOff val="50000"/>
                  </a:schemeClr>
                </a:solidFill>
              </a:rPr>
              <a:t>15. Sava je bila jedno od osmero djece kod svojih roditelja?</a:t>
            </a:r>
          </a:p>
        </p:txBody>
      </p:sp>
      <p:sp>
        <p:nvSpPr>
          <p:cNvPr id="4" name="Rezervirano mjesto sadržaja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FF3293F7-B96B-4D28-891E-CCE21CF18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17312"/>
            <a:ext cx="10515600" cy="996880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hr-BA" dirty="0"/>
              <a:t>2. Ne, zbog neimaštine Savini roditelji su imali samo nju.</a:t>
            </a:r>
          </a:p>
        </p:txBody>
      </p:sp>
      <p:sp>
        <p:nvSpPr>
          <p:cNvPr id="5" name="Akcijski gumb: Prazno 4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7ACA7EB9-F40E-4542-B190-32C440A7C38A}"/>
              </a:ext>
            </a:extLst>
          </p:cNvPr>
          <p:cNvSpPr/>
          <p:nvPr/>
        </p:nvSpPr>
        <p:spPr>
          <a:xfrm>
            <a:off x="838200" y="1881809"/>
            <a:ext cx="10515600" cy="1152939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BA" sz="2800" dirty="0"/>
              <a:t>1. Da, iako siromašni Savini roditelji su imali osmero djece.</a:t>
            </a:r>
          </a:p>
        </p:txBody>
      </p:sp>
    </p:spTree>
    <p:extLst>
      <p:ext uri="{BB962C8B-B14F-4D97-AF65-F5344CB8AC3E}">
        <p14:creationId xmlns:p14="http://schemas.microsoft.com/office/powerpoint/2010/main" xmlns="" val="2967173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kcijski gumb: Prazno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2B2A8304-6F47-4F79-B5FF-0CC2282E671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actionButtonBlank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20000" dirty="0"/>
              <a:t>TOČNO!</a:t>
            </a:r>
          </a:p>
        </p:txBody>
      </p:sp>
    </p:spTree>
    <p:extLst>
      <p:ext uri="{BB962C8B-B14F-4D97-AF65-F5344CB8AC3E}">
        <p14:creationId xmlns:p14="http://schemas.microsoft.com/office/powerpoint/2010/main" xmlns="" val="2527397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A079E434-D508-4373-B7FB-20E0828C9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>
                <a:solidFill>
                  <a:schemeClr val="tx2">
                    <a:lumMod val="50000"/>
                    <a:lumOff val="50000"/>
                  </a:schemeClr>
                </a:solidFill>
              </a:rPr>
              <a:t>16. Sava je u mladosti ostala bez šaka i zbog toga nije mogla ništa raditi.</a:t>
            </a:r>
          </a:p>
        </p:txBody>
      </p:sp>
      <p:sp>
        <p:nvSpPr>
          <p:cNvPr id="4" name="Rezervirano mjesto sadržaja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22554DD0-39D6-4B23-807E-3373BC5AE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4471"/>
            <a:ext cx="10515600" cy="1003852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hr-BA" dirty="0"/>
              <a:t>1. Istina, Sava je u mladosti ostala bez šaka i nije mogla ništa raditi.</a:t>
            </a:r>
          </a:p>
        </p:txBody>
      </p:sp>
      <p:sp>
        <p:nvSpPr>
          <p:cNvPr id="5" name="Akcijski gumb: Prazno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3DCF3B3D-5D46-44BC-BEC0-8688317A14F9}"/>
              </a:ext>
            </a:extLst>
          </p:cNvPr>
          <p:cNvSpPr/>
          <p:nvPr/>
        </p:nvSpPr>
        <p:spPr>
          <a:xfrm>
            <a:off x="838200" y="2949991"/>
            <a:ext cx="10515600" cy="1139687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BA" sz="2700" dirty="0"/>
              <a:t>2. Netočno, Sava u mladosti nije ostala bez šaka i bila je vješta u svim poslovima.</a:t>
            </a:r>
          </a:p>
        </p:txBody>
      </p:sp>
      <p:sp>
        <p:nvSpPr>
          <p:cNvPr id="6" name="Akcijski gumb: Prazno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1B066FB9-B433-4925-A074-4FD15FA25052}"/>
              </a:ext>
            </a:extLst>
          </p:cNvPr>
          <p:cNvSpPr/>
          <p:nvPr/>
        </p:nvSpPr>
        <p:spPr>
          <a:xfrm>
            <a:off x="838200" y="4271346"/>
            <a:ext cx="10515600" cy="1139687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BA" sz="2700" dirty="0"/>
              <a:t>3. Netočno, Sava u mladosti nije ostala bez šaka i pored ostale braće i sestara nije bilo potrebe da išta radi.</a:t>
            </a:r>
          </a:p>
        </p:txBody>
      </p:sp>
      <p:sp>
        <p:nvSpPr>
          <p:cNvPr id="7" name="Akcijski gumb: Prazno 6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34E29C7F-BE32-451F-A6E1-FFC8D08062C8}"/>
              </a:ext>
            </a:extLst>
          </p:cNvPr>
          <p:cNvSpPr/>
          <p:nvPr/>
        </p:nvSpPr>
        <p:spPr>
          <a:xfrm>
            <a:off x="838200" y="5499652"/>
            <a:ext cx="10515600" cy="1139687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BA" sz="2700" dirty="0"/>
              <a:t>4. Istina, Sava je u mladosti ostala bez šaka, ali je bila vješta u šivanju i time se jedno vrijeme bavila.</a:t>
            </a:r>
          </a:p>
        </p:txBody>
      </p:sp>
    </p:spTree>
    <p:extLst>
      <p:ext uri="{BB962C8B-B14F-4D97-AF65-F5344CB8AC3E}">
        <p14:creationId xmlns:p14="http://schemas.microsoft.com/office/powerpoint/2010/main" xmlns="" val="4321279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kcijski gumb: Prazno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FF711480-F987-4CF3-A36D-157944D1FF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actionButtonBlank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20000" dirty="0"/>
              <a:t>TOČNO!</a:t>
            </a:r>
          </a:p>
        </p:txBody>
      </p:sp>
    </p:spTree>
    <p:extLst>
      <p:ext uri="{BB962C8B-B14F-4D97-AF65-F5344CB8AC3E}">
        <p14:creationId xmlns:p14="http://schemas.microsoft.com/office/powerpoint/2010/main" xmlns="" val="17320228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B78C5B2A-200D-47F0-B3B8-B73A4C5F6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>
                <a:solidFill>
                  <a:schemeClr val="tx2">
                    <a:lumMod val="50000"/>
                    <a:lumOff val="50000"/>
                  </a:schemeClr>
                </a:solidFill>
              </a:rPr>
              <a:t>17. Tko je rekao Srni da će ako prođe ispod duge postati dječak?</a:t>
            </a:r>
          </a:p>
        </p:txBody>
      </p:sp>
      <p:sp>
        <p:nvSpPr>
          <p:cNvPr id="4" name="Rezervirano mjesto sadržaja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229713C5-7EE8-4462-9B56-50544E4459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1850"/>
            <a:ext cx="10515600" cy="1093304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hr-BA" dirty="0"/>
              <a:t>1. </a:t>
            </a:r>
            <a:r>
              <a:rPr lang="hr-BA" sz="2700" dirty="0"/>
              <a:t>Srna je sama čula tu priču u svom domu već odavno, ali pošto za vrijeme dana još nije izlazila iz kuće nije imala priliku.</a:t>
            </a:r>
          </a:p>
        </p:txBody>
      </p:sp>
      <p:sp>
        <p:nvSpPr>
          <p:cNvPr id="5" name="Akcijski gumb: Prazno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5B245509-0BEA-4B3B-91F6-DC2F79F7BB30}"/>
              </a:ext>
            </a:extLst>
          </p:cNvPr>
          <p:cNvSpPr/>
          <p:nvPr/>
        </p:nvSpPr>
        <p:spPr>
          <a:xfrm>
            <a:off x="838200" y="4333806"/>
            <a:ext cx="10515600" cy="1139687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BA" sz="2700" dirty="0"/>
              <a:t>3. Klara je ugledala dugu i ispričala da će ako prođe ispod duge postati dječak.</a:t>
            </a:r>
          </a:p>
        </p:txBody>
      </p:sp>
      <p:sp>
        <p:nvSpPr>
          <p:cNvPr id="6" name="Akcijski gumb: Prazno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4AD22222-C985-41B6-9845-5DE3DA844646}"/>
              </a:ext>
            </a:extLst>
          </p:cNvPr>
          <p:cNvSpPr/>
          <p:nvPr/>
        </p:nvSpPr>
        <p:spPr>
          <a:xfrm>
            <a:off x="838200" y="5551971"/>
            <a:ext cx="10515600" cy="1139687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BA" sz="2700" dirty="0"/>
              <a:t>4. Nitko od navedenih.</a:t>
            </a:r>
          </a:p>
        </p:txBody>
      </p:sp>
      <p:sp>
        <p:nvSpPr>
          <p:cNvPr id="7" name="Akcijski gumb: Prazno 6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907FC2EC-7EC1-4B5A-86FF-393DFC6BB87A}"/>
              </a:ext>
            </a:extLst>
          </p:cNvPr>
          <p:cNvSpPr/>
          <p:nvPr/>
        </p:nvSpPr>
        <p:spPr>
          <a:xfrm>
            <a:off x="838200" y="3103632"/>
            <a:ext cx="10515600" cy="1139687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BA" sz="2700" dirty="0"/>
              <a:t>2. Sava je ugledala dugu i ispričala priču da će curica ako protrči ispod duge postati dječak.</a:t>
            </a:r>
          </a:p>
        </p:txBody>
      </p:sp>
    </p:spTree>
    <p:extLst>
      <p:ext uri="{BB962C8B-B14F-4D97-AF65-F5344CB8AC3E}">
        <p14:creationId xmlns:p14="http://schemas.microsoft.com/office/powerpoint/2010/main" xmlns="" val="4132158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kcijski gumb: Prazno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E745B02A-F9C4-41EB-B359-A0D8430C00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actionButtonBlank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20000" dirty="0"/>
              <a:t>TOČNO!</a:t>
            </a:r>
          </a:p>
        </p:txBody>
      </p:sp>
    </p:spTree>
    <p:extLst>
      <p:ext uri="{BB962C8B-B14F-4D97-AF65-F5344CB8AC3E}">
        <p14:creationId xmlns:p14="http://schemas.microsoft.com/office/powerpoint/2010/main" xmlns="" val="13707869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FA4D1AB4-1489-4642-8075-1D2CB2599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>
                <a:solidFill>
                  <a:schemeClr val="tx2">
                    <a:lumMod val="50000"/>
                    <a:lumOff val="50000"/>
                  </a:schemeClr>
                </a:solidFill>
              </a:rPr>
              <a:t>18. Što se dogodilo nakon </a:t>
            </a:r>
            <a:r>
              <a:rPr lang="hr-BA" dirty="0" err="1">
                <a:solidFill>
                  <a:schemeClr val="tx2">
                    <a:lumMod val="50000"/>
                    <a:lumOff val="50000"/>
                  </a:schemeClr>
                </a:solidFill>
              </a:rPr>
              <a:t>Srnine</a:t>
            </a:r>
            <a:r>
              <a:rPr lang="hr-BA" dirty="0">
                <a:solidFill>
                  <a:schemeClr val="tx2">
                    <a:lumMod val="50000"/>
                    <a:lumOff val="50000"/>
                  </a:schemeClr>
                </a:solidFill>
              </a:rPr>
              <a:t> smrti?</a:t>
            </a:r>
          </a:p>
        </p:txBody>
      </p:sp>
      <p:sp>
        <p:nvSpPr>
          <p:cNvPr id="4" name="Rezervirano mjesto sadržaja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F3B059AF-FE5E-418B-BC16-0083E4FE5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01005"/>
            <a:ext cx="10515600" cy="1139687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hr-BA" dirty="0"/>
              <a:t>2. Dugo se tugovalo za mladom Srnom, ali su svi nastavili živjeti živote.</a:t>
            </a:r>
          </a:p>
        </p:txBody>
      </p:sp>
      <p:sp>
        <p:nvSpPr>
          <p:cNvPr id="5" name="Akcijski gumb: Prazno 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0002A408-149B-4E92-957A-9D40FEF5CEF7}"/>
              </a:ext>
            </a:extLst>
          </p:cNvPr>
          <p:cNvSpPr/>
          <p:nvPr/>
        </p:nvSpPr>
        <p:spPr>
          <a:xfrm>
            <a:off x="838200" y="4101892"/>
            <a:ext cx="10515600" cy="1139687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BA" sz="2700" dirty="0"/>
              <a:t>3. </a:t>
            </a:r>
            <a:r>
              <a:rPr lang="hr-BA" sz="2700" dirty="0" err="1"/>
              <a:t>Srnini</a:t>
            </a:r>
            <a:r>
              <a:rPr lang="hr-BA" sz="2700" dirty="0"/>
              <a:t> roditelji su bili shrvani činjenicom da su ostali bez svoje jedinice te su odmah nakon toga sami sebi presudili.</a:t>
            </a:r>
          </a:p>
        </p:txBody>
      </p:sp>
      <p:sp>
        <p:nvSpPr>
          <p:cNvPr id="6" name="Akcijski gumb: Prazno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B4DE8773-4261-42A9-AD0D-BBB2E9D8AC4A}"/>
              </a:ext>
            </a:extLst>
          </p:cNvPr>
          <p:cNvSpPr/>
          <p:nvPr/>
        </p:nvSpPr>
        <p:spPr>
          <a:xfrm>
            <a:off x="838200" y="5353188"/>
            <a:ext cx="10515600" cy="1139687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BA" sz="2700" dirty="0"/>
              <a:t>4. </a:t>
            </a:r>
            <a:r>
              <a:rPr lang="hr-BA" sz="2700" dirty="0" err="1"/>
              <a:t>Srnini</a:t>
            </a:r>
            <a:r>
              <a:rPr lang="hr-BA" sz="2700" dirty="0"/>
              <a:t> roditelji su se povukli iz Čardaka u staru tvrđavu, i ondje u tuzi dočekali duboku starost.</a:t>
            </a:r>
          </a:p>
        </p:txBody>
      </p:sp>
      <p:sp>
        <p:nvSpPr>
          <p:cNvPr id="7" name="Akcijski gumb: Prazno 6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5C21B392-227B-423D-AC77-129AB5BC985B}"/>
              </a:ext>
            </a:extLst>
          </p:cNvPr>
          <p:cNvSpPr/>
          <p:nvPr/>
        </p:nvSpPr>
        <p:spPr>
          <a:xfrm>
            <a:off x="838200" y="1616421"/>
            <a:ext cx="10515600" cy="1034014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BA" sz="2700" dirty="0"/>
              <a:t>1. </a:t>
            </a:r>
            <a:r>
              <a:rPr lang="hr-BA" sz="2600" dirty="0" err="1"/>
              <a:t>Srnini</a:t>
            </a:r>
            <a:r>
              <a:rPr lang="hr-BA" sz="2600" dirty="0"/>
              <a:t> roditelji su se povukli iz Čardaka u staru tvrđavu i nakon dvadesetak dana od toga sami sebi presudili zbog silne tuge.</a:t>
            </a:r>
          </a:p>
        </p:txBody>
      </p:sp>
    </p:spTree>
    <p:extLst>
      <p:ext uri="{BB962C8B-B14F-4D97-AF65-F5344CB8AC3E}">
        <p14:creationId xmlns:p14="http://schemas.microsoft.com/office/powerpoint/2010/main" xmlns="" val="3201168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kcijski gumb: Prazno 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xmlns="" id="{284D1B60-4434-4D1D-AD18-54CD78254BC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actionButtonBlank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20000" dirty="0"/>
              <a:t>TOČNO!</a:t>
            </a: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xmlns="" val="4165296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E41326C9-CEA9-4265-B806-5383352B7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10000" dirty="0"/>
              <a:t>KRAJ </a:t>
            </a:r>
            <a:br>
              <a:rPr lang="hr-BA" sz="10000" dirty="0"/>
            </a:br>
            <a:r>
              <a:rPr lang="hr-BA" sz="10000" dirty="0"/>
              <a:t>KVIZA</a:t>
            </a:r>
          </a:p>
        </p:txBody>
      </p:sp>
      <p:sp>
        <p:nvSpPr>
          <p:cNvPr id="4" name="Akcijski gumb: Idi na početak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22379CD1-09B2-421A-AFE6-9D521B5E0418}"/>
              </a:ext>
            </a:extLst>
          </p:cNvPr>
          <p:cNvSpPr/>
          <p:nvPr/>
        </p:nvSpPr>
        <p:spPr>
          <a:xfrm>
            <a:off x="3458817" y="6041262"/>
            <a:ext cx="490331" cy="503583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xmlns="" id="{19B774E4-1A64-471D-BEA8-FE0F8A2880ED}"/>
              </a:ext>
            </a:extLst>
          </p:cNvPr>
          <p:cNvSpPr txBox="1"/>
          <p:nvPr/>
        </p:nvSpPr>
        <p:spPr>
          <a:xfrm>
            <a:off x="728873" y="6092998"/>
            <a:ext cx="2623928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hr-BA" sz="2000" dirty="0"/>
              <a:t>Vrati se na početak</a:t>
            </a:r>
          </a:p>
        </p:txBody>
      </p:sp>
      <p:sp>
        <p:nvSpPr>
          <p:cNvPr id="6" name="Akcijski gumb: Idi na kraj 5">
            <a:hlinkClick r:id="" action="ppaction://hlinkshowjump?jump=lastslide" highlightClick="1"/>
            <a:extLst>
              <a:ext uri="{FF2B5EF4-FFF2-40B4-BE49-F238E27FC236}">
                <a16:creationId xmlns:a16="http://schemas.microsoft.com/office/drawing/2014/main" xmlns="" id="{E3228545-CBCE-407B-ACD1-DF2BB8F47B2D}"/>
              </a:ext>
            </a:extLst>
          </p:cNvPr>
          <p:cNvSpPr/>
          <p:nvPr/>
        </p:nvSpPr>
        <p:spPr>
          <a:xfrm>
            <a:off x="9183757" y="6041262"/>
            <a:ext cx="490331" cy="503583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xmlns="" id="{89EF812D-71BB-451F-AC0C-F218D7B74A81}"/>
              </a:ext>
            </a:extLst>
          </p:cNvPr>
          <p:cNvSpPr txBox="1"/>
          <p:nvPr/>
        </p:nvSpPr>
        <p:spPr>
          <a:xfrm>
            <a:off x="8401878" y="6092998"/>
            <a:ext cx="781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BA" sz="2000" dirty="0"/>
              <a:t>Kraj!</a:t>
            </a:r>
          </a:p>
        </p:txBody>
      </p:sp>
    </p:spTree>
    <p:extLst>
      <p:ext uri="{BB962C8B-B14F-4D97-AF65-F5344CB8AC3E}">
        <p14:creationId xmlns:p14="http://schemas.microsoft.com/office/powerpoint/2010/main" xmlns="" val="31134897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BD2315B8-DD8A-4687-94DB-ABAFCB3EC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983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r-BA" sz="50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Analiza djela Alkar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46ADB24B-FAA2-4D58-A210-472AED7C08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9728"/>
            <a:ext cx="10515600" cy="549827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hr-BA" sz="3000" b="1" u="sng" dirty="0"/>
              <a:t>Mjesto radnje: </a:t>
            </a:r>
            <a:r>
              <a:rPr lang="hr-BA" sz="2500" dirty="0"/>
              <a:t>Dalmatinska zagora, središnje mjesto su područja oko rijeke Cetine te Sinj sa svojom </a:t>
            </a:r>
            <a:r>
              <a:rPr lang="hr-BA" sz="2500" dirty="0" smtClean="0"/>
              <a:t>okolicom.</a:t>
            </a:r>
            <a:endParaRPr lang="hr-BA" sz="2500" dirty="0"/>
          </a:p>
          <a:p>
            <a:pPr>
              <a:lnSpc>
                <a:spcPct val="120000"/>
              </a:lnSpc>
            </a:pPr>
            <a:r>
              <a:rPr lang="hr-BA" sz="3000" b="1" u="sng" dirty="0"/>
              <a:t>Vrijeme</a:t>
            </a:r>
            <a:r>
              <a:rPr lang="hr-BA" sz="3000" u="sng" dirty="0"/>
              <a:t> </a:t>
            </a:r>
            <a:r>
              <a:rPr lang="hr-BA" sz="3000" b="1" u="sng" dirty="0"/>
              <a:t>radnje</a:t>
            </a:r>
            <a:r>
              <a:rPr lang="hr-BA" sz="3000" u="sng" dirty="0"/>
              <a:t>: </a:t>
            </a:r>
            <a:r>
              <a:rPr lang="hr-BA" sz="2500" dirty="0"/>
              <a:t>P</a:t>
            </a:r>
            <a:r>
              <a:rPr lang="hr-BA" sz="2500" dirty="0" smtClean="0"/>
              <a:t>objeda </a:t>
            </a:r>
            <a:r>
              <a:rPr lang="hr-BA" sz="2500" dirty="0"/>
              <a:t>Cetinjana nad Turcima 1715</a:t>
            </a:r>
            <a:r>
              <a:rPr lang="hr-BA" sz="2500" dirty="0" smtClean="0"/>
              <a:t>. </a:t>
            </a:r>
          </a:p>
          <a:p>
            <a:pPr>
              <a:lnSpc>
                <a:spcPct val="120000"/>
              </a:lnSpc>
            </a:pPr>
            <a:r>
              <a:rPr lang="hr-BA" sz="2500" dirty="0" smtClean="0"/>
              <a:t>P</a:t>
            </a:r>
            <a:r>
              <a:rPr lang="hr-BA" sz="2500" dirty="0" smtClean="0"/>
              <a:t>isac </a:t>
            </a:r>
            <a:r>
              <a:rPr lang="hr-BA" sz="2500" dirty="0"/>
              <a:t>u </a:t>
            </a:r>
            <a:r>
              <a:rPr lang="hr-BA" sz="2500" dirty="0" smtClean="0"/>
              <a:t>djelu </a:t>
            </a:r>
            <a:r>
              <a:rPr lang="hr-BA" sz="2500" dirty="0"/>
              <a:t>kaže: </a:t>
            </a:r>
            <a:r>
              <a:rPr lang="hr-BA" sz="2500" dirty="0" smtClean="0"/>
              <a:t>„</a:t>
            </a:r>
            <a:r>
              <a:rPr lang="hr-BA" sz="2200" i="1" dirty="0"/>
              <a:t>B</a:t>
            </a:r>
            <a:r>
              <a:rPr lang="hr-BA" sz="2200" i="1" dirty="0" smtClean="0"/>
              <a:t>aš </a:t>
            </a:r>
            <a:r>
              <a:rPr lang="hr-BA" sz="2200" i="1" dirty="0"/>
              <a:t>se toga ljeta navršilo stotinu i šezdeset godina što su Cetinjani istjerali </a:t>
            </a:r>
            <a:r>
              <a:rPr lang="hr-BA" sz="2200" i="1" dirty="0" smtClean="0"/>
              <a:t>Turke.”</a:t>
            </a:r>
            <a:endParaRPr lang="hr-BA" sz="3000" dirty="0"/>
          </a:p>
          <a:p>
            <a:pPr>
              <a:lnSpc>
                <a:spcPct val="120000"/>
              </a:lnSpc>
            </a:pPr>
            <a:r>
              <a:rPr lang="hr-BA" sz="3000" b="1" u="sng" dirty="0"/>
              <a:t>Tema: </a:t>
            </a:r>
            <a:r>
              <a:rPr lang="hr-BA" sz="2500" dirty="0"/>
              <a:t>S</a:t>
            </a:r>
            <a:r>
              <a:rPr lang="hr-BA" sz="2500" dirty="0" smtClean="0"/>
              <a:t>injska </a:t>
            </a:r>
            <a:r>
              <a:rPr lang="hr-BA" sz="2500" dirty="0"/>
              <a:t>viteška igra </a:t>
            </a:r>
            <a:r>
              <a:rPr lang="hr-BA" sz="2500" dirty="0" smtClean="0"/>
              <a:t>“Alka”.</a:t>
            </a:r>
            <a:endParaRPr lang="hr-BA" sz="3000" dirty="0"/>
          </a:p>
          <a:p>
            <a:pPr>
              <a:lnSpc>
                <a:spcPct val="120000"/>
              </a:lnSpc>
            </a:pPr>
            <a:r>
              <a:rPr lang="hr-BA" sz="3000" b="1" u="sng" dirty="0"/>
              <a:t>Ideja: </a:t>
            </a:r>
            <a:r>
              <a:rPr lang="hr-BA" sz="2500" dirty="0"/>
              <a:t>U</a:t>
            </a:r>
            <a:r>
              <a:rPr lang="hr-BA" sz="2500" dirty="0" smtClean="0"/>
              <a:t> </a:t>
            </a:r>
            <a:r>
              <a:rPr lang="hr-BA" sz="2500" dirty="0"/>
              <a:t>životu uvijek pobjeđuju oni koji su </a:t>
            </a:r>
            <a:r>
              <a:rPr lang="hr-BA" sz="2500" dirty="0" smtClean="0"/>
              <a:t>odlučni.</a:t>
            </a:r>
            <a:endParaRPr lang="hr-BA" sz="2500" dirty="0"/>
          </a:p>
          <a:p>
            <a:pPr>
              <a:lnSpc>
                <a:spcPct val="120000"/>
              </a:lnSpc>
            </a:pPr>
            <a:r>
              <a:rPr lang="hr-BA" b="1" u="sng" dirty="0"/>
              <a:t>Vrsta djela:</a:t>
            </a:r>
            <a:r>
              <a:rPr lang="hr-BA" dirty="0"/>
              <a:t> </a:t>
            </a:r>
            <a:r>
              <a:rPr lang="hr-BA" sz="2300" dirty="0"/>
              <a:t>pripovijetka</a:t>
            </a:r>
            <a:endParaRPr lang="hr-BA" sz="3000" b="1" u="sng" dirty="0"/>
          </a:p>
          <a:p>
            <a:pPr>
              <a:lnSpc>
                <a:spcPct val="120000"/>
              </a:lnSpc>
            </a:pPr>
            <a:r>
              <a:rPr lang="hr-BA" sz="3000" b="1" u="sng" dirty="0"/>
              <a:t>Glavni</a:t>
            </a:r>
            <a:r>
              <a:rPr lang="hr-BA" sz="3000" u="sng" dirty="0"/>
              <a:t> </a:t>
            </a:r>
            <a:r>
              <a:rPr lang="hr-BA" sz="3000" b="1" u="sng" dirty="0"/>
              <a:t>likovi: </a:t>
            </a:r>
            <a:r>
              <a:rPr lang="hr-BA" sz="2300" dirty="0" err="1"/>
              <a:t>Rašica</a:t>
            </a:r>
            <a:r>
              <a:rPr lang="hr-BA" sz="2300" dirty="0"/>
              <a:t>, Salko i Marta</a:t>
            </a:r>
            <a:endParaRPr lang="hr-BA" sz="3000" u="sng" dirty="0"/>
          </a:p>
          <a:p>
            <a:pPr>
              <a:lnSpc>
                <a:spcPct val="120000"/>
              </a:lnSpc>
            </a:pPr>
            <a:r>
              <a:rPr lang="hr-BA" sz="3000" b="1" u="sng" dirty="0"/>
              <a:t>Sporedni likovi: </a:t>
            </a:r>
            <a:r>
              <a:rPr lang="hr-BA" sz="2300" dirty="0"/>
              <a:t>Martina majka Stana, otac Ilija, sestra Iva, </a:t>
            </a:r>
            <a:r>
              <a:rPr lang="hr-BA" sz="2300" dirty="0" err="1" smtClean="0"/>
              <a:t>Salkini</a:t>
            </a:r>
            <a:r>
              <a:rPr lang="hr-BA" sz="2300" dirty="0" smtClean="0"/>
              <a:t> </a:t>
            </a:r>
            <a:r>
              <a:rPr lang="hr-BA" sz="2300" dirty="0"/>
              <a:t>prijatelji Juriša, Gare, stogodišnji starac </a:t>
            </a:r>
            <a:r>
              <a:rPr lang="hr-BA" sz="2300" dirty="0" err="1"/>
              <a:t>Vukelja</a:t>
            </a:r>
            <a:r>
              <a:rPr lang="hr-BA" sz="2300" dirty="0"/>
              <a:t>, mještani sela </a:t>
            </a:r>
            <a:r>
              <a:rPr lang="hr-BA" sz="2300" dirty="0" err="1"/>
              <a:t>Begulka</a:t>
            </a:r>
            <a:r>
              <a:rPr lang="hr-BA" sz="2300" dirty="0"/>
              <a:t> i svjetina na alkarskoj </a:t>
            </a:r>
            <a:r>
              <a:rPr lang="hr-BA" sz="2300" dirty="0" smtClean="0"/>
              <a:t>utrci.</a:t>
            </a:r>
            <a:endParaRPr lang="hr-BA" sz="3000" u="sng" dirty="0"/>
          </a:p>
        </p:txBody>
      </p:sp>
      <p:sp>
        <p:nvSpPr>
          <p:cNvPr id="4" name="Akcijski gumb: Natrag ili Prethodno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0E5E8D20-2B50-4E3D-9818-7C3362CF7DE2}"/>
              </a:ext>
            </a:extLst>
          </p:cNvPr>
          <p:cNvSpPr/>
          <p:nvPr/>
        </p:nvSpPr>
        <p:spPr>
          <a:xfrm>
            <a:off x="9462052" y="3710609"/>
            <a:ext cx="1669774" cy="1325563"/>
          </a:xfrm>
          <a:prstGeom prst="actionButtonBackPrevious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</p:spTree>
    <p:extLst>
      <p:ext uri="{BB962C8B-B14F-4D97-AF65-F5344CB8AC3E}">
        <p14:creationId xmlns:p14="http://schemas.microsoft.com/office/powerpoint/2010/main" xmlns="" val="799525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kcijski gumb: Prazno 1">
            <a:hlinkClick r:id="" action="ppaction://hlinkshowjump?jump=lastslideviewed" highlightClick="1"/>
            <a:extLst>
              <a:ext uri="{FF2B5EF4-FFF2-40B4-BE49-F238E27FC236}">
                <a16:creationId xmlns:a16="http://schemas.microsoft.com/office/drawing/2014/main" xmlns="" id="{F9F22BC9-0499-43FA-A507-85044663F12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actionButtonBlank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BA" sz="16000" dirty="0"/>
              <a:t>NETOČNO!</a:t>
            </a:r>
          </a:p>
        </p:txBody>
      </p:sp>
      <p:sp>
        <p:nvSpPr>
          <p:cNvPr id="3" name="Akcijski gumb: Prazno 2">
            <a:hlinkClick r:id="" action="ppaction://hlinkshowjump?jump=lastslideviewed" highlightClick="1"/>
            <a:extLst>
              <a:ext uri="{FF2B5EF4-FFF2-40B4-BE49-F238E27FC236}">
                <a16:creationId xmlns:a16="http://schemas.microsoft.com/office/drawing/2014/main" xmlns="" id="{74B2A612-EDB6-4B61-8307-54092AD64752}"/>
              </a:ext>
            </a:extLst>
          </p:cNvPr>
          <p:cNvSpPr/>
          <p:nvPr/>
        </p:nvSpPr>
        <p:spPr>
          <a:xfrm>
            <a:off x="2756453" y="5327374"/>
            <a:ext cx="7301948" cy="1033669"/>
          </a:xfrm>
          <a:prstGeom prst="actionButtonBlan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BA" sz="50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POKUŠAJ PONOVO!</a:t>
            </a:r>
          </a:p>
        </p:txBody>
      </p:sp>
    </p:spTree>
    <p:extLst>
      <p:ext uri="{BB962C8B-B14F-4D97-AF65-F5344CB8AC3E}">
        <p14:creationId xmlns:p14="http://schemas.microsoft.com/office/powerpoint/2010/main" xmlns="" val="2709032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xmlns="" id="{976F1044-9844-4BD5-88D0-D63572C1D607}"/>
              </a:ext>
            </a:extLst>
          </p:cNvPr>
          <p:cNvSpPr txBox="1"/>
          <p:nvPr/>
        </p:nvSpPr>
        <p:spPr>
          <a:xfrm>
            <a:off x="1457739" y="1382286"/>
            <a:ext cx="988612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BA" sz="13000" dirty="0">
                <a:latin typeface="Elephant" panose="02020904090505020303" pitchFamily="18" charset="0"/>
              </a:rPr>
              <a:t>Hvala na pozornosti!</a:t>
            </a:r>
          </a:p>
        </p:txBody>
      </p:sp>
    </p:spTree>
    <p:extLst>
      <p:ext uri="{BB962C8B-B14F-4D97-AF65-F5344CB8AC3E}">
        <p14:creationId xmlns:p14="http://schemas.microsoft.com/office/powerpoint/2010/main" xmlns="" val="12119050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BF351061-7B28-42BE-899F-587CE27BC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634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r-BA" sz="50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Analiza djela Duga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77F58029-5093-4B77-A59C-2B685315D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1905"/>
            <a:ext cx="10515600" cy="5199753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hr-BA" sz="3200" b="1" u="sng" dirty="0"/>
              <a:t>Mjesto radnje: </a:t>
            </a:r>
            <a:r>
              <a:rPr lang="hr-BA" sz="3200" dirty="0"/>
              <a:t> </a:t>
            </a:r>
            <a:r>
              <a:rPr lang="hr-BA" sz="2300" dirty="0"/>
              <a:t>I</a:t>
            </a:r>
            <a:r>
              <a:rPr lang="hr-BA" sz="2300" dirty="0" smtClean="0"/>
              <a:t>zmišljeno </a:t>
            </a:r>
            <a:r>
              <a:rPr lang="hr-BA" sz="2300" dirty="0"/>
              <a:t>mjesto Čardaci, dolina rijeke </a:t>
            </a:r>
            <a:r>
              <a:rPr lang="hr-BA" sz="2300" dirty="0" err="1" smtClean="0"/>
              <a:t>Glibuše</a:t>
            </a:r>
            <a:r>
              <a:rPr lang="hr-BA" sz="2300" dirty="0" smtClean="0"/>
              <a:t>.</a:t>
            </a:r>
            <a:endParaRPr lang="hr-BA" sz="3200" b="1" u="sng" dirty="0"/>
          </a:p>
          <a:p>
            <a:pPr>
              <a:lnSpc>
                <a:spcPct val="120000"/>
              </a:lnSpc>
            </a:pPr>
            <a:r>
              <a:rPr lang="hr-BA" sz="3200" b="1" u="sng" dirty="0"/>
              <a:t>Vrijeme</a:t>
            </a:r>
            <a:r>
              <a:rPr lang="hr-BA" sz="3200" u="sng" dirty="0"/>
              <a:t> </a:t>
            </a:r>
            <a:r>
              <a:rPr lang="hr-BA" sz="3200" b="1" u="sng" dirty="0"/>
              <a:t>radnje</a:t>
            </a:r>
            <a:r>
              <a:rPr lang="hr-BA" sz="3200" u="sng" dirty="0"/>
              <a:t>:</a:t>
            </a:r>
            <a:r>
              <a:rPr lang="hr-BA" sz="3200" dirty="0"/>
              <a:t> </a:t>
            </a:r>
            <a:r>
              <a:rPr lang="hr-BA" sz="2300" dirty="0"/>
              <a:t>K</a:t>
            </a:r>
            <a:r>
              <a:rPr lang="hr-BA" sz="2300" dirty="0" smtClean="0"/>
              <a:t>asno </a:t>
            </a:r>
            <a:r>
              <a:rPr lang="hr-BA" sz="2300" dirty="0"/>
              <a:t>ljeto i jesen, početak 20. </a:t>
            </a:r>
            <a:r>
              <a:rPr lang="hr-BA" sz="2300" dirty="0" smtClean="0"/>
              <a:t>stoljeća.</a:t>
            </a:r>
            <a:endParaRPr lang="hr-BA" sz="2300" u="sng" dirty="0"/>
          </a:p>
          <a:p>
            <a:pPr>
              <a:lnSpc>
                <a:spcPct val="120000"/>
              </a:lnSpc>
            </a:pPr>
            <a:r>
              <a:rPr lang="hr-BA" sz="3200" b="1" u="sng" dirty="0"/>
              <a:t>Tema: </a:t>
            </a:r>
            <a:r>
              <a:rPr lang="hr-BA" sz="2300" dirty="0"/>
              <a:t>T</a:t>
            </a:r>
            <a:r>
              <a:rPr lang="hr-BA" sz="2300" dirty="0" smtClean="0"/>
              <a:t>užna </a:t>
            </a:r>
            <a:r>
              <a:rPr lang="hr-BA" sz="2300" dirty="0"/>
              <a:t>sudbina djevojčice koja je željela postati </a:t>
            </a:r>
            <a:r>
              <a:rPr lang="hr-BA" sz="2300" dirty="0" smtClean="0"/>
              <a:t>dječak.</a:t>
            </a:r>
            <a:endParaRPr lang="hr-BA" sz="3200" b="1" u="sng" dirty="0"/>
          </a:p>
          <a:p>
            <a:pPr>
              <a:lnSpc>
                <a:spcPct val="120000"/>
              </a:lnSpc>
            </a:pPr>
            <a:r>
              <a:rPr lang="hr-BA" sz="3200" b="1" u="sng" dirty="0"/>
              <a:t>Ideja: </a:t>
            </a:r>
            <a:r>
              <a:rPr lang="hr-BA" sz="2300" dirty="0"/>
              <a:t>D</a:t>
            </a:r>
            <a:r>
              <a:rPr lang="hr-BA" sz="2300" dirty="0" smtClean="0"/>
              <a:t>ruštvena </a:t>
            </a:r>
            <a:r>
              <a:rPr lang="hr-BA" sz="2300" dirty="0"/>
              <a:t>pravila mogu uništiti živote ako oduzimaju nečiju </a:t>
            </a:r>
            <a:r>
              <a:rPr lang="hr-BA" sz="2300" dirty="0" smtClean="0"/>
              <a:t>slobodu.</a:t>
            </a:r>
            <a:endParaRPr lang="hr-BA" sz="2300" dirty="0"/>
          </a:p>
          <a:p>
            <a:pPr>
              <a:lnSpc>
                <a:spcPct val="120000"/>
              </a:lnSpc>
            </a:pPr>
            <a:r>
              <a:rPr lang="hr-BA" b="1" u="sng" dirty="0"/>
              <a:t>Vrsta djela:</a:t>
            </a:r>
            <a:r>
              <a:rPr lang="hr-BA" dirty="0"/>
              <a:t> </a:t>
            </a:r>
            <a:r>
              <a:rPr lang="hr-BA" sz="2300" dirty="0"/>
              <a:t>pripovijetka</a:t>
            </a:r>
            <a:endParaRPr lang="hr-BA" b="1" u="sng" dirty="0"/>
          </a:p>
          <a:p>
            <a:pPr>
              <a:lnSpc>
                <a:spcPct val="120000"/>
              </a:lnSpc>
            </a:pPr>
            <a:r>
              <a:rPr lang="hr-BA" sz="3200" b="1" u="sng" dirty="0"/>
              <a:t>Glavni</a:t>
            </a:r>
            <a:r>
              <a:rPr lang="hr-BA" sz="3200" u="sng" dirty="0"/>
              <a:t> </a:t>
            </a:r>
            <a:r>
              <a:rPr lang="hr-BA" sz="3200" b="1" u="sng" dirty="0"/>
              <a:t>lik:</a:t>
            </a:r>
            <a:r>
              <a:rPr lang="hr-BA" sz="3200" dirty="0"/>
              <a:t> </a:t>
            </a:r>
            <a:r>
              <a:rPr lang="hr-BA" sz="2300" dirty="0"/>
              <a:t>Srna - </a:t>
            </a:r>
            <a:r>
              <a:rPr lang="hr-BA" sz="2300" dirty="0" err="1"/>
              <a:t>Brunhilda</a:t>
            </a:r>
            <a:endParaRPr lang="hr-BA" sz="3200" b="1" u="sng" dirty="0"/>
          </a:p>
          <a:p>
            <a:pPr>
              <a:lnSpc>
                <a:spcPct val="120000"/>
              </a:lnSpc>
            </a:pPr>
            <a:r>
              <a:rPr lang="hr-BA" sz="3200" b="1" u="sng" dirty="0"/>
              <a:t>Sporedni likovi:</a:t>
            </a:r>
            <a:r>
              <a:rPr lang="hr-BA" sz="3200" dirty="0"/>
              <a:t> </a:t>
            </a:r>
            <a:r>
              <a:rPr lang="hr-BA" sz="2300" dirty="0" err="1"/>
              <a:t>Srnini</a:t>
            </a:r>
            <a:r>
              <a:rPr lang="hr-BA" sz="2300" dirty="0"/>
              <a:t> roditelji Janko i Emilija, Sava, Klara</a:t>
            </a:r>
          </a:p>
        </p:txBody>
      </p:sp>
      <p:sp>
        <p:nvSpPr>
          <p:cNvPr id="4" name="Akcijski gumb: Natrag ili Prethodno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EF305477-6369-4C1D-90FD-FDF427183F1D}"/>
              </a:ext>
            </a:extLst>
          </p:cNvPr>
          <p:cNvSpPr/>
          <p:nvPr/>
        </p:nvSpPr>
        <p:spPr>
          <a:xfrm>
            <a:off x="9568070" y="4412975"/>
            <a:ext cx="1669774" cy="1325563"/>
          </a:xfrm>
          <a:prstGeom prst="actionButtonBackPrevious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</p:spTree>
    <p:extLst>
      <p:ext uri="{BB962C8B-B14F-4D97-AF65-F5344CB8AC3E}">
        <p14:creationId xmlns:p14="http://schemas.microsoft.com/office/powerpoint/2010/main" xmlns="" val="15548150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zervirano mjesto teksta 5">
            <a:extLst>
              <a:ext uri="{FF2B5EF4-FFF2-40B4-BE49-F238E27FC236}">
                <a16:creationId xmlns:a16="http://schemas.microsoft.com/office/drawing/2014/main" xmlns="" id="{0BD034F4-EB82-4DD5-9284-256081393E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315401"/>
            <a:ext cx="4937760" cy="950976"/>
          </a:xfrm>
        </p:spPr>
        <p:txBody>
          <a:bodyPr anchor="ctr"/>
          <a:lstStyle/>
          <a:p>
            <a:pPr algn="ctr"/>
            <a:r>
              <a:rPr lang="hr-BA" sz="5000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Alkar</a:t>
            </a:r>
            <a:r>
              <a:rPr lang="hr-BA" dirty="0"/>
              <a:t> </a:t>
            </a:r>
          </a:p>
        </p:txBody>
      </p:sp>
      <p:sp>
        <p:nvSpPr>
          <p:cNvPr id="7" name="Rezervirano mjesto sadržaja 6">
            <a:extLst>
              <a:ext uri="{FF2B5EF4-FFF2-40B4-BE49-F238E27FC236}">
                <a16:creationId xmlns:a16="http://schemas.microsoft.com/office/drawing/2014/main" xmlns="" id="{699C3E66-A69C-4640-A873-E9D59F7A76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616765"/>
            <a:ext cx="4937760" cy="4573723"/>
          </a:xfrm>
        </p:spPr>
        <p:txBody>
          <a:bodyPr>
            <a:normAutofit lnSpcReduction="10000"/>
          </a:bodyPr>
          <a:lstStyle/>
          <a:p>
            <a:r>
              <a:rPr lang="hr-BA" sz="2300" dirty="0"/>
              <a:t>Djelo </a:t>
            </a:r>
            <a:r>
              <a:rPr lang="hr-BA" sz="2300" dirty="0" smtClean="0"/>
              <a:t>“Alkar” </a:t>
            </a:r>
            <a:r>
              <a:rPr lang="hr-BA" sz="2300" dirty="0"/>
              <a:t>mi se sviđa zbog same radnje koja opisuje povijesne događaje i činjenice koje su obilježile povijest Hrvata što mi je privuklo pozornost. Sinjska viteška igra </a:t>
            </a:r>
            <a:r>
              <a:rPr lang="hr-BA" sz="2300" dirty="0" smtClean="0"/>
              <a:t>“Alka”, </a:t>
            </a:r>
            <a:r>
              <a:rPr lang="hr-BA" sz="2300" dirty="0"/>
              <a:t>hajduk </a:t>
            </a:r>
            <a:r>
              <a:rPr lang="hr-BA" sz="2300" dirty="0" err="1"/>
              <a:t>Rašica</a:t>
            </a:r>
            <a:r>
              <a:rPr lang="hr-BA" sz="2300" dirty="0"/>
              <a:t> i njegov sin </a:t>
            </a:r>
            <a:r>
              <a:rPr lang="hr-BA" sz="2300" dirty="0" err="1"/>
              <a:t>Salko</a:t>
            </a:r>
            <a:r>
              <a:rPr lang="hr-BA" sz="2300" dirty="0"/>
              <a:t> </a:t>
            </a:r>
            <a:r>
              <a:rPr lang="hr-BA" sz="2300" dirty="0" smtClean="0"/>
              <a:t>te </a:t>
            </a:r>
            <a:r>
              <a:rPr lang="hr-BA" sz="2300" dirty="0" smtClean="0"/>
              <a:t>lijepa </a:t>
            </a:r>
            <a:r>
              <a:rPr lang="hr-BA" sz="2300" dirty="0"/>
              <a:t>djevojka Marta glavni su </a:t>
            </a:r>
            <a:r>
              <a:rPr lang="hr-BA" sz="2300" dirty="0" smtClean="0"/>
              <a:t>likovi</a:t>
            </a:r>
            <a:r>
              <a:rPr lang="hr-BA" sz="2300" dirty="0" smtClean="0"/>
              <a:t> </a:t>
            </a:r>
            <a:r>
              <a:rPr lang="hr-BA" sz="2300" dirty="0"/>
              <a:t>radnje. Marta se ipak odlučuje za </a:t>
            </a:r>
            <a:r>
              <a:rPr lang="hr-BA" sz="2300" dirty="0" err="1" smtClean="0"/>
              <a:t>Rašičinu</a:t>
            </a:r>
            <a:r>
              <a:rPr lang="hr-BA" sz="2300" dirty="0" smtClean="0"/>
              <a:t> ljubav </a:t>
            </a:r>
            <a:r>
              <a:rPr lang="hr-BA" sz="2300" dirty="0"/>
              <a:t>koji na kraju dobiva sve, dok sin </a:t>
            </a:r>
            <a:r>
              <a:rPr lang="hr-BA" sz="2300" dirty="0" err="1"/>
              <a:t>Salko</a:t>
            </a:r>
            <a:r>
              <a:rPr lang="hr-BA" sz="2300" dirty="0"/>
              <a:t> </a:t>
            </a:r>
            <a:r>
              <a:rPr lang="hr-BA" sz="2300" dirty="0" smtClean="0"/>
              <a:t>nestaje </a:t>
            </a:r>
            <a:r>
              <a:rPr lang="hr-BA" sz="2300" dirty="0"/>
              <a:t>s obećanjem da će vjenčati svoju maćehu Martu kad mu otac umre.</a:t>
            </a:r>
          </a:p>
        </p:txBody>
      </p:sp>
      <p:sp>
        <p:nvSpPr>
          <p:cNvPr id="8" name="Rezervirano mjesto teksta 7">
            <a:extLst>
              <a:ext uri="{FF2B5EF4-FFF2-40B4-BE49-F238E27FC236}">
                <a16:creationId xmlns:a16="http://schemas.microsoft.com/office/drawing/2014/main" xmlns="" id="{BC895211-4538-4929-A85E-33ACA5301C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4452" y="315401"/>
            <a:ext cx="4937760" cy="950976"/>
          </a:xfrm>
        </p:spPr>
        <p:txBody>
          <a:bodyPr anchor="ctr">
            <a:normAutofit/>
          </a:bodyPr>
          <a:lstStyle/>
          <a:p>
            <a:pPr algn="ctr"/>
            <a:r>
              <a:rPr lang="hr-BA" sz="5000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Duga</a:t>
            </a:r>
          </a:p>
        </p:txBody>
      </p:sp>
      <p:sp>
        <p:nvSpPr>
          <p:cNvPr id="9" name="Rezervirano mjesto sadržaja 8">
            <a:extLst>
              <a:ext uri="{FF2B5EF4-FFF2-40B4-BE49-F238E27FC236}">
                <a16:creationId xmlns:a16="http://schemas.microsoft.com/office/drawing/2014/main" xmlns="" id="{97867109-6AA2-4B38-85D2-8AA4BE1332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1616765"/>
            <a:ext cx="4937760" cy="4573723"/>
          </a:xfrm>
        </p:spPr>
        <p:txBody>
          <a:bodyPr>
            <a:noAutofit/>
          </a:bodyPr>
          <a:lstStyle/>
          <a:p>
            <a:r>
              <a:rPr lang="hr-BA" sz="2300" dirty="0"/>
              <a:t>Djelo </a:t>
            </a:r>
            <a:r>
              <a:rPr lang="hr-BA" sz="2300" dirty="0" smtClean="0"/>
              <a:t>“Duga” </a:t>
            </a:r>
            <a:r>
              <a:rPr lang="hr-BA" sz="2300" dirty="0"/>
              <a:t>mi se sviđa zato što se radi o djevojčici malo mlađoj od mene. Bila je razigrana kao i svako dijete tih godina. Međutim zbog toga što je bila djevojčica nije se mogla igrati vani i većinu vremena je bila zatvorena u kući. Sam kraj lektire mi se ne sviđa zbog tragičnog ishoda, prerane smrti djevojčice Srne i tragičnog kraja </a:t>
            </a:r>
            <a:r>
              <a:rPr lang="hr-BA" sz="2300" dirty="0" smtClean="0"/>
              <a:t>njezinih </a:t>
            </a:r>
            <a:r>
              <a:rPr lang="hr-BA" sz="2300" dirty="0"/>
              <a:t>roditelja.</a:t>
            </a:r>
          </a:p>
        </p:txBody>
      </p:sp>
      <p:sp>
        <p:nvSpPr>
          <p:cNvPr id="10" name="Akcijski gumb: Natrag ili Prethodno 9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36EBF4C0-163F-4278-A3E2-E74FECDF6A3C}"/>
              </a:ext>
            </a:extLst>
          </p:cNvPr>
          <p:cNvSpPr/>
          <p:nvPr/>
        </p:nvSpPr>
        <p:spPr>
          <a:xfrm>
            <a:off x="4690870" y="315401"/>
            <a:ext cx="2173356" cy="1205948"/>
          </a:xfrm>
          <a:prstGeom prst="actionButtonBackPrevious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</p:spTree>
    <p:extLst>
      <p:ext uri="{BB962C8B-B14F-4D97-AF65-F5344CB8AC3E}">
        <p14:creationId xmlns:p14="http://schemas.microsoft.com/office/powerpoint/2010/main" xmlns="" val="1404932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>
            <a:hlinkClick r:id="rId2" action="ppaction://hlinksldjump"/>
            <a:extLst>
              <a:ext uri="{FF2B5EF4-FFF2-40B4-BE49-F238E27FC236}">
                <a16:creationId xmlns:a16="http://schemas.microsoft.com/office/drawing/2014/main" xmlns="" id="{774397D1-FCFD-4079-A602-B62ED632DA41}"/>
              </a:ext>
            </a:extLst>
          </p:cNvPr>
          <p:cNvSpPr/>
          <p:nvPr/>
        </p:nvSpPr>
        <p:spPr>
          <a:xfrm>
            <a:off x="149087" y="1417982"/>
            <a:ext cx="5777948" cy="372386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5" name="Pravokutnik 4">
            <a:hlinkClick r:id="rId3" action="ppaction://hlinksldjump"/>
            <a:extLst>
              <a:ext uri="{FF2B5EF4-FFF2-40B4-BE49-F238E27FC236}">
                <a16:creationId xmlns:a16="http://schemas.microsoft.com/office/drawing/2014/main" xmlns="" id="{DE785D34-9285-4E27-9CDF-699B8F2BE010}"/>
              </a:ext>
            </a:extLst>
          </p:cNvPr>
          <p:cNvSpPr/>
          <p:nvPr/>
        </p:nvSpPr>
        <p:spPr>
          <a:xfrm>
            <a:off x="6228522" y="1417982"/>
            <a:ext cx="5777948" cy="372386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xmlns="" id="{EF6C6A0F-941C-403D-A811-3297436E2CB6}"/>
              </a:ext>
            </a:extLst>
          </p:cNvPr>
          <p:cNvSpPr txBox="1"/>
          <p:nvPr/>
        </p:nvSpPr>
        <p:spPr>
          <a:xfrm>
            <a:off x="487017" y="2464304"/>
            <a:ext cx="5102087" cy="163121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hr-BA" sz="10000" b="1" i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action="ppaction://hlinksldjump"/>
              </a:rPr>
              <a:t>Alkar</a:t>
            </a:r>
            <a:endParaRPr lang="hr-BA" sz="10000" b="1" i="1" dirty="0">
              <a:solidFill>
                <a:schemeClr val="tx2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kstniOkvir 6">
            <a:extLst>
              <a:ext uri="{FF2B5EF4-FFF2-40B4-BE49-F238E27FC236}">
                <a16:creationId xmlns:a16="http://schemas.microsoft.com/office/drawing/2014/main" xmlns="" id="{0D97B8B6-8F89-4C54-ACFD-B4119D1827B5}"/>
              </a:ext>
            </a:extLst>
          </p:cNvPr>
          <p:cNvSpPr txBox="1"/>
          <p:nvPr/>
        </p:nvSpPr>
        <p:spPr>
          <a:xfrm>
            <a:off x="6702287" y="2464304"/>
            <a:ext cx="483041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BA" sz="10000" b="1" i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 action="ppaction://hlinksldjump"/>
              </a:rPr>
              <a:t>Duga</a:t>
            </a:r>
            <a:endParaRPr lang="hr-BA" sz="10000" b="1" i="1" dirty="0">
              <a:solidFill>
                <a:schemeClr val="tx2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Akcijski gumb: Natrag ili Prethodno 7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xmlns="" id="{FD0376B5-8228-4AAE-8F84-9BDDD51C97B7}"/>
              </a:ext>
            </a:extLst>
          </p:cNvPr>
          <p:cNvSpPr/>
          <p:nvPr/>
        </p:nvSpPr>
        <p:spPr>
          <a:xfrm>
            <a:off x="4876800" y="5524200"/>
            <a:ext cx="2173356" cy="1205948"/>
          </a:xfrm>
          <a:prstGeom prst="actionButtonBackPrevious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</p:spTree>
    <p:extLst>
      <p:ext uri="{BB962C8B-B14F-4D97-AF65-F5344CB8AC3E}">
        <p14:creationId xmlns:p14="http://schemas.microsoft.com/office/powerpoint/2010/main" xmlns="" val="2425136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2DFAC213-973B-4B81-A4B5-398CA90A1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1872"/>
            <a:ext cx="10515600" cy="1092615"/>
          </a:xfrm>
        </p:spPr>
        <p:txBody>
          <a:bodyPr>
            <a:normAutofit/>
          </a:bodyPr>
          <a:lstStyle/>
          <a:p>
            <a:pPr algn="ctr"/>
            <a:r>
              <a:rPr lang="hr-BA" sz="50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Karakterizacija likova - Alkar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7E7B91AF-6E24-42FB-88B0-0FB0F3407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44487"/>
            <a:ext cx="12192000" cy="5413513"/>
          </a:xfrm>
        </p:spPr>
        <p:txBody>
          <a:bodyPr/>
          <a:lstStyle/>
          <a:p>
            <a:r>
              <a:rPr lang="hr-BA" b="1" u="sng" dirty="0"/>
              <a:t>RAŠICA</a:t>
            </a:r>
            <a:r>
              <a:rPr lang="hr-BA" dirty="0"/>
              <a:t> –</a:t>
            </a:r>
            <a:r>
              <a:rPr lang="hr-BA" sz="2200" dirty="0" smtClean="0"/>
              <a:t>Snažna </a:t>
            </a:r>
            <a:r>
              <a:rPr lang="hr-BA" sz="2200" dirty="0"/>
              <a:t>ličnost, mračan i nasilan, ne preže od ubojstva, ne podnosi tuđi neposluh. Sve što poželi, to i postiže, ne birajući sredstva. Sin je bogatih roditelja, u mladosti je bio zaljubljen u siromašnu ljepoticu </a:t>
            </a:r>
            <a:r>
              <a:rPr lang="hr-BA" sz="2200" dirty="0" smtClean="0"/>
              <a:t>Stanu </a:t>
            </a:r>
            <a:r>
              <a:rPr lang="hr-BA" sz="2200" dirty="0"/>
              <a:t>koja je oboljela od ospica te ga </a:t>
            </a:r>
            <a:r>
              <a:rPr lang="hr-BA" sz="2200" dirty="0" smtClean="0"/>
              <a:t>je odbila </a:t>
            </a:r>
            <a:r>
              <a:rPr lang="hr-BA" sz="2200" dirty="0"/>
              <a:t>za udaju. Poslije se ženi bogatom djevojkom koja mu je rodila sina Salka. Kako je brak bio bez ljubavi napustio je ženu i sina </a:t>
            </a:r>
            <a:r>
              <a:rPr lang="hr-BA" sz="2200" dirty="0" smtClean="0"/>
              <a:t>te </a:t>
            </a:r>
            <a:r>
              <a:rPr lang="hr-BA" sz="2200" dirty="0"/>
              <a:t>otišao u hajduke.</a:t>
            </a:r>
          </a:p>
          <a:p>
            <a:r>
              <a:rPr lang="hr-BA" b="1" u="sng" dirty="0"/>
              <a:t>SALKO</a:t>
            </a:r>
            <a:r>
              <a:rPr lang="hr-BA" dirty="0"/>
              <a:t> – </a:t>
            </a:r>
            <a:r>
              <a:rPr lang="hr-BA" sz="2200" dirty="0"/>
              <a:t>N</a:t>
            </a:r>
            <a:r>
              <a:rPr lang="hr-BA" sz="2200" dirty="0" smtClean="0"/>
              <a:t>ježan</a:t>
            </a:r>
            <a:r>
              <a:rPr lang="hr-BA" sz="2200" dirty="0"/>
              <a:t>, neodlučan, djetinjeg lica, plave kose i bez brkova. Mladić snažne tjelesne konstrukcije, a duše nježne i osjećajne poput djevojke. Pravu narav iskazuje upravo u odnosu s </a:t>
            </a:r>
            <a:r>
              <a:rPr lang="hr-BA" sz="2200" dirty="0" smtClean="0"/>
              <a:t>Martom. </a:t>
            </a:r>
            <a:r>
              <a:rPr lang="hr-BA" sz="2200" dirty="0"/>
              <a:t>N</a:t>
            </a:r>
            <a:r>
              <a:rPr lang="hr-BA" sz="2200" dirty="0" smtClean="0"/>
              <a:t>e </a:t>
            </a:r>
            <a:r>
              <a:rPr lang="hr-BA" sz="2200" dirty="0"/>
              <a:t>želi je ničim </a:t>
            </a:r>
            <a:r>
              <a:rPr lang="hr-BA" sz="2200" dirty="0" smtClean="0"/>
              <a:t>povrijediti, </a:t>
            </a:r>
            <a:r>
              <a:rPr lang="hr-BA" sz="2200" dirty="0"/>
              <a:t>a time postiže suprotno.</a:t>
            </a:r>
          </a:p>
          <a:p>
            <a:r>
              <a:rPr lang="hr-BA" b="1" u="sng" dirty="0"/>
              <a:t>MARTA</a:t>
            </a:r>
            <a:r>
              <a:rPr lang="hr-BA" dirty="0"/>
              <a:t> – </a:t>
            </a:r>
            <a:r>
              <a:rPr lang="hr-BA" sz="2200" dirty="0"/>
              <a:t>U</a:t>
            </a:r>
            <a:r>
              <a:rPr lang="hr-BA" sz="2200" dirty="0" smtClean="0"/>
              <a:t>zor </a:t>
            </a:r>
            <a:r>
              <a:rPr lang="hr-BA" sz="2200" dirty="0"/>
              <a:t>ženske </a:t>
            </a:r>
            <a:r>
              <a:rPr lang="hr-BA" sz="2200" dirty="0" smtClean="0"/>
              <a:t>ljepote. </a:t>
            </a:r>
            <a:r>
              <a:rPr lang="hr-BA" sz="2200" dirty="0"/>
              <a:t>C</a:t>
            </a:r>
            <a:r>
              <a:rPr lang="hr-BA" sz="2200" dirty="0" smtClean="0"/>
              <a:t>rna </a:t>
            </a:r>
            <a:r>
              <a:rPr lang="hr-BA" sz="2200" dirty="0"/>
              <a:t>kosa, velike crne oči. Njena ljubav prema </a:t>
            </a:r>
            <a:r>
              <a:rPr lang="hr-BA" sz="2200" dirty="0" err="1" smtClean="0"/>
              <a:t>Salki</a:t>
            </a:r>
            <a:r>
              <a:rPr lang="hr-BA" sz="2200" dirty="0" smtClean="0"/>
              <a:t> </a:t>
            </a:r>
            <a:r>
              <a:rPr lang="hr-BA" sz="2200" dirty="0"/>
              <a:t>prelazi u samilost, u ljubav kakva se gaji prema slabijem bratu ili dobrom prijatelju. Privlači je </a:t>
            </a:r>
            <a:r>
              <a:rPr lang="hr-BA" sz="2200" dirty="0" err="1" smtClean="0"/>
              <a:t>Rašičina</a:t>
            </a:r>
            <a:r>
              <a:rPr lang="hr-BA" sz="2200" dirty="0" smtClean="0"/>
              <a:t> </a:t>
            </a:r>
            <a:r>
              <a:rPr lang="hr-BA" sz="2200" dirty="0"/>
              <a:t>unutarnja i vanjska snaga, stroga i zapovjednička snaga, te cijela njegova muževna ličnost. Marta je sigurna u svoje osjećaje, odlučna u svojim namjerama, iskrena i poštena u svojim postupcima. </a:t>
            </a:r>
            <a:endParaRPr lang="hr-BA" b="1" u="sng" dirty="0"/>
          </a:p>
        </p:txBody>
      </p:sp>
      <p:sp>
        <p:nvSpPr>
          <p:cNvPr id="4" name="Akcijski gumb: Natrag ili Prethodno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xmlns="" id="{F30C1FAF-7FE4-4C2C-99D6-DBE0905796A5}"/>
              </a:ext>
            </a:extLst>
          </p:cNvPr>
          <p:cNvSpPr/>
          <p:nvPr/>
        </p:nvSpPr>
        <p:spPr>
          <a:xfrm>
            <a:off x="10919791" y="5883965"/>
            <a:ext cx="1086679" cy="848139"/>
          </a:xfrm>
          <a:prstGeom prst="actionButtonBackPrevious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BA"/>
          </a:p>
        </p:txBody>
      </p:sp>
    </p:spTree>
    <p:extLst>
      <p:ext uri="{BB962C8B-B14F-4D97-AF65-F5344CB8AC3E}">
        <p14:creationId xmlns:p14="http://schemas.microsoft.com/office/powerpoint/2010/main" xmlns="" val="19957917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rushVTI">
  <a:themeElements>
    <a:clrScheme name="AnalogousFromLightSeedLeftStep">
      <a:dk1>
        <a:srgbClr val="000000"/>
      </a:dk1>
      <a:lt1>
        <a:srgbClr val="FFFFFF"/>
      </a:lt1>
      <a:dk2>
        <a:srgbClr val="243E41"/>
      </a:dk2>
      <a:lt2>
        <a:srgbClr val="EBE7E6"/>
      </a:lt2>
      <a:accent1>
        <a:srgbClr val="82A8AB"/>
      </a:accent1>
      <a:accent2>
        <a:srgbClr val="74AA98"/>
      </a:accent2>
      <a:accent3>
        <a:srgbClr val="82AB8C"/>
      </a:accent3>
      <a:accent4>
        <a:srgbClr val="7EAB75"/>
      </a:accent4>
      <a:accent5>
        <a:srgbClr val="96A77E"/>
      </a:accent5>
      <a:accent6>
        <a:srgbClr val="A4A470"/>
      </a:accent6>
      <a:hlink>
        <a:srgbClr val="B27570"/>
      </a:hlink>
      <a:folHlink>
        <a:srgbClr val="848484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2256</Words>
  <Application>Microsoft Office PowerPoint</Application>
  <PresentationFormat>Prilagođeno</PresentationFormat>
  <Paragraphs>176</Paragraphs>
  <Slides>51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51</vt:i4>
      </vt:variant>
    </vt:vector>
  </HeadingPairs>
  <TitlesOfParts>
    <vt:vector size="52" baseType="lpstr">
      <vt:lpstr>BrushVTI</vt:lpstr>
      <vt:lpstr>Lektira </vt:lpstr>
      <vt:lpstr>Slajd 2</vt:lpstr>
      <vt:lpstr>Dinko Šimunović</vt:lpstr>
      <vt:lpstr>Slajd 4</vt:lpstr>
      <vt:lpstr>Analiza djela Alkar</vt:lpstr>
      <vt:lpstr>Analiza djela Duga</vt:lpstr>
      <vt:lpstr>Slajd 7</vt:lpstr>
      <vt:lpstr>Slajd 8</vt:lpstr>
      <vt:lpstr>Karakterizacija likova - Alkar</vt:lpstr>
      <vt:lpstr>Karakterizacija likova - Duga </vt:lpstr>
      <vt:lpstr>Slajd 11</vt:lpstr>
      <vt:lpstr>Kviz </vt:lpstr>
      <vt:lpstr>1. Kako su se zvali Salkini prijatelji? </vt:lpstr>
      <vt:lpstr>Slajd 14</vt:lpstr>
      <vt:lpstr>2. Što se dogodilo sa Stanom u mladosti?</vt:lpstr>
      <vt:lpstr>Slajd 16</vt:lpstr>
      <vt:lpstr>3. Salkini roditelji su bili:</vt:lpstr>
      <vt:lpstr>Slajd 18</vt:lpstr>
      <vt:lpstr>4. Kada je Rašica odlučio napustiti Lucu?</vt:lpstr>
      <vt:lpstr>Slajd 20</vt:lpstr>
      <vt:lpstr>5. U koju se djevojku zaljubio Rašica po povratku iz borbi? Zašto? </vt:lpstr>
      <vt:lpstr>Slajd 22</vt:lpstr>
      <vt:lpstr>6. Kada se trčala “Alka”?</vt:lpstr>
      <vt:lpstr>Slajd 24</vt:lpstr>
      <vt:lpstr>7. Koji dvojac je ostao posljednji u alci?</vt:lpstr>
      <vt:lpstr>Slajd 26</vt:lpstr>
      <vt:lpstr>8. Je li se Marta na silu udala za Rašicu?</vt:lpstr>
      <vt:lpstr>Slajd 28</vt:lpstr>
      <vt:lpstr>9. Koja je uloga bila starca Vukelje?</vt:lpstr>
      <vt:lpstr>Slajd 30</vt:lpstr>
      <vt:lpstr>10. Pri samom kraju djela tko se pojavljuje i pogađa središte alke?</vt:lpstr>
      <vt:lpstr>Slajd 32</vt:lpstr>
      <vt:lpstr>11. Jesu li i djevojčice i dječaci imali ista prava u vroši Čardak? </vt:lpstr>
      <vt:lpstr>Slajd 34</vt:lpstr>
      <vt:lpstr>12. Serdar Janko i njegova žena Emilija imali su jednu kćer:</vt:lpstr>
      <vt:lpstr>Slajd 36</vt:lpstr>
      <vt:lpstr>13. Srna je bila:</vt:lpstr>
      <vt:lpstr>Slajd 38</vt:lpstr>
      <vt:lpstr>14. Zbog čega su Marčinkovi bili na glasu? </vt:lpstr>
      <vt:lpstr>Slajd 40</vt:lpstr>
      <vt:lpstr>15. Sava je bila jedno od osmero djece kod svojih roditelja?</vt:lpstr>
      <vt:lpstr>Slajd 42</vt:lpstr>
      <vt:lpstr>16. Sava je u mladosti ostala bez šaka i zbog toga nije mogla ništa raditi.</vt:lpstr>
      <vt:lpstr>Slajd 44</vt:lpstr>
      <vt:lpstr>17. Tko je rekao Srni da će ako prođe ispod duge postati dječak?</vt:lpstr>
      <vt:lpstr>Slajd 46</vt:lpstr>
      <vt:lpstr>18. Što se dogodilo nakon Srnine smrti?</vt:lpstr>
      <vt:lpstr>Slajd 48</vt:lpstr>
      <vt:lpstr>KRAJ  KVIZA</vt:lpstr>
      <vt:lpstr>Slajd 50</vt:lpstr>
      <vt:lpstr>Slajd 51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Lektira</dc:title>
  <dc:creator>ivana</dc:creator>
  <cp:lastModifiedBy>Drazenka</cp:lastModifiedBy>
  <cp:revision>92</cp:revision>
  <dcterms:created xsi:type="dcterms:W3CDTF">2020-04-04T14:22:27Z</dcterms:created>
  <dcterms:modified xsi:type="dcterms:W3CDTF">2020-04-06T15:01:25Z</dcterms:modified>
</cp:coreProperties>
</file>