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6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logster.com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logster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2CE1C-4849-4D8C-A944-3628355CBB2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A22066A-F2BD-4C53-A188-3FF23BC89EF7}">
      <dgm:prSet/>
      <dgm:spPr/>
      <dgm:t>
        <a:bodyPr/>
        <a:lstStyle/>
        <a:p>
          <a:r>
            <a:rPr lang="hr-HR"/>
            <a:t>Popularan alat web 2.0 za izradu multimedijalnih postera tzv. glogova</a:t>
          </a:r>
          <a:endParaRPr lang="en-US"/>
        </a:p>
      </dgm:t>
    </dgm:pt>
    <dgm:pt modelId="{12EC00CF-2FE5-437A-87B8-BEEC467221E8}" type="parTrans" cxnId="{E9E83C28-7F75-4A21-9775-18ECC51E43F4}">
      <dgm:prSet/>
      <dgm:spPr/>
      <dgm:t>
        <a:bodyPr/>
        <a:lstStyle/>
        <a:p>
          <a:endParaRPr lang="en-US"/>
        </a:p>
      </dgm:t>
    </dgm:pt>
    <dgm:pt modelId="{48FB37AC-A0F0-466F-8C36-3CAB39D5172D}" type="sibTrans" cxnId="{E9E83C28-7F75-4A21-9775-18ECC51E43F4}">
      <dgm:prSet/>
      <dgm:spPr/>
      <dgm:t>
        <a:bodyPr/>
        <a:lstStyle/>
        <a:p>
          <a:endParaRPr lang="en-US"/>
        </a:p>
      </dgm:t>
    </dgm:pt>
    <dgm:pt modelId="{D81D4309-B198-48EC-A315-E64D9BF115E6}">
      <dgm:prSet/>
      <dgm:spPr/>
      <dgm:t>
        <a:bodyPr/>
        <a:lstStyle/>
        <a:p>
          <a:r>
            <a:rPr lang="hr-HR" dirty="0"/>
            <a:t>Možemo ga pronaći na </a:t>
          </a:r>
          <a:r>
            <a:rPr lang="hr-HR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www.glogster.com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EF1D98AE-826F-4A8B-A7AE-0DC24B49F397}" type="parTrans" cxnId="{B0B1248D-E49C-4904-B9EB-1AB786362081}">
      <dgm:prSet/>
      <dgm:spPr/>
      <dgm:t>
        <a:bodyPr/>
        <a:lstStyle/>
        <a:p>
          <a:endParaRPr lang="en-US"/>
        </a:p>
      </dgm:t>
    </dgm:pt>
    <dgm:pt modelId="{C3D7B0A5-720F-42F7-B4C7-A8B36F56BFAF}" type="sibTrans" cxnId="{B0B1248D-E49C-4904-B9EB-1AB786362081}">
      <dgm:prSet/>
      <dgm:spPr/>
      <dgm:t>
        <a:bodyPr/>
        <a:lstStyle/>
        <a:p>
          <a:endParaRPr lang="en-US"/>
        </a:p>
      </dgm:t>
    </dgm:pt>
    <dgm:pt modelId="{82E456D1-86FE-48AE-82A4-AA8C79B30C45}">
      <dgm:prSet/>
      <dgm:spPr/>
      <dgm:t>
        <a:bodyPr/>
        <a:lstStyle/>
        <a:p>
          <a:r>
            <a:rPr lang="hr-HR"/>
            <a:t>Za izradu je dovoljna registracija na stranici i stvaranje profila</a:t>
          </a:r>
          <a:endParaRPr lang="en-US"/>
        </a:p>
      </dgm:t>
    </dgm:pt>
    <dgm:pt modelId="{88AD5CEA-025C-4506-92E1-A276D12090DA}" type="parTrans" cxnId="{6B96908C-319E-414F-93CB-AAEC05FDFCD8}">
      <dgm:prSet/>
      <dgm:spPr/>
      <dgm:t>
        <a:bodyPr/>
        <a:lstStyle/>
        <a:p>
          <a:endParaRPr lang="en-US"/>
        </a:p>
      </dgm:t>
    </dgm:pt>
    <dgm:pt modelId="{84361516-564B-497F-A402-3DD73E73F0A9}" type="sibTrans" cxnId="{6B96908C-319E-414F-93CB-AAEC05FDFCD8}">
      <dgm:prSet/>
      <dgm:spPr/>
      <dgm:t>
        <a:bodyPr/>
        <a:lstStyle/>
        <a:p>
          <a:endParaRPr lang="en-US"/>
        </a:p>
      </dgm:t>
    </dgm:pt>
    <dgm:pt modelId="{3E6802CB-C8D6-4770-A301-08119538680C}">
      <dgm:prSet/>
      <dgm:spPr/>
      <dgm:t>
        <a:bodyPr/>
        <a:lstStyle/>
        <a:p>
          <a:r>
            <a:rPr lang="hr-HR"/>
            <a:t>Za vrijeme stvaranja vidljiv je samo nama, javan postaje tek kad ga objavimo</a:t>
          </a:r>
          <a:endParaRPr lang="en-US"/>
        </a:p>
      </dgm:t>
    </dgm:pt>
    <dgm:pt modelId="{F1B7A8A0-2B09-4A3F-872C-587909645B2B}" type="parTrans" cxnId="{5AC69FCA-FAF7-43F4-AE96-EF8DB857C2A4}">
      <dgm:prSet/>
      <dgm:spPr/>
      <dgm:t>
        <a:bodyPr/>
        <a:lstStyle/>
        <a:p>
          <a:endParaRPr lang="en-US"/>
        </a:p>
      </dgm:t>
    </dgm:pt>
    <dgm:pt modelId="{A438EDB5-142B-4FD5-AD70-15C36E6C76A8}" type="sibTrans" cxnId="{5AC69FCA-FAF7-43F4-AE96-EF8DB857C2A4}">
      <dgm:prSet/>
      <dgm:spPr/>
      <dgm:t>
        <a:bodyPr/>
        <a:lstStyle/>
        <a:p>
          <a:endParaRPr lang="en-US"/>
        </a:p>
      </dgm:t>
    </dgm:pt>
    <dgm:pt modelId="{4ADCCBBB-DFFB-4809-B5D1-A8358CFFE336}" type="pres">
      <dgm:prSet presAssocID="{E8D2CE1C-4849-4D8C-A944-3628355CBB2B}" presName="linear" presStyleCnt="0">
        <dgm:presLayoutVars>
          <dgm:animLvl val="lvl"/>
          <dgm:resizeHandles val="exact"/>
        </dgm:presLayoutVars>
      </dgm:prSet>
      <dgm:spPr/>
    </dgm:pt>
    <dgm:pt modelId="{C5828C64-DA6A-4DD9-8AAA-94FCAEC41C21}" type="pres">
      <dgm:prSet presAssocID="{9A22066A-F2BD-4C53-A188-3FF23BC89E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F63F87D-BE05-4B91-B260-ED932AE93DC1}" type="pres">
      <dgm:prSet presAssocID="{48FB37AC-A0F0-466F-8C36-3CAB39D5172D}" presName="spacer" presStyleCnt="0"/>
      <dgm:spPr/>
    </dgm:pt>
    <dgm:pt modelId="{082EC222-19E8-45EA-B2DA-519553A67BD6}" type="pres">
      <dgm:prSet presAssocID="{D81D4309-B198-48EC-A315-E64D9BF115E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8F9BBAF-B36E-4C1E-8748-DA09694D1C9C}" type="pres">
      <dgm:prSet presAssocID="{C3D7B0A5-720F-42F7-B4C7-A8B36F56BFAF}" presName="spacer" presStyleCnt="0"/>
      <dgm:spPr/>
    </dgm:pt>
    <dgm:pt modelId="{56F6136F-8100-49FD-AD3A-AB87D1220331}" type="pres">
      <dgm:prSet presAssocID="{82E456D1-86FE-48AE-82A4-AA8C79B30C4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443D282-B88D-45E9-86B3-920781CEB001}" type="pres">
      <dgm:prSet presAssocID="{84361516-564B-497F-A402-3DD73E73F0A9}" presName="spacer" presStyleCnt="0"/>
      <dgm:spPr/>
    </dgm:pt>
    <dgm:pt modelId="{0945E8BA-7DA1-4EDD-B058-CE4B46DCD270}" type="pres">
      <dgm:prSet presAssocID="{3E6802CB-C8D6-4770-A301-08119538680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9E83C28-7F75-4A21-9775-18ECC51E43F4}" srcId="{E8D2CE1C-4849-4D8C-A944-3628355CBB2B}" destId="{9A22066A-F2BD-4C53-A188-3FF23BC89EF7}" srcOrd="0" destOrd="0" parTransId="{12EC00CF-2FE5-437A-87B8-BEEC467221E8}" sibTransId="{48FB37AC-A0F0-466F-8C36-3CAB39D5172D}"/>
    <dgm:cxn modelId="{33785B2A-D421-4B5B-A853-A5A3B8ECF74F}" type="presOf" srcId="{9A22066A-F2BD-4C53-A188-3FF23BC89EF7}" destId="{C5828C64-DA6A-4DD9-8AAA-94FCAEC41C21}" srcOrd="0" destOrd="0" presId="urn:microsoft.com/office/officeart/2005/8/layout/vList2"/>
    <dgm:cxn modelId="{0858673D-A84E-4596-B92C-AC42E006AEBF}" type="presOf" srcId="{E8D2CE1C-4849-4D8C-A944-3628355CBB2B}" destId="{4ADCCBBB-DFFB-4809-B5D1-A8358CFFE336}" srcOrd="0" destOrd="0" presId="urn:microsoft.com/office/officeart/2005/8/layout/vList2"/>
    <dgm:cxn modelId="{2B030970-192F-45DE-A881-4C313453042C}" type="presOf" srcId="{82E456D1-86FE-48AE-82A4-AA8C79B30C45}" destId="{56F6136F-8100-49FD-AD3A-AB87D1220331}" srcOrd="0" destOrd="0" presId="urn:microsoft.com/office/officeart/2005/8/layout/vList2"/>
    <dgm:cxn modelId="{6B96908C-319E-414F-93CB-AAEC05FDFCD8}" srcId="{E8D2CE1C-4849-4D8C-A944-3628355CBB2B}" destId="{82E456D1-86FE-48AE-82A4-AA8C79B30C45}" srcOrd="2" destOrd="0" parTransId="{88AD5CEA-025C-4506-92E1-A276D12090DA}" sibTransId="{84361516-564B-497F-A402-3DD73E73F0A9}"/>
    <dgm:cxn modelId="{B0B1248D-E49C-4904-B9EB-1AB786362081}" srcId="{E8D2CE1C-4849-4D8C-A944-3628355CBB2B}" destId="{D81D4309-B198-48EC-A315-E64D9BF115E6}" srcOrd="1" destOrd="0" parTransId="{EF1D98AE-826F-4A8B-A7AE-0DC24B49F397}" sibTransId="{C3D7B0A5-720F-42F7-B4C7-A8B36F56BFAF}"/>
    <dgm:cxn modelId="{702FF295-7287-437B-9758-0928C5EA5F2B}" type="presOf" srcId="{3E6802CB-C8D6-4770-A301-08119538680C}" destId="{0945E8BA-7DA1-4EDD-B058-CE4B46DCD270}" srcOrd="0" destOrd="0" presId="urn:microsoft.com/office/officeart/2005/8/layout/vList2"/>
    <dgm:cxn modelId="{7349569B-14A9-48E2-9C20-1DA3E7414494}" type="presOf" srcId="{D81D4309-B198-48EC-A315-E64D9BF115E6}" destId="{082EC222-19E8-45EA-B2DA-519553A67BD6}" srcOrd="0" destOrd="0" presId="urn:microsoft.com/office/officeart/2005/8/layout/vList2"/>
    <dgm:cxn modelId="{5AC69FCA-FAF7-43F4-AE96-EF8DB857C2A4}" srcId="{E8D2CE1C-4849-4D8C-A944-3628355CBB2B}" destId="{3E6802CB-C8D6-4770-A301-08119538680C}" srcOrd="3" destOrd="0" parTransId="{F1B7A8A0-2B09-4A3F-872C-587909645B2B}" sibTransId="{A438EDB5-142B-4FD5-AD70-15C36E6C76A8}"/>
    <dgm:cxn modelId="{E7745B13-BCAC-41D3-AE45-575F749D8BD1}" type="presParOf" srcId="{4ADCCBBB-DFFB-4809-B5D1-A8358CFFE336}" destId="{C5828C64-DA6A-4DD9-8AAA-94FCAEC41C21}" srcOrd="0" destOrd="0" presId="urn:microsoft.com/office/officeart/2005/8/layout/vList2"/>
    <dgm:cxn modelId="{981CAE36-DEE9-4E07-B9F7-5499F313C9E5}" type="presParOf" srcId="{4ADCCBBB-DFFB-4809-B5D1-A8358CFFE336}" destId="{DF63F87D-BE05-4B91-B260-ED932AE93DC1}" srcOrd="1" destOrd="0" presId="urn:microsoft.com/office/officeart/2005/8/layout/vList2"/>
    <dgm:cxn modelId="{53CBBB79-E1CA-4A1A-B788-462BA047E677}" type="presParOf" srcId="{4ADCCBBB-DFFB-4809-B5D1-A8358CFFE336}" destId="{082EC222-19E8-45EA-B2DA-519553A67BD6}" srcOrd="2" destOrd="0" presId="urn:microsoft.com/office/officeart/2005/8/layout/vList2"/>
    <dgm:cxn modelId="{7EFA9ECA-2E63-4C71-B27B-FCB2992828D3}" type="presParOf" srcId="{4ADCCBBB-DFFB-4809-B5D1-A8358CFFE336}" destId="{08F9BBAF-B36E-4C1E-8748-DA09694D1C9C}" srcOrd="3" destOrd="0" presId="urn:microsoft.com/office/officeart/2005/8/layout/vList2"/>
    <dgm:cxn modelId="{E86BA0E3-EE40-442C-BE6F-C8A192BEDCE1}" type="presParOf" srcId="{4ADCCBBB-DFFB-4809-B5D1-A8358CFFE336}" destId="{56F6136F-8100-49FD-AD3A-AB87D1220331}" srcOrd="4" destOrd="0" presId="urn:microsoft.com/office/officeart/2005/8/layout/vList2"/>
    <dgm:cxn modelId="{23DBD095-0ACF-43A0-BB5A-B0ABAEA9CFF1}" type="presParOf" srcId="{4ADCCBBB-DFFB-4809-B5D1-A8358CFFE336}" destId="{C443D282-B88D-45E9-86B3-920781CEB001}" srcOrd="5" destOrd="0" presId="urn:microsoft.com/office/officeart/2005/8/layout/vList2"/>
    <dgm:cxn modelId="{70FBE748-2B7D-41AD-AFF9-70F9F10915E9}" type="presParOf" srcId="{4ADCCBBB-DFFB-4809-B5D1-A8358CFFE336}" destId="{0945E8BA-7DA1-4EDD-B058-CE4B46DCD27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D184D9-F3AF-44B9-B59A-098E3E9782C6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54A58D0-5D41-42F8-A052-A135FDF56FCB}">
      <dgm:prSet/>
      <dgm:spPr/>
      <dgm:t>
        <a:bodyPr/>
        <a:lstStyle/>
        <a:p>
          <a:r>
            <a:rPr lang="hr-HR"/>
            <a:t>Wiki je suradnički alat, namijenjen je zajedničkom radu skupine korisnika</a:t>
          </a:r>
          <a:endParaRPr lang="en-US"/>
        </a:p>
      </dgm:t>
    </dgm:pt>
    <dgm:pt modelId="{883E3B76-6508-402F-9DC7-89AC1517DDB0}" type="parTrans" cxnId="{CAE3F75C-F1F3-4E01-A532-FBF4661FB818}">
      <dgm:prSet/>
      <dgm:spPr/>
      <dgm:t>
        <a:bodyPr/>
        <a:lstStyle/>
        <a:p>
          <a:endParaRPr lang="en-US"/>
        </a:p>
      </dgm:t>
    </dgm:pt>
    <dgm:pt modelId="{9E0097CA-EC6B-4593-834D-C21365241B4E}" type="sibTrans" cxnId="{CAE3F75C-F1F3-4E01-A532-FBF4661FB818}">
      <dgm:prSet/>
      <dgm:spPr/>
      <dgm:t>
        <a:bodyPr/>
        <a:lstStyle/>
        <a:p>
          <a:endParaRPr lang="en-US"/>
        </a:p>
      </dgm:t>
    </dgm:pt>
    <dgm:pt modelId="{DDE8D484-A15F-4BF7-AEB2-8DA34B8DEC9F}">
      <dgm:prSet/>
      <dgm:spPr/>
      <dgm:t>
        <a:bodyPr/>
        <a:lstStyle/>
        <a:p>
          <a:r>
            <a:rPr lang="hr-HR"/>
            <a:t>Moguće ravnopravno sudjelovanje svih sudionika u dodavanju, brisanju i uređivanju sadržaja</a:t>
          </a:r>
          <a:endParaRPr lang="en-US"/>
        </a:p>
      </dgm:t>
    </dgm:pt>
    <dgm:pt modelId="{50908DD3-721A-495B-86FC-3C063295840C}" type="parTrans" cxnId="{16ED1DEE-F400-490D-82AA-BAE36BAF7C04}">
      <dgm:prSet/>
      <dgm:spPr/>
      <dgm:t>
        <a:bodyPr/>
        <a:lstStyle/>
        <a:p>
          <a:endParaRPr lang="en-US"/>
        </a:p>
      </dgm:t>
    </dgm:pt>
    <dgm:pt modelId="{3D5807D4-BF70-4703-AAEF-4A574FD34BF6}" type="sibTrans" cxnId="{16ED1DEE-F400-490D-82AA-BAE36BAF7C04}">
      <dgm:prSet/>
      <dgm:spPr/>
      <dgm:t>
        <a:bodyPr/>
        <a:lstStyle/>
        <a:p>
          <a:endParaRPr lang="en-US"/>
        </a:p>
      </dgm:t>
    </dgm:pt>
    <dgm:pt modelId="{4F014851-8CDE-45B4-B427-2808A4A01EA6}">
      <dgm:prSet/>
      <dgm:spPr/>
      <dgm:t>
        <a:bodyPr/>
        <a:lstStyle/>
        <a:p>
          <a:r>
            <a:rPr lang="hr-HR"/>
            <a:t>Wiki-stranice su otvorenog, djelomično otvorenog i ponekad zatvorenog tipa</a:t>
          </a:r>
          <a:endParaRPr lang="en-US"/>
        </a:p>
      </dgm:t>
    </dgm:pt>
    <dgm:pt modelId="{88738489-B51D-45E6-A655-C0B38F5F3C83}" type="parTrans" cxnId="{30B05EC4-B92F-4132-AF7E-A7EE2CEDC0C6}">
      <dgm:prSet/>
      <dgm:spPr/>
      <dgm:t>
        <a:bodyPr/>
        <a:lstStyle/>
        <a:p>
          <a:endParaRPr lang="en-US"/>
        </a:p>
      </dgm:t>
    </dgm:pt>
    <dgm:pt modelId="{A9B2366A-F67D-4F49-956E-919F8E118F4D}" type="sibTrans" cxnId="{30B05EC4-B92F-4132-AF7E-A7EE2CEDC0C6}">
      <dgm:prSet/>
      <dgm:spPr/>
      <dgm:t>
        <a:bodyPr/>
        <a:lstStyle/>
        <a:p>
          <a:endParaRPr lang="en-US"/>
        </a:p>
      </dgm:t>
    </dgm:pt>
    <dgm:pt modelId="{496559E2-72F5-42D0-BAFE-427D7E7E41CC}">
      <dgm:prSet/>
      <dgm:spPr/>
      <dgm:t>
        <a:bodyPr/>
        <a:lstStyle/>
        <a:p>
          <a:r>
            <a:rPr lang="hr-HR"/>
            <a:t>Unutarnja hijerarhija članstva radi kontrole dodavanja tekstova/informacija</a:t>
          </a:r>
          <a:endParaRPr lang="en-US"/>
        </a:p>
      </dgm:t>
    </dgm:pt>
    <dgm:pt modelId="{D37E1CEC-F6B9-462F-9AD6-085A94BF6E10}" type="parTrans" cxnId="{F8247A6D-D0C6-4465-980A-941A8A67CA1B}">
      <dgm:prSet/>
      <dgm:spPr/>
      <dgm:t>
        <a:bodyPr/>
        <a:lstStyle/>
        <a:p>
          <a:endParaRPr lang="en-US"/>
        </a:p>
      </dgm:t>
    </dgm:pt>
    <dgm:pt modelId="{1F58D389-3337-4973-B24E-ABAEAEBBE566}" type="sibTrans" cxnId="{F8247A6D-D0C6-4465-980A-941A8A67CA1B}">
      <dgm:prSet/>
      <dgm:spPr/>
      <dgm:t>
        <a:bodyPr/>
        <a:lstStyle/>
        <a:p>
          <a:endParaRPr lang="en-US"/>
        </a:p>
      </dgm:t>
    </dgm:pt>
    <dgm:pt modelId="{C4A079C8-D866-43A8-84EA-302FE2A213CF}" type="pres">
      <dgm:prSet presAssocID="{C2D184D9-F3AF-44B9-B59A-098E3E9782C6}" presName="diagram" presStyleCnt="0">
        <dgm:presLayoutVars>
          <dgm:dir/>
          <dgm:resizeHandles val="exact"/>
        </dgm:presLayoutVars>
      </dgm:prSet>
      <dgm:spPr/>
    </dgm:pt>
    <dgm:pt modelId="{77F9FBD0-3DCB-4B11-8DA1-8A79713C19AB}" type="pres">
      <dgm:prSet presAssocID="{954A58D0-5D41-42F8-A052-A135FDF56FCB}" presName="node" presStyleLbl="node1" presStyleIdx="0" presStyleCnt="4">
        <dgm:presLayoutVars>
          <dgm:bulletEnabled val="1"/>
        </dgm:presLayoutVars>
      </dgm:prSet>
      <dgm:spPr/>
    </dgm:pt>
    <dgm:pt modelId="{26893CEF-329C-41EF-A6BB-0673008EBEB4}" type="pres">
      <dgm:prSet presAssocID="{9E0097CA-EC6B-4593-834D-C21365241B4E}" presName="sibTrans" presStyleCnt="0"/>
      <dgm:spPr/>
    </dgm:pt>
    <dgm:pt modelId="{1547F8C9-8B14-4021-A952-11E919938D3E}" type="pres">
      <dgm:prSet presAssocID="{DDE8D484-A15F-4BF7-AEB2-8DA34B8DEC9F}" presName="node" presStyleLbl="node1" presStyleIdx="1" presStyleCnt="4">
        <dgm:presLayoutVars>
          <dgm:bulletEnabled val="1"/>
        </dgm:presLayoutVars>
      </dgm:prSet>
      <dgm:spPr/>
    </dgm:pt>
    <dgm:pt modelId="{6A473C9D-5A70-4B6B-864C-4703A698330D}" type="pres">
      <dgm:prSet presAssocID="{3D5807D4-BF70-4703-AAEF-4A574FD34BF6}" presName="sibTrans" presStyleCnt="0"/>
      <dgm:spPr/>
    </dgm:pt>
    <dgm:pt modelId="{100B754F-112E-47F5-B7F4-A2CB077CB5D4}" type="pres">
      <dgm:prSet presAssocID="{4F014851-8CDE-45B4-B427-2808A4A01EA6}" presName="node" presStyleLbl="node1" presStyleIdx="2" presStyleCnt="4">
        <dgm:presLayoutVars>
          <dgm:bulletEnabled val="1"/>
        </dgm:presLayoutVars>
      </dgm:prSet>
      <dgm:spPr/>
    </dgm:pt>
    <dgm:pt modelId="{D73EBD08-00EF-40B5-8E1E-E077ACFBC9F2}" type="pres">
      <dgm:prSet presAssocID="{A9B2366A-F67D-4F49-956E-919F8E118F4D}" presName="sibTrans" presStyleCnt="0"/>
      <dgm:spPr/>
    </dgm:pt>
    <dgm:pt modelId="{1C099F9F-C603-4D72-844F-C12008DB6ADF}" type="pres">
      <dgm:prSet presAssocID="{496559E2-72F5-42D0-BAFE-427D7E7E41CC}" presName="node" presStyleLbl="node1" presStyleIdx="3" presStyleCnt="4">
        <dgm:presLayoutVars>
          <dgm:bulletEnabled val="1"/>
        </dgm:presLayoutVars>
      </dgm:prSet>
      <dgm:spPr/>
    </dgm:pt>
  </dgm:ptLst>
  <dgm:cxnLst>
    <dgm:cxn modelId="{CAE3F75C-F1F3-4E01-A532-FBF4661FB818}" srcId="{C2D184D9-F3AF-44B9-B59A-098E3E9782C6}" destId="{954A58D0-5D41-42F8-A052-A135FDF56FCB}" srcOrd="0" destOrd="0" parTransId="{883E3B76-6508-402F-9DC7-89AC1517DDB0}" sibTransId="{9E0097CA-EC6B-4593-834D-C21365241B4E}"/>
    <dgm:cxn modelId="{D3788F61-D054-43D4-97A7-419B6C484DBC}" type="presOf" srcId="{496559E2-72F5-42D0-BAFE-427D7E7E41CC}" destId="{1C099F9F-C603-4D72-844F-C12008DB6ADF}" srcOrd="0" destOrd="0" presId="urn:microsoft.com/office/officeart/2005/8/layout/default"/>
    <dgm:cxn modelId="{F8247A6D-D0C6-4465-980A-941A8A67CA1B}" srcId="{C2D184D9-F3AF-44B9-B59A-098E3E9782C6}" destId="{496559E2-72F5-42D0-BAFE-427D7E7E41CC}" srcOrd="3" destOrd="0" parTransId="{D37E1CEC-F6B9-462F-9AD6-085A94BF6E10}" sibTransId="{1F58D389-3337-4973-B24E-ABAEAEBBE566}"/>
    <dgm:cxn modelId="{00812454-98D1-4EA1-9510-58E1F2929C01}" type="presOf" srcId="{DDE8D484-A15F-4BF7-AEB2-8DA34B8DEC9F}" destId="{1547F8C9-8B14-4021-A952-11E919938D3E}" srcOrd="0" destOrd="0" presId="urn:microsoft.com/office/officeart/2005/8/layout/default"/>
    <dgm:cxn modelId="{A99C8E85-A3BC-43FE-A566-035CF53D9C47}" type="presOf" srcId="{4F014851-8CDE-45B4-B427-2808A4A01EA6}" destId="{100B754F-112E-47F5-B7F4-A2CB077CB5D4}" srcOrd="0" destOrd="0" presId="urn:microsoft.com/office/officeart/2005/8/layout/default"/>
    <dgm:cxn modelId="{30B05EC4-B92F-4132-AF7E-A7EE2CEDC0C6}" srcId="{C2D184D9-F3AF-44B9-B59A-098E3E9782C6}" destId="{4F014851-8CDE-45B4-B427-2808A4A01EA6}" srcOrd="2" destOrd="0" parTransId="{88738489-B51D-45E6-A655-C0B38F5F3C83}" sibTransId="{A9B2366A-F67D-4F49-956E-919F8E118F4D}"/>
    <dgm:cxn modelId="{ACD0FBE1-62CC-4A20-9606-CB72623957B5}" type="presOf" srcId="{C2D184D9-F3AF-44B9-B59A-098E3E9782C6}" destId="{C4A079C8-D866-43A8-84EA-302FE2A213CF}" srcOrd="0" destOrd="0" presId="urn:microsoft.com/office/officeart/2005/8/layout/default"/>
    <dgm:cxn modelId="{C8F4E7E8-24EC-43F3-988A-DF6F34CEF68C}" type="presOf" srcId="{954A58D0-5D41-42F8-A052-A135FDF56FCB}" destId="{77F9FBD0-3DCB-4B11-8DA1-8A79713C19AB}" srcOrd="0" destOrd="0" presId="urn:microsoft.com/office/officeart/2005/8/layout/default"/>
    <dgm:cxn modelId="{16ED1DEE-F400-490D-82AA-BAE36BAF7C04}" srcId="{C2D184D9-F3AF-44B9-B59A-098E3E9782C6}" destId="{DDE8D484-A15F-4BF7-AEB2-8DA34B8DEC9F}" srcOrd="1" destOrd="0" parTransId="{50908DD3-721A-495B-86FC-3C063295840C}" sibTransId="{3D5807D4-BF70-4703-AAEF-4A574FD34BF6}"/>
    <dgm:cxn modelId="{3817383D-4B44-4201-8908-08A8D12977A3}" type="presParOf" srcId="{C4A079C8-D866-43A8-84EA-302FE2A213CF}" destId="{77F9FBD0-3DCB-4B11-8DA1-8A79713C19AB}" srcOrd="0" destOrd="0" presId="urn:microsoft.com/office/officeart/2005/8/layout/default"/>
    <dgm:cxn modelId="{3488F785-FB2E-4F0B-9CDE-2CEF7839B08F}" type="presParOf" srcId="{C4A079C8-D866-43A8-84EA-302FE2A213CF}" destId="{26893CEF-329C-41EF-A6BB-0673008EBEB4}" srcOrd="1" destOrd="0" presId="urn:microsoft.com/office/officeart/2005/8/layout/default"/>
    <dgm:cxn modelId="{A47E291E-9F94-40A7-B260-EEFD1A7A7E15}" type="presParOf" srcId="{C4A079C8-D866-43A8-84EA-302FE2A213CF}" destId="{1547F8C9-8B14-4021-A952-11E919938D3E}" srcOrd="2" destOrd="0" presId="urn:microsoft.com/office/officeart/2005/8/layout/default"/>
    <dgm:cxn modelId="{ADC9DCC0-14FA-4DF4-8589-57D09DD5A8B2}" type="presParOf" srcId="{C4A079C8-D866-43A8-84EA-302FE2A213CF}" destId="{6A473C9D-5A70-4B6B-864C-4703A698330D}" srcOrd="3" destOrd="0" presId="urn:microsoft.com/office/officeart/2005/8/layout/default"/>
    <dgm:cxn modelId="{B385C409-6EA9-4467-A72D-24989A1EAA63}" type="presParOf" srcId="{C4A079C8-D866-43A8-84EA-302FE2A213CF}" destId="{100B754F-112E-47F5-B7F4-A2CB077CB5D4}" srcOrd="4" destOrd="0" presId="urn:microsoft.com/office/officeart/2005/8/layout/default"/>
    <dgm:cxn modelId="{406524EE-8127-4BA2-9356-E1CCCC3DE8FB}" type="presParOf" srcId="{C4A079C8-D866-43A8-84EA-302FE2A213CF}" destId="{D73EBD08-00EF-40B5-8E1E-E077ACFBC9F2}" srcOrd="5" destOrd="0" presId="urn:microsoft.com/office/officeart/2005/8/layout/default"/>
    <dgm:cxn modelId="{7AE0E2AE-5969-4545-8A6E-B413642642C7}" type="presParOf" srcId="{C4A079C8-D866-43A8-84EA-302FE2A213CF}" destId="{1C099F9F-C603-4D72-844F-C12008DB6AD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28C64-DA6A-4DD9-8AAA-94FCAEC41C21}">
      <dsp:nvSpPr>
        <dsp:cNvPr id="0" name=""/>
        <dsp:cNvSpPr/>
      </dsp:nvSpPr>
      <dsp:spPr>
        <a:xfrm>
          <a:off x="0" y="369750"/>
          <a:ext cx="6628804" cy="10038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Popularan alat web 2.0 za izradu multimedijalnih postera tzv. glogova</a:t>
          </a:r>
          <a:endParaRPr lang="en-US" sz="2600" kern="1200"/>
        </a:p>
      </dsp:txBody>
      <dsp:txXfrm>
        <a:off x="49004" y="418754"/>
        <a:ext cx="6530796" cy="905852"/>
      </dsp:txXfrm>
    </dsp:sp>
    <dsp:sp modelId="{082EC222-19E8-45EA-B2DA-519553A67BD6}">
      <dsp:nvSpPr>
        <dsp:cNvPr id="0" name=""/>
        <dsp:cNvSpPr/>
      </dsp:nvSpPr>
      <dsp:spPr>
        <a:xfrm>
          <a:off x="0" y="1448490"/>
          <a:ext cx="6628804" cy="100386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Možemo ga pronaći na </a:t>
          </a:r>
          <a:r>
            <a:rPr lang="hr-HR" sz="2600" kern="1200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www.glogster.com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9004" y="1497494"/>
        <a:ext cx="6530796" cy="905852"/>
      </dsp:txXfrm>
    </dsp:sp>
    <dsp:sp modelId="{56F6136F-8100-49FD-AD3A-AB87D1220331}">
      <dsp:nvSpPr>
        <dsp:cNvPr id="0" name=""/>
        <dsp:cNvSpPr/>
      </dsp:nvSpPr>
      <dsp:spPr>
        <a:xfrm>
          <a:off x="0" y="2527230"/>
          <a:ext cx="6628804" cy="100386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Za izradu je dovoljna registracija na stranici i stvaranje profila</a:t>
          </a:r>
          <a:endParaRPr lang="en-US" sz="2600" kern="1200"/>
        </a:p>
      </dsp:txBody>
      <dsp:txXfrm>
        <a:off x="49004" y="2576234"/>
        <a:ext cx="6530796" cy="905852"/>
      </dsp:txXfrm>
    </dsp:sp>
    <dsp:sp modelId="{0945E8BA-7DA1-4EDD-B058-CE4B46DCD270}">
      <dsp:nvSpPr>
        <dsp:cNvPr id="0" name=""/>
        <dsp:cNvSpPr/>
      </dsp:nvSpPr>
      <dsp:spPr>
        <a:xfrm>
          <a:off x="0" y="3605970"/>
          <a:ext cx="6628804" cy="100386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Za vrijeme stvaranja vidljiv je samo nama, javan postaje tek kad ga objavimo</a:t>
          </a:r>
          <a:endParaRPr lang="en-US" sz="2600" kern="1200"/>
        </a:p>
      </dsp:txBody>
      <dsp:txXfrm>
        <a:off x="49004" y="3654974"/>
        <a:ext cx="6530796" cy="90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9FBD0-3DCB-4B11-8DA1-8A79713C19AB}">
      <dsp:nvSpPr>
        <dsp:cNvPr id="0" name=""/>
        <dsp:cNvSpPr/>
      </dsp:nvSpPr>
      <dsp:spPr>
        <a:xfrm>
          <a:off x="809" y="438518"/>
          <a:ext cx="3155802" cy="18934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Wiki je suradnički alat, namijenjen je zajedničkom radu skupine korisnika</a:t>
          </a:r>
          <a:endParaRPr lang="en-US" sz="2400" kern="1200"/>
        </a:p>
      </dsp:txBody>
      <dsp:txXfrm>
        <a:off x="809" y="438518"/>
        <a:ext cx="3155802" cy="1893481"/>
      </dsp:txXfrm>
    </dsp:sp>
    <dsp:sp modelId="{1547F8C9-8B14-4021-A952-11E919938D3E}">
      <dsp:nvSpPr>
        <dsp:cNvPr id="0" name=""/>
        <dsp:cNvSpPr/>
      </dsp:nvSpPr>
      <dsp:spPr>
        <a:xfrm>
          <a:off x="3472192" y="438518"/>
          <a:ext cx="3155802" cy="18934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Moguće ravnopravno sudjelovanje svih sudionika u dodavanju, brisanju i uređivanju sadržaja</a:t>
          </a:r>
          <a:endParaRPr lang="en-US" sz="2400" kern="1200"/>
        </a:p>
      </dsp:txBody>
      <dsp:txXfrm>
        <a:off x="3472192" y="438518"/>
        <a:ext cx="3155802" cy="1893481"/>
      </dsp:txXfrm>
    </dsp:sp>
    <dsp:sp modelId="{100B754F-112E-47F5-B7F4-A2CB077CB5D4}">
      <dsp:nvSpPr>
        <dsp:cNvPr id="0" name=""/>
        <dsp:cNvSpPr/>
      </dsp:nvSpPr>
      <dsp:spPr>
        <a:xfrm>
          <a:off x="809" y="2647580"/>
          <a:ext cx="3155802" cy="189348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Wiki-stranice su otvorenog, djelomično otvorenog i ponekad zatvorenog tipa</a:t>
          </a:r>
          <a:endParaRPr lang="en-US" sz="2400" kern="1200"/>
        </a:p>
      </dsp:txBody>
      <dsp:txXfrm>
        <a:off x="809" y="2647580"/>
        <a:ext cx="3155802" cy="1893481"/>
      </dsp:txXfrm>
    </dsp:sp>
    <dsp:sp modelId="{1C099F9F-C603-4D72-844F-C12008DB6ADF}">
      <dsp:nvSpPr>
        <dsp:cNvPr id="0" name=""/>
        <dsp:cNvSpPr/>
      </dsp:nvSpPr>
      <dsp:spPr>
        <a:xfrm>
          <a:off x="3472192" y="2647580"/>
          <a:ext cx="3155802" cy="189348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Unutarnja hijerarhija članstva radi kontrole dodavanja tekstova/informacija</a:t>
          </a:r>
          <a:endParaRPr lang="en-US" sz="2400" kern="1200"/>
        </a:p>
      </dsp:txBody>
      <dsp:txXfrm>
        <a:off x="3472192" y="2647580"/>
        <a:ext cx="3155802" cy="1893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3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4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8597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22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43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90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29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4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0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5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4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2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57B84-D861-4520-AC68-369043382E7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CBE713-232F-47F0-A0D7-F39047AF1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9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41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5" name="Rectangle 53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55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57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8C8AE69E-4C0E-431F-8BCF-2E0A33DC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 err="1"/>
              <a:t>Ostale</a:t>
            </a:r>
            <a:r>
              <a:rPr lang="en-US" sz="5400" dirty="0"/>
              <a:t> </a:t>
            </a:r>
            <a:r>
              <a:rPr lang="en-US" sz="5400" dirty="0" err="1"/>
              <a:t>internetske</a:t>
            </a:r>
            <a:r>
              <a:rPr lang="en-US" sz="5400" dirty="0"/>
              <a:t> </a:t>
            </a:r>
            <a:r>
              <a:rPr lang="en-US" sz="5400" dirty="0" err="1"/>
              <a:t>usluge</a:t>
            </a:r>
            <a:endParaRPr lang="en-US" sz="5400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46516F6-71C5-4B40-9647-23A67ED64CE2}"/>
              </a:ext>
            </a:extLst>
          </p:cNvPr>
          <p:cNvSpPr txBox="1"/>
          <p:nvPr/>
        </p:nvSpPr>
        <p:spPr>
          <a:xfrm>
            <a:off x="7772400" y="6039853"/>
            <a:ext cx="428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Magdalena Medić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81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EAC3C9-549A-44E4-82BA-B27F143AC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Društvene mreže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4F3236-A84F-49E6-A4DA-CC4CC8CE23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Besplatan pristup i neograničena mogućnost povezivanja s drugima</a:t>
            </a:r>
          </a:p>
          <a:p>
            <a:r>
              <a:rPr lang="hr-HR" dirty="0"/>
              <a:t>Stvarajući vlastiti profil, korisnici se mogu povezati sa bilo kim iz cijelog svijeta</a:t>
            </a:r>
          </a:p>
          <a:p>
            <a:r>
              <a:rPr lang="hr-HR" dirty="0"/>
              <a:t>Identitet i aktivnost osobe podijeljeni su i organizirani na dva polja: u stvarnom životu i virtualnom prostoru, što je istovremeno i pozitivna i negativna strana društvenih mreža</a:t>
            </a:r>
          </a:p>
          <a:p>
            <a:r>
              <a:rPr lang="hr-HR" dirty="0"/>
              <a:t>Nedostatci su zloupotreba krađa identiteta, smanjena mogućnost zaštite privatnosti, itd.</a:t>
            </a:r>
          </a:p>
          <a:p>
            <a:endParaRPr lang="en-US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ABE6B35-5D41-4AEB-951C-D1CD59AB5C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Najpopularnije društvene mreže današnjice: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Slika 5" descr="Slika na kojoj se prikazuje crtež&#10;&#10;Opis je automatski generiran">
            <a:extLst>
              <a:ext uri="{FF2B5EF4-FFF2-40B4-BE49-F238E27FC236}">
                <a16:creationId xmlns:a16="http://schemas.microsoft.com/office/drawing/2014/main" id="{0D157A23-DA10-42A0-ACBA-C81BCBF68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289" y="2893219"/>
            <a:ext cx="1071562" cy="1071562"/>
          </a:xfrm>
          <a:prstGeom prst="rect">
            <a:avLst/>
          </a:prstGeom>
        </p:spPr>
      </p:pic>
      <p:pic>
        <p:nvPicPr>
          <p:cNvPr id="10" name="Slika 9" descr="Slika na kojoj se prikazuje crtež&#10;&#10;Opis je automatski generiran">
            <a:extLst>
              <a:ext uri="{FF2B5EF4-FFF2-40B4-BE49-F238E27FC236}">
                <a16:creationId xmlns:a16="http://schemas.microsoft.com/office/drawing/2014/main" id="{D1B301AA-D3CA-4A1E-B1A9-C96644276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452" y="2820849"/>
            <a:ext cx="1216302" cy="1216302"/>
          </a:xfrm>
          <a:prstGeom prst="rect">
            <a:avLst/>
          </a:prstGeom>
        </p:spPr>
      </p:pic>
      <p:pic>
        <p:nvPicPr>
          <p:cNvPr id="12" name="Slika 11" descr="Slika na kojoj se prikazuje crtež&#10;&#10;Opis je automatski generiran">
            <a:extLst>
              <a:ext uri="{FF2B5EF4-FFF2-40B4-BE49-F238E27FC236}">
                <a16:creationId xmlns:a16="http://schemas.microsoft.com/office/drawing/2014/main" id="{23499C39-C658-492E-ABE8-3EDE4E468B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041" y="4194970"/>
            <a:ext cx="2009704" cy="1051230"/>
          </a:xfrm>
          <a:prstGeom prst="rect">
            <a:avLst/>
          </a:prstGeom>
        </p:spPr>
      </p:pic>
      <p:pic>
        <p:nvPicPr>
          <p:cNvPr id="14" name="Slika 13" descr="Slika na kojoj se prikazuje crtež&#10;&#10;Opis je automatski generiran">
            <a:extLst>
              <a:ext uri="{FF2B5EF4-FFF2-40B4-BE49-F238E27FC236}">
                <a16:creationId xmlns:a16="http://schemas.microsoft.com/office/drawing/2014/main" id="{D0C706BA-C44C-46DD-BA95-D4CB03923C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851" y="4128092"/>
            <a:ext cx="2024246" cy="1138638"/>
          </a:xfrm>
          <a:prstGeom prst="rect">
            <a:avLst/>
          </a:prstGeom>
        </p:spPr>
      </p:pic>
      <p:pic>
        <p:nvPicPr>
          <p:cNvPr id="16" name="Slika 15" descr="Slika na kojoj se prikazuje znak, košulja&#10;&#10;Opis je automatski generiran">
            <a:extLst>
              <a:ext uri="{FF2B5EF4-FFF2-40B4-BE49-F238E27FC236}">
                <a16:creationId xmlns:a16="http://schemas.microsoft.com/office/drawing/2014/main" id="{90F657C5-356E-4681-A18A-F4A242A3BB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616" y="2956737"/>
            <a:ext cx="944526" cy="94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637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B98024-8C78-4B2A-9F02-B9B1AFEB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Web blog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E48F6E-2993-4525-873A-FA8078DA42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Osnivač </a:t>
            </a:r>
            <a:r>
              <a:rPr lang="hr-HR" dirty="0" err="1"/>
              <a:t>Jorn</a:t>
            </a:r>
            <a:r>
              <a:rPr lang="hr-HR" dirty="0"/>
              <a:t> </a:t>
            </a:r>
            <a:r>
              <a:rPr lang="hr-HR" dirty="0" err="1"/>
              <a:t>Barger</a:t>
            </a:r>
            <a:r>
              <a:rPr lang="hr-HR" dirty="0"/>
              <a:t> 1997.g.</a:t>
            </a:r>
          </a:p>
          <a:p>
            <a:r>
              <a:rPr lang="hr-HR" dirty="0"/>
              <a:t>Ima oblik web-stranice; stvara ga pojedinac ili skupina</a:t>
            </a:r>
          </a:p>
          <a:p>
            <a:r>
              <a:rPr lang="hr-HR" dirty="0"/>
              <a:t>Može sadržavati članke, fotografije, tekstualne zapise, videozapise, linkove, komentare</a:t>
            </a:r>
          </a:p>
          <a:p>
            <a:r>
              <a:rPr lang="hr-HR" dirty="0"/>
              <a:t>Sadržaji se objavljuju kronološki</a:t>
            </a:r>
          </a:p>
          <a:p>
            <a:r>
              <a:rPr lang="hr-HR" dirty="0" err="1"/>
              <a:t>Softweri</a:t>
            </a:r>
            <a:r>
              <a:rPr lang="hr-HR" dirty="0"/>
              <a:t> i stranice za izradu blogova: </a:t>
            </a:r>
            <a:r>
              <a:rPr lang="hr-HR" dirty="0" err="1"/>
              <a:t>Blogger</a:t>
            </a:r>
            <a:r>
              <a:rPr lang="hr-HR" dirty="0"/>
              <a:t>, </a:t>
            </a:r>
            <a:r>
              <a:rPr lang="hr-HR" dirty="0" err="1"/>
              <a:t>Wordpress</a:t>
            </a:r>
            <a:r>
              <a:rPr lang="hr-HR" dirty="0"/>
              <a:t>, </a:t>
            </a:r>
            <a:r>
              <a:rPr lang="hr-HR" dirty="0" err="1"/>
              <a:t>edublogs</a:t>
            </a:r>
            <a:r>
              <a:rPr lang="hr-HR" dirty="0"/>
              <a:t>, itd.</a:t>
            </a:r>
          </a:p>
          <a:p>
            <a:endParaRPr lang="en-US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ADCD1EE-029D-49DA-BC45-B9942BAFC1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Prednosti:</a:t>
            </a:r>
          </a:p>
          <a:p>
            <a:r>
              <a:rPr lang="hr-HR" dirty="0"/>
              <a:t>Postojeći besplatan </a:t>
            </a:r>
            <a:r>
              <a:rPr lang="hr-HR" dirty="0" err="1"/>
              <a:t>softwear</a:t>
            </a:r>
            <a:endParaRPr lang="hr-HR" dirty="0"/>
          </a:p>
          <a:p>
            <a:r>
              <a:rPr lang="hr-HR" dirty="0"/>
              <a:t>Blog pristupačan korisnicima</a:t>
            </a:r>
          </a:p>
          <a:p>
            <a:r>
              <a:rPr lang="hr-HR" dirty="0"/>
              <a:t>Jednostavna i brza izrada</a:t>
            </a:r>
          </a:p>
          <a:p>
            <a:r>
              <a:rPr lang="hr-HR" dirty="0"/>
              <a:t>Velika fleksibilnost kod dizajna i upotrebe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555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EEB1C95-7B34-4255-A148-CEC7FC6B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hr-HR" sz="4400"/>
              <a:t>Glogster</a:t>
            </a:r>
            <a:endParaRPr lang="en-US" sz="4400"/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Rezervirano mjesto sadržaja 2">
            <a:extLst>
              <a:ext uri="{FF2B5EF4-FFF2-40B4-BE49-F238E27FC236}">
                <a16:creationId xmlns:a16="http://schemas.microsoft.com/office/drawing/2014/main" id="{9F4C6AC6-193D-412A-9053-1C075C3FED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3588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8494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79B6297-39A2-420F-AD5E-A699B9BC1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hr-HR" sz="4400"/>
              <a:t>Wiki </a:t>
            </a:r>
            <a:endParaRPr lang="en-US" sz="44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Rezervirano mjesto sadržaja 2">
            <a:extLst>
              <a:ext uri="{FF2B5EF4-FFF2-40B4-BE49-F238E27FC236}">
                <a16:creationId xmlns:a16="http://schemas.microsoft.com/office/drawing/2014/main" id="{8A5A3E7A-DCDE-44C3-8173-AB9BB4ECA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323794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59546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6B256F-62AC-4CEE-B29D-751BDDE9A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hr-HR"/>
              <a:t>Chat 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0B0EB8-EB44-4E5F-AEF3-95535A5B8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hr-HR"/>
              <a:t>Internetska usluga koja omogućuje komuniciranje u realnom vremenu korištenjem tipkovnice</a:t>
            </a:r>
          </a:p>
          <a:p>
            <a:r>
              <a:rPr lang="hr-HR"/>
              <a:t>Korisnici često koriste emotikone za izražavanje raspoloženja/osjećaja</a:t>
            </a:r>
          </a:p>
          <a:p>
            <a:r>
              <a:rPr lang="hr-HR"/>
              <a:t>Chat obično dolazi kao dio još neke usluge, npr. Facebook chat, Instagram Direct poruke, itd.</a:t>
            </a:r>
            <a:endParaRPr lang="en-US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4D435C1-370F-4D5D-A714-E7B74CB16C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0" r="11847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35" name="Isosceles Triangle 14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4226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42E4D2-9B8F-4D53-91AE-DB52230BA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r>
              <a:rPr lang="hr-HR"/>
              <a:t>VOIP</a:t>
            </a:r>
            <a:br>
              <a:rPr lang="hr-HR"/>
            </a:b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DDF093-87A5-44B6-B446-BFDC3A760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7" y="2160589"/>
            <a:ext cx="3720916" cy="3560733"/>
          </a:xfrm>
        </p:spPr>
        <p:txBody>
          <a:bodyPr>
            <a:normAutofit/>
          </a:bodyPr>
          <a:lstStyle/>
          <a:p>
            <a:r>
              <a:rPr lang="hr-HR" err="1"/>
              <a:t>Voice</a:t>
            </a:r>
            <a:r>
              <a:rPr lang="hr-HR"/>
              <a:t> </a:t>
            </a:r>
            <a:r>
              <a:rPr lang="hr-HR" err="1"/>
              <a:t>Over</a:t>
            </a:r>
            <a:r>
              <a:rPr lang="hr-HR"/>
              <a:t> Internet </a:t>
            </a:r>
            <a:r>
              <a:rPr lang="hr-HR" err="1"/>
              <a:t>Protocol</a:t>
            </a:r>
            <a:r>
              <a:rPr lang="hr-HR"/>
              <a:t> omogućava besplatno internetsko telefoniranje</a:t>
            </a:r>
          </a:p>
          <a:p>
            <a:r>
              <a:rPr lang="hr-HR"/>
              <a:t>Skype je najpoznatiji program za korištenje VOIP-a</a:t>
            </a:r>
          </a:p>
          <a:p>
            <a:r>
              <a:rPr lang="hr-HR"/>
              <a:t>Moguće telefoniranje, konferencijski razgovori, razmjena datoteka i chat</a:t>
            </a:r>
          </a:p>
          <a:p>
            <a:r>
              <a:rPr lang="hr-HR"/>
              <a:t>Moguće zvati i telefone, ali ti pozivi se naplaćuju</a:t>
            </a:r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49541B8-C8B9-4953-97CF-F9EFF98CC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17325"/>
            <a:ext cx="3160782" cy="316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0522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3A6A76-AE5D-49AE-9D49-90C0F15482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A5CCB5-EF7C-48C3-B6DF-ADC1771C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4CCC9E2-3000-4D65-A607-D2D2A37CA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3250D6C2-D9D4-4A9F-87A3-8EBB72794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A621299-817D-46DA-9048-2E0A16D4C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F8D7E4E-4190-4BB5-A1AA-20610B2C5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FB6299-378D-4A25-91E6-9C6E0A309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AECD26A0-ED75-4BE4-BFEC-885CBEDB5F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459E0DD-85B6-45C6-8D5E-8E494E9472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64D381D-8077-4635-82B6-CA7E6160D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58017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3F8D64C-15FA-42D6-AB21-7FB17F8316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9C8DDD52-FBB2-4634-B9F8-A341CDE10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F76D930D-0445-4535-8F05-11423747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FTP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65BAEF-E392-43BE-9C48-F94E9320F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File Transfer Protocol Internet usuga za slanje i primanje dokumenata</a:t>
            </a:r>
          </a:p>
          <a:p>
            <a:r>
              <a:rPr lang="hr-HR">
                <a:solidFill>
                  <a:srgbClr val="FFFFFF"/>
                </a:solidFill>
              </a:rPr>
              <a:t>Nekada su se dokumenti slali internetom isključivo koristeći FTP uz pomoć FTP klijenta</a:t>
            </a:r>
          </a:p>
          <a:p>
            <a:r>
              <a:rPr lang="hr-HR">
                <a:solidFill>
                  <a:srgbClr val="FFFFFF"/>
                </a:solidFill>
              </a:rPr>
              <a:t>FTP uslugu danas koristimo kada želimo svoje web-stranice udomiti na nekom udaljenom poslužitelju</a:t>
            </a:r>
          </a:p>
          <a:p>
            <a:r>
              <a:rPr lang="hr-HR">
                <a:solidFill>
                  <a:srgbClr val="FFFFFF"/>
                </a:solidFill>
              </a:rPr>
              <a:t>Datoteke namijenjene za prijenos čuvaju se na određenim mrežnim računalima koji su dostupni svim ili samo određenim korisnicima</a:t>
            </a:r>
          </a:p>
          <a:p>
            <a:r>
              <a:rPr lang="hr-HR">
                <a:solidFill>
                  <a:srgbClr val="FFFFFF"/>
                </a:solidFill>
              </a:rPr>
              <a:t>Kod FTP-a datoteke ne možemo pregledavati u izvornom obliku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717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D731E845-8EBE-4D5A-8344-63CC2A9E0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hr-HR" dirty="0"/>
              <a:t>Telnet 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4D838A-F31F-4F5B-B4EF-A830BCF7B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hr-HR" dirty="0"/>
              <a:t>Jedna od prvih usluga na Internetu</a:t>
            </a:r>
          </a:p>
          <a:p>
            <a:r>
              <a:rPr lang="hr-HR" dirty="0"/>
              <a:t>Koristio se za spajanje na udaljeno računalo</a:t>
            </a:r>
          </a:p>
          <a:p>
            <a:r>
              <a:rPr lang="hr-HR" dirty="0"/>
              <a:t>Danas se za to koristi opcija </a:t>
            </a:r>
            <a:r>
              <a:rPr lang="hr-HR" dirty="0" err="1"/>
              <a:t>Remote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koja dolazi u sklopu Windows sustava</a:t>
            </a:r>
          </a:p>
          <a:p>
            <a:r>
              <a:rPr lang="hr-HR" dirty="0"/>
              <a:t>Team </a:t>
            </a:r>
            <a:r>
              <a:rPr lang="hr-HR" dirty="0" err="1"/>
              <a:t>Viewer</a:t>
            </a:r>
            <a:r>
              <a:rPr lang="hr-HR" dirty="0"/>
              <a:t>-program za preuzimanje kontrole nad udaljenim računalom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24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409</Words>
  <Application>Microsoft Office PowerPoint</Application>
  <PresentationFormat>Široki zaslon</PresentationFormat>
  <Paragraphs>49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Ostale internetske usluge</vt:lpstr>
      <vt:lpstr>Društvene mreže</vt:lpstr>
      <vt:lpstr>Web blog</vt:lpstr>
      <vt:lpstr>Glogster</vt:lpstr>
      <vt:lpstr>Wiki </vt:lpstr>
      <vt:lpstr>Chat </vt:lpstr>
      <vt:lpstr>VOIP </vt:lpstr>
      <vt:lpstr>FTP</vt:lpstr>
      <vt:lpstr>Telnet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Ostale internetske usluge</dc:title>
  <dc:creator>Martina Medić</dc:creator>
  <cp:lastModifiedBy>Martina Medić</cp:lastModifiedBy>
  <cp:revision>4</cp:revision>
  <dcterms:created xsi:type="dcterms:W3CDTF">2020-04-20T19:02:38Z</dcterms:created>
  <dcterms:modified xsi:type="dcterms:W3CDTF">2020-04-20T19:17:56Z</dcterms:modified>
</cp:coreProperties>
</file>