
<file path=[Content_Types].xml><?xml version="1.0" encoding="utf-8"?>
<Types xmlns="http://schemas.openxmlformats.org/package/2006/content-types"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Default Extension="svg" ContentType="image/svg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 autoCompressPictures="0">
  <p:sldMasterIdLst>
    <p:sldMasterId id="2147483660" r:id="rId4"/>
  </p:sldMasterIdLst>
  <p:sldIdLst>
    <p:sldId id="280" r:id="rId5"/>
    <p:sldId id="281" r:id="rId6"/>
    <p:sldId id="282" r:id="rId7"/>
    <p:sldId id="286" r:id="rId8"/>
    <p:sldId id="287" r:id="rId9"/>
    <p:sldId id="283" r:id="rId10"/>
    <p:sldId id="284" r:id="rId11"/>
    <p:sldId id="285" r:id="rId12"/>
    <p:sldId id="289" r:id="rId13"/>
    <p:sldId id="292" r:id="rId14"/>
    <p:sldId id="293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19" autoAdjust="0"/>
  </p:normalViewPr>
  <p:slideViewPr>
    <p:cSldViewPr snapToGrid="0">
      <p:cViewPr>
        <p:scale>
          <a:sx n="75" d="100"/>
          <a:sy n="75" d="100"/>
        </p:scale>
        <p:origin x="-1338" y="-90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0693" y="1769540"/>
            <a:ext cx="9440034" cy="1828801"/>
          </a:xfrm>
        </p:spPr>
        <p:txBody>
          <a:bodyPr anchor="b">
            <a:normAutofit/>
          </a:bodyPr>
          <a:lstStyle>
            <a:lvl1pPr algn="ctr"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0693" y="3773489"/>
            <a:ext cx="9440034" cy="1049867"/>
          </a:xfrm>
        </p:spPr>
        <p:txBody>
          <a:bodyPr anchor="t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D38747-4367-4BD2-8D51-C97E202738E2}" type="datetime1">
              <a:rPr lang="en-US" smtClean="0"/>
              <a:pPr/>
              <a:t>4/14/2020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9029819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Slate-V2-HD-panoPhotoInset.png">
            <a:extLst>
              <a:ext uri="{FF2B5EF4-FFF2-40B4-BE49-F238E27FC236}">
                <a16:creationId xmlns:a16="http://schemas.microsoft.com/office/drawing/2014/main" xmlns="" id="{CE39118B-B3AD-4BD4-BA22-DEFF4E76CE9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13883" y="547807"/>
            <a:ext cx="10141799" cy="381680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806" y="4565255"/>
            <a:ext cx="10355326" cy="543472"/>
          </a:xfrm>
        </p:spPr>
        <p:txBody>
          <a:bodyPr anchor="b">
            <a:normAutofit/>
          </a:bodyPr>
          <a:lstStyle>
            <a:lvl1pPr algn="ctr">
              <a:defRPr sz="2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69349" y="695009"/>
            <a:ext cx="9845346" cy="3525671"/>
          </a:xfr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5247728"/>
            <a:ext cx="10353762" cy="543472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F1B079-7EF0-44EE-B798-BCC497C9F3B2}" type="datetime1">
              <a:rPr lang="en-US" smtClean="0"/>
              <a:pPr/>
              <a:t>4/14/2020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4198098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8437"/>
            <a:ext cx="10353762" cy="3534344"/>
          </a:xfrm>
        </p:spPr>
        <p:txBody>
          <a:bodyPr anchor="ctr">
            <a:normAutofit/>
          </a:bodyPr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295180"/>
            <a:ext cx="10353763" cy="1501826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FF70A8-1D13-4657-95F0-A9EA54967B8D}" type="datetime1">
              <a:rPr lang="en-US" smtClean="0"/>
              <a:pPr/>
              <a:t>4/14/2020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76819271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532749"/>
          </a:xfrm>
        </p:spPr>
        <p:txBody>
          <a:bodyPr anchor="t">
            <a:normAutofit/>
          </a:bodyPr>
          <a:lstStyle>
            <a:lvl1pPr marL="0" indent="0" algn="r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304353"/>
            <a:ext cx="10353763" cy="1489496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EB90AC-71BD-4C7F-8ACA-7B3F18292E63}" type="datetime1">
              <a:rPr lang="en-US" smtClean="0"/>
              <a:pPr/>
              <a:t>4/14/2020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223F0D53-0705-41B7-8554-09D21E7807F9}"/>
              </a:ext>
            </a:extLst>
          </p:cNvPr>
          <p:cNvSpPr txBox="1"/>
          <p:nvPr/>
        </p:nvSpPr>
        <p:spPr>
          <a:xfrm>
            <a:off x="990600" y="88479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C7F647CD-0F1A-4BB3-89E0-A74F1E1B098D}"/>
              </a:ext>
            </a:extLst>
          </p:cNvPr>
          <p:cNvSpPr txBox="1"/>
          <p:nvPr/>
        </p:nvSpPr>
        <p:spPr>
          <a:xfrm>
            <a:off x="10504716" y="292825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xmlns="" val="285209809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4" y="2126942"/>
            <a:ext cx="10353763" cy="251183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84" y="4650556"/>
            <a:ext cx="10352199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6EFC2C-8905-46F0-B443-CE905B76BA01}" type="datetime1">
              <a:rPr lang="en-US" smtClean="0"/>
              <a:pPr/>
              <a:t>4/14/2020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50632439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97045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95" y="1885950"/>
            <a:ext cx="3300984" cy="764782"/>
          </a:xfrm>
        </p:spPr>
        <p:txBody>
          <a:bodyPr anchor="b">
            <a:noAutofit/>
          </a:bodyPr>
          <a:lstStyle>
            <a:lvl1pPr marL="0" indent="0" algn="ctr"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95" y="2768112"/>
            <a:ext cx="3300984" cy="302308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6711" y="1885949"/>
            <a:ext cx="3300984" cy="764783"/>
          </a:xfrm>
        </p:spPr>
        <p:txBody>
          <a:bodyPr anchor="b">
            <a:noAutofit/>
          </a:bodyPr>
          <a:lstStyle>
            <a:lvl1pPr marL="0" indent="0" algn="ctr"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1435" y="2768112"/>
            <a:ext cx="3300984" cy="302308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66572" y="1885950"/>
            <a:ext cx="3300984" cy="764782"/>
          </a:xfrm>
        </p:spPr>
        <p:txBody>
          <a:bodyPr anchor="b">
            <a:noAutofit/>
          </a:bodyPr>
          <a:lstStyle>
            <a:lvl1pPr marL="0" indent="0" algn="ctr"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66572" y="2768110"/>
            <a:ext cx="3300984" cy="302308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079DC3-C9B5-499E-9140-0DC28B7074E2}" type="datetime1">
              <a:rPr lang="en-US" smtClean="0"/>
              <a:pPr/>
              <a:t>4/14/2020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67975862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ate-V2-HD-3colPhotoInset.png">
            <a:extLst>
              <a:ext uri="{FF2B5EF4-FFF2-40B4-BE49-F238E27FC236}">
                <a16:creationId xmlns:a16="http://schemas.microsoft.com/office/drawing/2014/main" xmlns="" id="{7E87C569-D426-4615-ADA7-B370EA98340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97962" y="1818214"/>
            <a:ext cx="3339972" cy="1847851"/>
          </a:xfrm>
          <a:prstGeom prst="rect">
            <a:avLst/>
          </a:prstGeom>
        </p:spPr>
      </p:pic>
      <p:pic>
        <p:nvPicPr>
          <p:cNvPr id="36" name="Picture 35" descr="Slate-V2-HD-3colPhotoInset.png">
            <a:extLst>
              <a:ext uri="{FF2B5EF4-FFF2-40B4-BE49-F238E27FC236}">
                <a16:creationId xmlns:a16="http://schemas.microsoft.com/office/drawing/2014/main" xmlns="" id="{7B353ED4-7AD0-46C9-88ED-1A16B1433AF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403800" y="1818214"/>
            <a:ext cx="3339972" cy="1847851"/>
          </a:xfrm>
          <a:prstGeom prst="rect">
            <a:avLst/>
          </a:prstGeom>
        </p:spPr>
      </p:pic>
      <p:pic>
        <p:nvPicPr>
          <p:cNvPr id="37" name="Picture 36" descr="Slate-V2-HD-3colPhotoInset.png">
            <a:extLst>
              <a:ext uri="{FF2B5EF4-FFF2-40B4-BE49-F238E27FC236}">
                <a16:creationId xmlns:a16="http://schemas.microsoft.com/office/drawing/2014/main" xmlns="" id="{F561D985-AD57-459A-B3A6-EBF29603976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936051" y="1818214"/>
            <a:ext cx="3339972" cy="1847851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94" y="609600"/>
            <a:ext cx="10353763" cy="97045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95" y="3904106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018102" y="1938918"/>
            <a:ext cx="3092368" cy="160295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95" y="4572443"/>
            <a:ext cx="3300984" cy="121875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88" y="3904106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545743" y="1939094"/>
            <a:ext cx="3092368" cy="160816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435" y="4572442"/>
            <a:ext cx="3300984" cy="121875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66697" y="3904106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075698" y="1934432"/>
            <a:ext cx="3092368" cy="160729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66572" y="4572442"/>
            <a:ext cx="3300984" cy="121875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BB33EA-E472-4D22-9C03-A9C14AA21CED}" type="datetime1">
              <a:rPr lang="en-US" smtClean="0"/>
              <a:pPr/>
              <a:t>4/14/2020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325455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C55A3C-5767-4844-A0A3-83778C2E5409}" type="datetime1">
              <a:rPr lang="en-US" smtClean="0"/>
              <a:pPr/>
              <a:t>4/14/2020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9062771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1761067"/>
            <a:ext cx="9590550" cy="1828813"/>
          </a:xfrm>
        </p:spPr>
        <p:txBody>
          <a:bodyPr anchor="b"/>
          <a:lstStyle>
            <a:lvl1pPr algn="ctr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3763439"/>
            <a:ext cx="9590550" cy="1333494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E507A8-A5CF-4D38-AB86-7EDDA87A85D4}" type="datetime1">
              <a:rPr lang="en-US" smtClean="0"/>
              <a:pPr/>
              <a:t>4/14/2020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6642051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126187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3795" y="2076450"/>
            <a:ext cx="4856841" cy="3622671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10716" y="2076451"/>
            <a:ext cx="4856841" cy="3622672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FCD27C-8599-43EF-BA1D-14DDC1946E06}" type="datetime1">
              <a:rPr lang="en-US" smtClean="0"/>
              <a:pPr/>
              <a:t>4/14/2020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1157741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 descr="Slate-V2-HD-compPhotoInset.png">
            <a:extLst>
              <a:ext uri="{FF2B5EF4-FFF2-40B4-BE49-F238E27FC236}">
                <a16:creationId xmlns:a16="http://schemas.microsoft.com/office/drawing/2014/main" xmlns="" id="{37B721FF-D609-4D98-9D19-CF75AA8A54F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13795" y="1734506"/>
            <a:ext cx="5029200" cy="4099959"/>
          </a:xfrm>
          <a:prstGeom prst="rect">
            <a:avLst/>
          </a:prstGeom>
        </p:spPr>
      </p:pic>
      <p:pic>
        <p:nvPicPr>
          <p:cNvPr id="21" name="Picture 20" descr="Slate-V2-HD-compPhotoInset.png">
            <a:extLst>
              <a:ext uri="{FF2B5EF4-FFF2-40B4-BE49-F238E27FC236}">
                <a16:creationId xmlns:a16="http://schemas.microsoft.com/office/drawing/2014/main" xmlns="" id="{073936BD-C868-433F-8E84-D6DD8E640E3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238357" y="1734506"/>
            <a:ext cx="5029200" cy="409995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97045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46013" y="1855153"/>
            <a:ext cx="4764764" cy="692494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46013" y="2702103"/>
            <a:ext cx="4764764" cy="3043533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63166" y="1855152"/>
            <a:ext cx="4779582" cy="692495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63167" y="2702103"/>
            <a:ext cx="4779581" cy="3043533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343D99-809A-49C0-96E5-4250D0B498EE}" type="datetime1">
              <a:rPr lang="en-US" smtClean="0"/>
              <a:pPr/>
              <a:t>4/14/2020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7203152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43DE9B-B678-4EFB-BB7D-A4370204A0B0}" type="datetime1">
              <a:rPr lang="en-US" smtClean="0"/>
              <a:pPr/>
              <a:t>4/14/2020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7343349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8812DA-F765-4142-A6A3-A8ED7235E082}" type="datetime1">
              <a:rPr lang="en-US" smtClean="0"/>
              <a:pPr/>
              <a:t>4/14/2020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2515851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3706889" cy="1821918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55633" y="609600"/>
            <a:ext cx="6411924" cy="5080001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2673351"/>
            <a:ext cx="3706889" cy="301625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0277FD-7DE6-41D4-930D-AC99F5AFE54E}" type="datetime1">
              <a:rPr lang="en-US" smtClean="0"/>
              <a:pPr/>
              <a:t>4/14/2020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0581491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1" descr="Slate-V2-HD-vertPhotoInset.png">
            <a:extLst>
              <a:ext uri="{FF2B5EF4-FFF2-40B4-BE49-F238E27FC236}">
                <a16:creationId xmlns:a16="http://schemas.microsoft.com/office/drawing/2014/main" xmlns="" id="{4D06E496-ACBA-4063-B4A1-C5C484EE5A7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293665" y="609600"/>
            <a:ext cx="3584166" cy="520483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763701"/>
            <a:ext cx="5707899" cy="1675559"/>
          </a:xfrm>
        </p:spPr>
        <p:txBody>
          <a:bodyPr anchor="b">
            <a:noAutofit/>
          </a:bodyPr>
          <a:lstStyle>
            <a:lvl1pPr algn="ctr">
              <a:defRPr sz="32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42551" y="763702"/>
            <a:ext cx="3275751" cy="4912822"/>
          </a:xfr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73698" y="2679699"/>
            <a:ext cx="4588094" cy="3135695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A15526-7079-4B7B-987C-1B5FAE11A0FF}" type="datetime1">
              <a:rPr lang="en-US" smtClean="0"/>
              <a:pPr/>
              <a:t>4/14/2020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3425126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1257300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95" y="2076450"/>
            <a:ext cx="10353762" cy="3714749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6" y="6000749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fld id="{073ED0CC-082F-4160-86E5-0D6041F12778}" type="datetime1">
              <a:rPr lang="en-US" smtClean="0"/>
              <a:pPr/>
              <a:t>4/14/2020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95" y="6000749"/>
            <a:ext cx="667286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6000749"/>
            <a:ext cx="75354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fld id="{3A98EE3D-8CD1-4C3F-BD1C-C98C9596463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4012744071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</p:sldLayoutIdLst>
  <p:hf sldNum="0" hdr="0" ftr="0" dt="0"/>
  <p:txStyles>
    <p:titleStyle>
      <a:lvl1pPr algn="ctr" defTabSz="457200" rtl="0" eaLnBrk="1" latinLnBrk="0" hangingPunct="1">
        <a:lnSpc>
          <a:spcPct val="90000"/>
        </a:lnSpc>
        <a:spcBef>
          <a:spcPct val="0"/>
        </a:spcBef>
        <a:buNone/>
        <a:defRPr sz="46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j-lt"/>
          <a:ea typeface="+mj-ea"/>
          <a:cs typeface="Trebuchet M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06000" algn="l" defTabSz="457200" rtl="0" eaLnBrk="1" latinLnBrk="0" hangingPunct="1">
        <a:lnSpc>
          <a:spcPct val="110000"/>
        </a:lnSpc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23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1pPr>
      <a:lvl2pPr marL="720000" indent="-270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"/>
        <a:defRPr sz="21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2pPr>
      <a:lvl3pPr marL="1026000" indent="-21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8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3pPr>
      <a:lvl4pPr marL="1386000" indent="-21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"/>
        <a:defRPr sz="16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4pPr>
      <a:lvl5pPr marL="1674000" indent="-21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6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5pPr>
      <a:lvl6pPr marL="20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6pPr>
      <a:lvl7pPr marL="240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7pPr>
      <a:lvl8pPr marL="278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8pPr>
      <a:lvl9pPr marL="310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sv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hyperlink" Target="https://hr.wikipedia.org/wiki/Usenet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1">
                <a:shade val="80000"/>
                <a:lumMod val="80000"/>
              </a:schemeClr>
              <a:schemeClr val="bg1">
                <a:tint val="98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picture containing large, sitting, white, numbers">
            <a:extLst>
              <a:ext uri="{FF2B5EF4-FFF2-40B4-BE49-F238E27FC236}">
                <a16:creationId xmlns:a16="http://schemas.microsoft.com/office/drawing/2014/main" xmlns="" id="{9A5D9ED1-DFCC-4799-89E2-D118451B98D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>
          <a:xfrm>
            <a:off x="322" y="0"/>
            <a:ext cx="12191356" cy="6858000"/>
          </a:xfrm>
          <a:prstGeom prst="rect">
            <a:avLst/>
          </a:prstGeom>
        </p:spPr>
      </p:pic>
      <p:sp useBgFill="1">
        <p:nvSpPr>
          <p:cNvPr id="96" name="Freeform 5">
            <a:extLst>
              <a:ext uri="{FF2B5EF4-FFF2-40B4-BE49-F238E27FC236}">
                <a16:creationId xmlns:a16="http://schemas.microsoft.com/office/drawing/2014/main" xmlns="" id="{FE469E50-3893-4ED6-92BA-2985C32B0CA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 bwMode="auto">
          <a:xfrm rot="5400000">
            <a:off x="7131809" y="1385982"/>
            <a:ext cx="4031414" cy="4100418"/>
          </a:xfrm>
          <a:custGeom>
            <a:avLst/>
            <a:gdLst>
              <a:gd name="T0" fmla="*/ 1577 w 1601"/>
              <a:gd name="T1" fmla="*/ 0 h 696"/>
              <a:gd name="T2" fmla="*/ 833 w 1601"/>
              <a:gd name="T3" fmla="*/ 0 h 696"/>
              <a:gd name="T4" fmla="*/ 768 w 1601"/>
              <a:gd name="T5" fmla="*/ 0 h 696"/>
              <a:gd name="T6" fmla="*/ 24 w 1601"/>
              <a:gd name="T7" fmla="*/ 0 h 696"/>
              <a:gd name="T8" fmla="*/ 0 w 1601"/>
              <a:gd name="T9" fmla="*/ 27 h 696"/>
              <a:gd name="T10" fmla="*/ 0 w 1601"/>
              <a:gd name="T11" fmla="*/ 669 h 696"/>
              <a:gd name="T12" fmla="*/ 24 w 1601"/>
              <a:gd name="T13" fmla="*/ 696 h 696"/>
              <a:gd name="T14" fmla="*/ 768 w 1601"/>
              <a:gd name="T15" fmla="*/ 696 h 696"/>
              <a:gd name="T16" fmla="*/ 833 w 1601"/>
              <a:gd name="T17" fmla="*/ 696 h 696"/>
              <a:gd name="T18" fmla="*/ 1577 w 1601"/>
              <a:gd name="T19" fmla="*/ 696 h 696"/>
              <a:gd name="T20" fmla="*/ 1601 w 1601"/>
              <a:gd name="T21" fmla="*/ 669 h 696"/>
              <a:gd name="T22" fmla="*/ 1601 w 1601"/>
              <a:gd name="T23" fmla="*/ 27 h 696"/>
              <a:gd name="T24" fmla="*/ 1577 w 1601"/>
              <a:gd name="T25" fmla="*/ 0 h 6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601" h="696">
                <a:moveTo>
                  <a:pt x="1577" y="0"/>
                </a:moveTo>
                <a:cubicBezTo>
                  <a:pt x="833" y="0"/>
                  <a:pt x="833" y="0"/>
                  <a:pt x="833" y="0"/>
                </a:cubicBezTo>
                <a:cubicBezTo>
                  <a:pt x="768" y="0"/>
                  <a:pt x="768" y="0"/>
                  <a:pt x="768" y="0"/>
                </a:cubicBezTo>
                <a:cubicBezTo>
                  <a:pt x="24" y="0"/>
                  <a:pt x="24" y="0"/>
                  <a:pt x="24" y="0"/>
                </a:cubicBezTo>
                <a:cubicBezTo>
                  <a:pt x="11" y="0"/>
                  <a:pt x="0" y="12"/>
                  <a:pt x="0" y="27"/>
                </a:cubicBezTo>
                <a:cubicBezTo>
                  <a:pt x="0" y="669"/>
                  <a:pt x="0" y="669"/>
                  <a:pt x="0" y="669"/>
                </a:cubicBezTo>
                <a:cubicBezTo>
                  <a:pt x="0" y="684"/>
                  <a:pt x="11" y="696"/>
                  <a:pt x="24" y="696"/>
                </a:cubicBezTo>
                <a:cubicBezTo>
                  <a:pt x="768" y="696"/>
                  <a:pt x="768" y="696"/>
                  <a:pt x="768" y="696"/>
                </a:cubicBezTo>
                <a:cubicBezTo>
                  <a:pt x="833" y="696"/>
                  <a:pt x="833" y="696"/>
                  <a:pt x="833" y="696"/>
                </a:cubicBezTo>
                <a:cubicBezTo>
                  <a:pt x="1577" y="696"/>
                  <a:pt x="1577" y="696"/>
                  <a:pt x="1577" y="696"/>
                </a:cubicBezTo>
                <a:cubicBezTo>
                  <a:pt x="1590" y="696"/>
                  <a:pt x="1601" y="684"/>
                  <a:pt x="1601" y="669"/>
                </a:cubicBezTo>
                <a:cubicBezTo>
                  <a:pt x="1601" y="27"/>
                  <a:pt x="1601" y="27"/>
                  <a:pt x="1601" y="27"/>
                </a:cubicBezTo>
                <a:cubicBezTo>
                  <a:pt x="1601" y="12"/>
                  <a:pt x="1590" y="0"/>
                  <a:pt x="1577" y="0"/>
                </a:cubicBezTo>
                <a:close/>
              </a:path>
            </a:pathLst>
          </a:custGeom>
          <a:ln>
            <a:noFill/>
          </a:ln>
          <a:effectLst>
            <a:outerShdw blurRad="50800" dist="38100" dir="5400000" algn="tl" rotWithShape="0">
              <a:srgbClr val="000000">
                <a:alpha val="43000"/>
              </a:srgbClr>
            </a:outerShdw>
          </a:effectLst>
          <a:extLst>
            <a:ext uri="{91240B29-F687-4f45-9708-019B960494DF}">
              <a14:hiddenLine xmlns="" xmlns:a14="http://schemas.microsoft.com/office/drawing/2010/main" xmlns:p14="http://schemas.microsoft.com/office/powerpoint/2010/main" xmlns:a16="http://schemas.microsoft.com/office/drawing/2014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 Nova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0D1F047C-C727-42A7-85C5-68C5AA1B1A9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389962" y="1673524"/>
            <a:ext cx="3485073" cy="2420504"/>
          </a:xfrm>
        </p:spPr>
        <p:txBody>
          <a:bodyPr>
            <a:normAutofit/>
          </a:bodyPr>
          <a:lstStyle/>
          <a:p>
            <a:pPr algn="l"/>
            <a:r>
              <a:rPr lang="hr-BA" sz="4000" dirty="0">
                <a:latin typeface="Arial Rounded MT Bold" panose="020F0704030504030204" pitchFamily="34" charset="0"/>
              </a:rPr>
              <a:t>Ostale internetske usluge</a:t>
            </a:r>
            <a:endParaRPr lang="en-US" sz="4000" dirty="0">
              <a:latin typeface="Arial Rounded MT Bold" panose="020F0704030504030204" pitchFamily="34" charset="0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DB93FB3F-A8D4-46D3-A1C6-C79C6456372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389965" y="4157933"/>
            <a:ext cx="3485072" cy="1026544"/>
          </a:xfrm>
        </p:spPr>
        <p:txBody>
          <a:bodyPr>
            <a:normAutofit/>
          </a:bodyPr>
          <a:lstStyle/>
          <a:p>
            <a:pPr algn="l"/>
            <a:r>
              <a:rPr lang="hr-BA" dirty="0">
                <a:solidFill>
                  <a:srgbClr val="5792BA"/>
                </a:solidFill>
                <a:latin typeface="Arial Nova" panose="020B0504020202020204" pitchFamily="34" charset="0"/>
              </a:rPr>
              <a:t>Informatika</a:t>
            </a:r>
            <a:r>
              <a:rPr lang="hr-BA" dirty="0">
                <a:solidFill>
                  <a:srgbClr val="5792BA"/>
                </a:solidFill>
              </a:rPr>
              <a:t> </a:t>
            </a:r>
            <a:endParaRPr lang="en-US" sz="2300" dirty="0">
              <a:solidFill>
                <a:srgbClr val="5792B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831201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C1F4A708-2D5A-4420-9754-ABFB95C584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BA" dirty="0">
                <a:latin typeface="Arial Rounded MT Bold" panose="020F0704030504030204" pitchFamily="34" charset="0"/>
              </a:rPr>
              <a:t>Zanimljivosti!</a:t>
            </a:r>
            <a:r>
              <a:rPr lang="hr-BA" dirty="0"/>
              <a:t> 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3E894ACB-5EE4-46B3-8535-954530BCFE7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dirty="0"/>
              <a:t>Facebook je </a:t>
            </a:r>
            <a:r>
              <a:rPr lang="en-US" dirty="0" err="1"/>
              <a:t>društvena</a:t>
            </a:r>
            <a:r>
              <a:rPr lang="en-US" dirty="0"/>
              <a:t> </a:t>
            </a:r>
            <a:r>
              <a:rPr lang="en-US" dirty="0" err="1"/>
              <a:t>mreža</a:t>
            </a:r>
            <a:r>
              <a:rPr lang="en-US" dirty="0"/>
              <a:t> </a:t>
            </a:r>
            <a:r>
              <a:rPr lang="en-US" dirty="0" err="1"/>
              <a:t>osnovana</a:t>
            </a:r>
            <a:r>
              <a:rPr lang="en-US" dirty="0"/>
              <a:t> 2004. </a:t>
            </a:r>
            <a:r>
              <a:rPr lang="en-US" dirty="0" err="1"/>
              <a:t>godine</a:t>
            </a:r>
            <a:r>
              <a:rPr lang="en-US" dirty="0"/>
              <a:t>.</a:t>
            </a:r>
            <a:endParaRPr lang="hr-BA" dirty="0"/>
          </a:p>
          <a:p>
            <a:r>
              <a:rPr lang="en-US" dirty="0" err="1"/>
              <a:t>Isprva</a:t>
            </a:r>
            <a:r>
              <a:rPr lang="en-US" dirty="0"/>
              <a:t> je </a:t>
            </a:r>
            <a:r>
              <a:rPr lang="en-US" dirty="0" err="1"/>
              <a:t>zamišljen</a:t>
            </a:r>
            <a:r>
              <a:rPr lang="en-US" dirty="0"/>
              <a:t> </a:t>
            </a:r>
            <a:r>
              <a:rPr lang="en-US" dirty="0" err="1"/>
              <a:t>kao</a:t>
            </a:r>
            <a:r>
              <a:rPr lang="en-US" dirty="0"/>
              <a:t> </a:t>
            </a:r>
            <a:r>
              <a:rPr lang="en-US" dirty="0" err="1"/>
              <a:t>društvena</a:t>
            </a:r>
            <a:r>
              <a:rPr lang="en-US" dirty="0"/>
              <a:t> </a:t>
            </a:r>
            <a:r>
              <a:rPr lang="en-US" dirty="0" err="1"/>
              <a:t>mreža</a:t>
            </a:r>
            <a:r>
              <a:rPr lang="en-US" dirty="0"/>
              <a:t> (social networking site) za</a:t>
            </a:r>
            <a:r>
              <a:rPr lang="hr-BA" dirty="0"/>
              <a:t> </a:t>
            </a:r>
            <a:r>
              <a:rPr lang="en-US" dirty="0" err="1"/>
              <a:t>studente</a:t>
            </a:r>
            <a:r>
              <a:rPr lang="en-US" dirty="0"/>
              <a:t> </a:t>
            </a:r>
            <a:r>
              <a:rPr lang="en-US" dirty="0" err="1"/>
              <a:t>harvardskog</a:t>
            </a:r>
            <a:r>
              <a:rPr lang="en-US" dirty="0"/>
              <a:t> </a:t>
            </a:r>
            <a:r>
              <a:rPr lang="en-US" dirty="0" err="1"/>
              <a:t>sveučilišta</a:t>
            </a:r>
            <a:r>
              <a:rPr lang="en-US" dirty="0"/>
              <a:t>, </a:t>
            </a:r>
            <a:r>
              <a:rPr lang="en-US" dirty="0" err="1"/>
              <a:t>ali</a:t>
            </a:r>
            <a:r>
              <a:rPr lang="en-US" dirty="0"/>
              <a:t> se </a:t>
            </a:r>
            <a:r>
              <a:rPr lang="en-US" dirty="0" err="1"/>
              <a:t>vrlo</a:t>
            </a:r>
            <a:r>
              <a:rPr lang="en-US" dirty="0"/>
              <a:t> </a:t>
            </a:r>
            <a:r>
              <a:rPr lang="en-US" dirty="0" err="1"/>
              <a:t>brzo</a:t>
            </a:r>
            <a:r>
              <a:rPr lang="en-US" dirty="0"/>
              <a:t> </a:t>
            </a:r>
            <a:r>
              <a:rPr lang="en-US" dirty="0" err="1"/>
              <a:t>proširio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postao</a:t>
            </a:r>
            <a:r>
              <a:rPr lang="hr-BA" dirty="0"/>
              <a:t> </a:t>
            </a:r>
            <a:r>
              <a:rPr lang="en-US" dirty="0" err="1"/>
              <a:t>mreža</a:t>
            </a:r>
            <a:r>
              <a:rPr lang="en-US" dirty="0"/>
              <a:t> </a:t>
            </a:r>
            <a:r>
              <a:rPr lang="en-US" dirty="0" err="1"/>
              <a:t>globalnih</a:t>
            </a:r>
            <a:r>
              <a:rPr lang="en-US" dirty="0"/>
              <a:t> </a:t>
            </a:r>
            <a:r>
              <a:rPr lang="en-US" dirty="0" err="1"/>
              <a:t>razmjera</a:t>
            </a:r>
            <a:r>
              <a:rPr lang="en-US" dirty="0"/>
              <a:t>.</a:t>
            </a:r>
            <a:endParaRPr lang="hr-BA" dirty="0"/>
          </a:p>
          <a:p>
            <a:r>
              <a:rPr lang="en-US" dirty="0" err="1"/>
              <a:t>Njegov</a:t>
            </a:r>
            <a:r>
              <a:rPr lang="en-US" dirty="0"/>
              <a:t> </a:t>
            </a:r>
            <a:r>
              <a:rPr lang="en-US" dirty="0" err="1"/>
              <a:t>osnivač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današnji</a:t>
            </a:r>
            <a:r>
              <a:rPr lang="en-US" dirty="0"/>
              <a:t> CEO (chief executive officer), </a:t>
            </a:r>
            <a:r>
              <a:rPr lang="en-US" dirty="0" err="1"/>
              <a:t>tj</a:t>
            </a:r>
            <a:r>
              <a:rPr lang="en-US" dirty="0"/>
              <a:t>. „</a:t>
            </a:r>
            <a:r>
              <a:rPr lang="en-US" dirty="0" err="1"/>
              <a:t>prvi</a:t>
            </a:r>
            <a:r>
              <a:rPr lang="hr-BA" dirty="0"/>
              <a:t> </a:t>
            </a:r>
            <a:r>
              <a:rPr lang="en-US" dirty="0" err="1"/>
              <a:t>čovjek</a:t>
            </a:r>
            <a:r>
              <a:rPr lang="en-US" dirty="0"/>
              <a:t>" </a:t>
            </a:r>
            <a:r>
              <a:rPr lang="en-US" dirty="0" err="1"/>
              <a:t>korporacije</a:t>
            </a:r>
            <a:r>
              <a:rPr lang="en-US" dirty="0"/>
              <a:t> Facebook jest Mark Zuckerberg.</a:t>
            </a:r>
            <a:endParaRPr lang="hr-BA" dirty="0"/>
          </a:p>
          <a:p>
            <a:r>
              <a:rPr lang="en-US" dirty="0" err="1"/>
              <a:t>Snimljen</a:t>
            </a:r>
            <a:r>
              <a:rPr lang="en-US" dirty="0"/>
              <a:t> je film o </a:t>
            </a:r>
            <a:r>
              <a:rPr lang="en-US" dirty="0" err="1"/>
              <a:t>Marku</a:t>
            </a:r>
            <a:r>
              <a:rPr lang="en-US" dirty="0"/>
              <a:t> </a:t>
            </a:r>
            <a:r>
              <a:rPr lang="en-US" dirty="0" err="1"/>
              <a:t>Zuckerbergu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nastanku</a:t>
            </a:r>
            <a:r>
              <a:rPr lang="en-US" dirty="0"/>
              <a:t> Face</a:t>
            </a:r>
            <a:r>
              <a:rPr lang="hr-BA" dirty="0"/>
              <a:t>book-a</a:t>
            </a:r>
            <a:r>
              <a:rPr lang="en-US" dirty="0"/>
              <a:t> pod </a:t>
            </a:r>
            <a:r>
              <a:rPr lang="en-US" dirty="0" err="1"/>
              <a:t>nazivom</a:t>
            </a:r>
            <a:r>
              <a:rPr lang="hr-BA" dirty="0"/>
              <a:t> </a:t>
            </a:r>
            <a:r>
              <a:rPr lang="en-US" dirty="0" err="1"/>
              <a:t>Mreža</a:t>
            </a:r>
            <a:r>
              <a:rPr lang="en-US" dirty="0"/>
              <a:t>.</a:t>
            </a:r>
            <a:endParaRPr lang="hr-BA" dirty="0"/>
          </a:p>
          <a:p>
            <a:r>
              <a:rPr lang="en-US" dirty="0"/>
              <a:t>Zuckerberg je bio </a:t>
            </a:r>
            <a:r>
              <a:rPr lang="en-US" dirty="0" err="1"/>
              <a:t>optužen</a:t>
            </a:r>
            <a:r>
              <a:rPr lang="en-US" dirty="0"/>
              <a:t> za </a:t>
            </a:r>
            <a:r>
              <a:rPr lang="en-US" dirty="0" err="1"/>
              <a:t>krađu</a:t>
            </a:r>
            <a:r>
              <a:rPr lang="en-US" dirty="0"/>
              <a:t> </a:t>
            </a:r>
            <a:r>
              <a:rPr lang="en-US" dirty="0" err="1"/>
              <a:t>ideje</a:t>
            </a:r>
            <a:r>
              <a:rPr lang="en-US" dirty="0"/>
              <a:t>. </a:t>
            </a:r>
            <a:r>
              <a:rPr lang="en-US" dirty="0" err="1"/>
              <a:t>Smatra</a:t>
            </a:r>
            <a:r>
              <a:rPr lang="en-US" dirty="0"/>
              <a:t> se da </a:t>
            </a:r>
            <a:r>
              <a:rPr lang="en-US" dirty="0" err="1"/>
              <a:t>su</a:t>
            </a:r>
            <a:r>
              <a:rPr lang="en-US" dirty="0"/>
              <a:t> </a:t>
            </a:r>
            <a:r>
              <a:rPr lang="en-US" dirty="0" err="1"/>
              <a:t>idejni</a:t>
            </a:r>
            <a:r>
              <a:rPr lang="hr-BA" dirty="0"/>
              <a:t> </a:t>
            </a:r>
            <a:r>
              <a:rPr lang="en-US" dirty="0" err="1"/>
              <a:t>začetnici</a:t>
            </a:r>
            <a:r>
              <a:rPr lang="en-US" dirty="0"/>
              <a:t> </a:t>
            </a:r>
            <a:r>
              <a:rPr lang="en-US" dirty="0" err="1"/>
              <a:t>Facea</a:t>
            </a:r>
            <a:r>
              <a:rPr lang="en-US" dirty="0"/>
              <a:t> </a:t>
            </a:r>
            <a:r>
              <a:rPr lang="en-US" dirty="0" err="1"/>
              <a:t>trojica</a:t>
            </a:r>
            <a:r>
              <a:rPr lang="en-US" dirty="0"/>
              <a:t> </a:t>
            </a:r>
            <a:r>
              <a:rPr lang="en-US" dirty="0" err="1"/>
              <a:t>studenata</a:t>
            </a:r>
            <a:r>
              <a:rPr lang="en-US" dirty="0"/>
              <a:t>: Cameron Winklevoss, Tyler</a:t>
            </a:r>
            <a:r>
              <a:rPr lang="hr-BA" dirty="0"/>
              <a:t> </a:t>
            </a:r>
            <a:r>
              <a:rPr lang="en-US" dirty="0"/>
              <a:t>Winklevoss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Divya</a:t>
            </a:r>
            <a:r>
              <a:rPr lang="en-US" dirty="0"/>
              <a:t> Narendra.</a:t>
            </a:r>
          </a:p>
        </p:txBody>
      </p:sp>
      <p:pic>
        <p:nvPicPr>
          <p:cNvPr id="5" name="Graphic 4" descr="Lightbulb">
            <a:extLst>
              <a:ext uri="{FF2B5EF4-FFF2-40B4-BE49-F238E27FC236}">
                <a16:creationId xmlns:a16="http://schemas.microsoft.com/office/drawing/2014/main" xmlns="" id="{67C43654-993C-4514-8A24-4B2785CBBDC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7848598" y="753534"/>
            <a:ext cx="736601" cy="7493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0939994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1A584EE8-914E-4237-93E5-E01F72246C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BA" dirty="0">
                <a:latin typeface="Arial Rounded MT Bold" panose="020F0704030504030204" pitchFamily="34" charset="0"/>
              </a:rPr>
              <a:t>KRAJ! </a:t>
            </a:r>
            <a:endParaRPr lang="en-US" dirty="0">
              <a:latin typeface="Arial Rounded MT Bold" panose="020F070403050403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298B2564-8580-470E-BB51-8AD8C6BB7B3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BA" dirty="0"/>
              <a:t>Radila: Ana Korać</a:t>
            </a:r>
          </a:p>
          <a:p>
            <a:r>
              <a:rPr lang="hr-BA" dirty="0"/>
              <a:t>Razred: 8.b</a:t>
            </a:r>
            <a:endParaRPr lang="en-US" dirty="0"/>
          </a:p>
        </p:txBody>
      </p:sp>
      <p:pic>
        <p:nvPicPr>
          <p:cNvPr id="9" name="Graphic 8" descr="Smiling face with no fill">
            <a:extLst>
              <a:ext uri="{FF2B5EF4-FFF2-40B4-BE49-F238E27FC236}">
                <a16:creationId xmlns:a16="http://schemas.microsoft.com/office/drawing/2014/main" xmlns="" id="{389E4DAC-1E5A-436F-948E-F00CEC49925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6985000" y="790575"/>
            <a:ext cx="787400" cy="787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510588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2CDFEF3F-DCD4-4B06-AD0D-4DD4693D31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BA" dirty="0">
                <a:latin typeface="Arial Rounded MT Bold" panose="020F0704030504030204" pitchFamily="34" charset="0"/>
              </a:rPr>
              <a:t>Internetske usluge</a:t>
            </a:r>
            <a:endParaRPr lang="en-US" dirty="0">
              <a:latin typeface="Arial Rounded MT Bold" panose="020F070403050403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13D99F7C-279B-4967-8BCC-ABA3BDC89E9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BA" u="sng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Internet</a:t>
            </a:r>
            <a:r>
              <a:rPr lang="hr-BA" dirty="0">
                <a:solidFill>
                  <a:srgbClr val="92D050"/>
                </a:solidFill>
              </a:rPr>
              <a:t> </a:t>
            </a:r>
            <a:r>
              <a:rPr lang="hr-BA" dirty="0"/>
              <a:t>svoju popularnost zasigurno gradi na raznovrsnosti usluga koje nudi i kojih je svakim danom sve više i sve su dostupnije širokom krugu korisnika.</a:t>
            </a: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9F48EE1A-28FD-4DD6-AED5-4E3016DD400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77211" y="3295650"/>
            <a:ext cx="4648030" cy="27050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118266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985B10D-BE2B-4C9B-8D89-8CFA309EC1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r-BA" dirty="0">
                <a:latin typeface="Arial Rounded MT Bold" panose="020F0704030504030204" pitchFamily="34" charset="0"/>
              </a:rPr>
              <a:t>Najpoznatije usluge na internetu</a:t>
            </a:r>
            <a:endParaRPr lang="en-US" dirty="0">
              <a:latin typeface="Arial Rounded MT Bold" panose="020F070403050403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6C3CBB08-F064-4375-95A8-5D10561F4A7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>
                <a:solidFill>
                  <a:schemeClr val="accent1">
                    <a:lumMod val="60000"/>
                    <a:lumOff val="40000"/>
                  </a:schemeClr>
                </a:solidFill>
                <a:effectLst/>
              </a:rPr>
              <a:t>World Wide Web</a:t>
            </a:r>
            <a:r>
              <a:rPr lang="en-US" dirty="0">
                <a:effectLst/>
              </a:rPr>
              <a:t> - </a:t>
            </a:r>
            <a:r>
              <a:rPr lang="en-US" dirty="0" err="1">
                <a:effectLst/>
              </a:rPr>
              <a:t>koristi</a:t>
            </a:r>
            <a:r>
              <a:rPr lang="en-US" dirty="0">
                <a:effectLst/>
              </a:rPr>
              <a:t> </a:t>
            </a:r>
            <a:r>
              <a:rPr lang="en-US" dirty="0">
                <a:solidFill>
                  <a:schemeClr val="accent1">
                    <a:lumMod val="60000"/>
                    <a:lumOff val="40000"/>
                  </a:schemeClr>
                </a:solidFill>
                <a:effectLst/>
              </a:rPr>
              <a:t>HTTP</a:t>
            </a:r>
            <a:r>
              <a:rPr lang="en-US" dirty="0">
                <a:effectLst/>
              </a:rPr>
              <a:t> za </a:t>
            </a:r>
            <a:r>
              <a:rPr lang="en-US" dirty="0" err="1">
                <a:effectLst/>
              </a:rPr>
              <a:t>prijenos</a:t>
            </a:r>
            <a:r>
              <a:rPr lang="en-US" dirty="0">
                <a:effectLst/>
              </a:rPr>
              <a:t> web </a:t>
            </a:r>
            <a:r>
              <a:rPr lang="en-US" dirty="0" err="1">
                <a:effectLst/>
              </a:rPr>
              <a:t>stranica</a:t>
            </a:r>
            <a:r>
              <a:rPr lang="en-US" dirty="0">
                <a:effectLst/>
              </a:rPr>
              <a:t> </a:t>
            </a:r>
            <a:r>
              <a:rPr lang="en-US" dirty="0" err="1">
                <a:effectLst/>
              </a:rPr>
              <a:t>napisanih</a:t>
            </a:r>
            <a:r>
              <a:rPr lang="en-US" dirty="0">
                <a:effectLst/>
              </a:rPr>
              <a:t> u </a:t>
            </a:r>
            <a:r>
              <a:rPr lang="en-US" dirty="0">
                <a:solidFill>
                  <a:schemeClr val="accent1">
                    <a:lumMod val="60000"/>
                    <a:lumOff val="40000"/>
                  </a:schemeClr>
                </a:solidFill>
                <a:effectLst/>
              </a:rPr>
              <a:t>HTML</a:t>
            </a:r>
            <a:r>
              <a:rPr lang="en-US" dirty="0">
                <a:effectLst/>
              </a:rPr>
              <a:t>-u - to je </a:t>
            </a:r>
            <a:r>
              <a:rPr lang="en-US" dirty="0" err="1">
                <a:effectLst/>
              </a:rPr>
              <a:t>noviji</a:t>
            </a:r>
            <a:r>
              <a:rPr lang="en-US" dirty="0">
                <a:effectLst/>
              </a:rPr>
              <a:t> </a:t>
            </a:r>
            <a:r>
              <a:rPr lang="en-US" dirty="0" err="1">
                <a:effectLst/>
              </a:rPr>
              <a:t>servis</a:t>
            </a:r>
            <a:r>
              <a:rPr lang="en-US" dirty="0">
                <a:effectLst/>
              </a:rPr>
              <a:t>, </a:t>
            </a:r>
            <a:r>
              <a:rPr lang="en-US" dirty="0" err="1">
                <a:effectLst/>
              </a:rPr>
              <a:t>ali</a:t>
            </a:r>
            <a:r>
              <a:rPr lang="en-US" dirty="0">
                <a:effectLst/>
              </a:rPr>
              <a:t> </a:t>
            </a:r>
            <a:r>
              <a:rPr lang="en-US" dirty="0" err="1">
                <a:effectLst/>
              </a:rPr>
              <a:t>i</a:t>
            </a:r>
            <a:r>
              <a:rPr lang="en-US" dirty="0">
                <a:effectLst/>
              </a:rPr>
              <a:t> </a:t>
            </a:r>
            <a:r>
              <a:rPr lang="en-US" dirty="0" err="1">
                <a:effectLst/>
              </a:rPr>
              <a:t>najbrže</a:t>
            </a:r>
            <a:r>
              <a:rPr lang="en-US" dirty="0">
                <a:effectLst/>
              </a:rPr>
              <a:t> </a:t>
            </a:r>
            <a:r>
              <a:rPr lang="en-US" dirty="0" err="1">
                <a:effectLst/>
              </a:rPr>
              <a:t>rastući</a:t>
            </a:r>
            <a:endParaRPr lang="en-US" dirty="0">
              <a:effectLst/>
            </a:endParaRPr>
          </a:p>
          <a:p>
            <a:r>
              <a:rPr lang="hr-BA" dirty="0">
                <a:effectLst/>
              </a:rPr>
              <a:t>R</a:t>
            </a:r>
            <a:r>
              <a:rPr lang="en-US" dirty="0" err="1">
                <a:effectLst/>
              </a:rPr>
              <a:t>azgovor</a:t>
            </a:r>
            <a:r>
              <a:rPr lang="en-US" dirty="0">
                <a:effectLst/>
              </a:rPr>
              <a:t> </a:t>
            </a:r>
            <a:r>
              <a:rPr lang="en-US" dirty="0" err="1">
                <a:effectLst/>
              </a:rPr>
              <a:t>ili</a:t>
            </a:r>
            <a:r>
              <a:rPr lang="en-US" dirty="0">
                <a:effectLst/>
              </a:rPr>
              <a:t> </a:t>
            </a:r>
            <a:r>
              <a:rPr lang="en-US" dirty="0" err="1">
                <a:effectLst/>
              </a:rPr>
              <a:t>čavrljanje</a:t>
            </a:r>
            <a:r>
              <a:rPr lang="en-US" dirty="0">
                <a:effectLst/>
              </a:rPr>
              <a:t> (</a:t>
            </a:r>
            <a:r>
              <a:rPr lang="en-US" dirty="0">
                <a:solidFill>
                  <a:schemeClr val="accent1">
                    <a:lumMod val="60000"/>
                    <a:lumOff val="40000"/>
                  </a:schemeClr>
                </a:solidFill>
                <a:effectLst/>
              </a:rPr>
              <a:t>chat</a:t>
            </a:r>
            <a:r>
              <a:rPr lang="en-US" i="1" dirty="0">
                <a:effectLst/>
              </a:rPr>
              <a:t>)</a:t>
            </a:r>
            <a:r>
              <a:rPr lang="en-US" dirty="0">
                <a:effectLst/>
              </a:rPr>
              <a:t> - </a:t>
            </a:r>
            <a:r>
              <a:rPr lang="en-US" dirty="0" err="1">
                <a:effectLst/>
              </a:rPr>
              <a:t>koji</a:t>
            </a:r>
            <a:r>
              <a:rPr lang="en-US" dirty="0">
                <a:effectLst/>
              </a:rPr>
              <a:t> </a:t>
            </a:r>
            <a:r>
              <a:rPr lang="en-US" dirty="0" err="1">
                <a:effectLst/>
              </a:rPr>
              <a:t>može</a:t>
            </a:r>
            <a:r>
              <a:rPr lang="en-US" dirty="0">
                <a:effectLst/>
              </a:rPr>
              <a:t> </a:t>
            </a:r>
            <a:r>
              <a:rPr lang="en-US" dirty="0" err="1">
                <a:effectLst/>
              </a:rPr>
              <a:t>biti</a:t>
            </a:r>
            <a:r>
              <a:rPr lang="en-US" dirty="0">
                <a:effectLst/>
              </a:rPr>
              <a:t> </a:t>
            </a:r>
            <a:r>
              <a:rPr lang="en-US" dirty="0" err="1">
                <a:effectLst/>
              </a:rPr>
              <a:t>komunikacija</a:t>
            </a:r>
            <a:r>
              <a:rPr lang="en-US" dirty="0">
                <a:effectLst/>
              </a:rPr>
              <a:t> </a:t>
            </a:r>
            <a:r>
              <a:rPr lang="en-US" dirty="0" err="1">
                <a:effectLst/>
              </a:rPr>
              <a:t>glasom</a:t>
            </a:r>
            <a:r>
              <a:rPr lang="en-US" dirty="0">
                <a:effectLst/>
              </a:rPr>
              <a:t> (</a:t>
            </a:r>
            <a:r>
              <a:rPr lang="en-US" dirty="0" err="1">
                <a:effectLst/>
              </a:rPr>
              <a:t>oba</a:t>
            </a:r>
            <a:r>
              <a:rPr lang="en-US" dirty="0">
                <a:effectLst/>
              </a:rPr>
              <a:t> </a:t>
            </a:r>
            <a:r>
              <a:rPr lang="en-US" dirty="0" err="1">
                <a:effectLst/>
              </a:rPr>
              <a:t>računala</a:t>
            </a:r>
            <a:r>
              <a:rPr lang="en-US" dirty="0">
                <a:effectLst/>
              </a:rPr>
              <a:t> </a:t>
            </a:r>
            <a:r>
              <a:rPr lang="en-US" dirty="0" err="1">
                <a:effectLst/>
              </a:rPr>
              <a:t>trebaju</a:t>
            </a:r>
            <a:r>
              <a:rPr lang="en-US" dirty="0">
                <a:effectLst/>
              </a:rPr>
              <a:t> </a:t>
            </a:r>
            <a:r>
              <a:rPr lang="en-US" dirty="0" err="1">
                <a:effectLst/>
              </a:rPr>
              <a:t>imati</a:t>
            </a:r>
            <a:r>
              <a:rPr lang="en-US" dirty="0">
                <a:effectLst/>
              </a:rPr>
              <a:t> </a:t>
            </a:r>
            <a:r>
              <a:rPr lang="en-US" dirty="0" err="1">
                <a:effectLst/>
              </a:rPr>
              <a:t>zvučne</a:t>
            </a:r>
            <a:r>
              <a:rPr lang="en-US" dirty="0">
                <a:effectLst/>
              </a:rPr>
              <a:t> </a:t>
            </a:r>
            <a:r>
              <a:rPr lang="en-US" dirty="0" err="1">
                <a:effectLst/>
              </a:rPr>
              <a:t>kartice</a:t>
            </a:r>
            <a:r>
              <a:rPr lang="en-US" dirty="0">
                <a:effectLst/>
              </a:rPr>
              <a:t>, </a:t>
            </a:r>
            <a:r>
              <a:rPr lang="en-US" dirty="0" err="1">
                <a:effectLst/>
              </a:rPr>
              <a:t>mikrofone</a:t>
            </a:r>
            <a:r>
              <a:rPr lang="en-US" dirty="0">
                <a:effectLst/>
              </a:rPr>
              <a:t> </a:t>
            </a:r>
            <a:r>
              <a:rPr lang="en-US" dirty="0" err="1">
                <a:effectLst/>
              </a:rPr>
              <a:t>i</a:t>
            </a:r>
            <a:r>
              <a:rPr lang="en-US" dirty="0">
                <a:effectLst/>
              </a:rPr>
              <a:t> </a:t>
            </a:r>
            <a:r>
              <a:rPr lang="en-US" dirty="0" err="1">
                <a:effectLst/>
              </a:rPr>
              <a:t>zvučnike</a:t>
            </a:r>
            <a:r>
              <a:rPr lang="en-US" dirty="0">
                <a:effectLst/>
              </a:rPr>
              <a:t>/</a:t>
            </a:r>
            <a:r>
              <a:rPr lang="en-US" dirty="0" err="1">
                <a:effectLst/>
              </a:rPr>
              <a:t>slušalice</a:t>
            </a:r>
            <a:r>
              <a:rPr lang="en-US" dirty="0">
                <a:effectLst/>
              </a:rPr>
              <a:t>) </a:t>
            </a:r>
            <a:r>
              <a:rPr lang="en-US" dirty="0" err="1">
                <a:effectLst/>
              </a:rPr>
              <a:t>ili</a:t>
            </a:r>
            <a:r>
              <a:rPr lang="en-US" dirty="0">
                <a:effectLst/>
              </a:rPr>
              <a:t> </a:t>
            </a:r>
            <a:r>
              <a:rPr lang="en-US" dirty="0" err="1">
                <a:effectLst/>
              </a:rPr>
              <a:t>pismena</a:t>
            </a:r>
            <a:r>
              <a:rPr lang="en-US" dirty="0">
                <a:effectLst/>
              </a:rPr>
              <a:t> </a:t>
            </a:r>
            <a:r>
              <a:rPr lang="en-US" dirty="0" err="1">
                <a:effectLst/>
              </a:rPr>
              <a:t>komunikacija</a:t>
            </a:r>
            <a:r>
              <a:rPr lang="en-US" dirty="0">
                <a:effectLst/>
              </a:rPr>
              <a:t> - </a:t>
            </a:r>
            <a:r>
              <a:rPr lang="en-US" dirty="0" err="1">
                <a:effectLst/>
              </a:rPr>
              <a:t>primjeri</a:t>
            </a:r>
            <a:r>
              <a:rPr lang="en-US" dirty="0">
                <a:effectLst/>
              </a:rPr>
              <a:t> </a:t>
            </a:r>
            <a:r>
              <a:rPr lang="en-US" dirty="0" err="1">
                <a:effectLst/>
              </a:rPr>
              <a:t>su</a:t>
            </a:r>
            <a:r>
              <a:rPr lang="en-US" dirty="0">
                <a:solidFill>
                  <a:schemeClr val="accent1">
                    <a:lumMod val="60000"/>
                    <a:lumOff val="40000"/>
                  </a:schemeClr>
                </a:solidFill>
                <a:effectLst/>
              </a:rPr>
              <a:t> IRC</a:t>
            </a:r>
            <a:r>
              <a:rPr lang="en-US" dirty="0">
                <a:effectLst/>
              </a:rPr>
              <a:t>, </a:t>
            </a:r>
            <a:r>
              <a:rPr lang="en-US" dirty="0">
                <a:solidFill>
                  <a:schemeClr val="accent1">
                    <a:lumMod val="60000"/>
                    <a:lumOff val="40000"/>
                  </a:schemeClr>
                </a:solidFill>
                <a:effectLst/>
              </a:rPr>
              <a:t>ICQ</a:t>
            </a:r>
            <a:r>
              <a:rPr lang="en-US" dirty="0">
                <a:effectLst/>
              </a:rPr>
              <a:t> </a:t>
            </a:r>
            <a:r>
              <a:rPr lang="en-US" dirty="0" err="1">
                <a:effectLst/>
              </a:rPr>
              <a:t>i</a:t>
            </a:r>
            <a:r>
              <a:rPr lang="en-US" dirty="0">
                <a:effectLst/>
              </a:rPr>
              <a:t> u </a:t>
            </a:r>
            <a:r>
              <a:rPr lang="en-US" dirty="0" err="1">
                <a:effectLst/>
              </a:rPr>
              <a:t>zadnje</a:t>
            </a:r>
            <a:r>
              <a:rPr lang="en-US" dirty="0">
                <a:effectLst/>
              </a:rPr>
              <a:t> </a:t>
            </a:r>
            <a:r>
              <a:rPr lang="en-US" dirty="0" err="1">
                <a:effectLst/>
              </a:rPr>
              <a:t>vrijeme</a:t>
            </a:r>
            <a:r>
              <a:rPr lang="en-US" dirty="0">
                <a:effectLst/>
              </a:rPr>
              <a:t> </a:t>
            </a:r>
            <a:r>
              <a:rPr lang="en-US" dirty="0" err="1">
                <a:effectLst/>
              </a:rPr>
              <a:t>sve</a:t>
            </a:r>
            <a:r>
              <a:rPr lang="en-US" dirty="0">
                <a:effectLst/>
              </a:rPr>
              <a:t> </a:t>
            </a:r>
            <a:r>
              <a:rPr lang="en-US" dirty="0" err="1">
                <a:effectLst/>
              </a:rPr>
              <a:t>popularniji</a:t>
            </a:r>
            <a:r>
              <a:rPr lang="en-US" dirty="0">
                <a:effectLst/>
              </a:rPr>
              <a:t> </a:t>
            </a:r>
            <a:r>
              <a:rPr lang="en-US" dirty="0">
                <a:solidFill>
                  <a:schemeClr val="accent1">
                    <a:lumMod val="60000"/>
                    <a:lumOff val="40000"/>
                  </a:schemeClr>
                </a:solidFill>
                <a:effectLst/>
              </a:rPr>
              <a:t>Skype</a:t>
            </a:r>
          </a:p>
          <a:p>
            <a:r>
              <a:rPr lang="hr-BA" dirty="0">
                <a:solidFill>
                  <a:schemeClr val="accent1">
                    <a:lumMod val="60000"/>
                    <a:lumOff val="40000"/>
                  </a:schemeClr>
                </a:solidFill>
                <a:effectLst/>
              </a:rPr>
              <a:t>E</a:t>
            </a:r>
            <a:r>
              <a:rPr lang="en-US" dirty="0" err="1">
                <a:solidFill>
                  <a:schemeClr val="accent1">
                    <a:lumMod val="60000"/>
                    <a:lumOff val="40000"/>
                  </a:schemeClr>
                </a:solidFill>
                <a:effectLst/>
              </a:rPr>
              <a:t>lektronička</a:t>
            </a:r>
            <a:r>
              <a:rPr lang="en-US" dirty="0">
                <a:solidFill>
                  <a:schemeClr val="accent1">
                    <a:lumMod val="60000"/>
                    <a:lumOff val="40000"/>
                  </a:schemeClr>
                </a:solidFill>
                <a:effectLst/>
              </a:rPr>
              <a:t> </a:t>
            </a:r>
            <a:r>
              <a:rPr lang="en-US" dirty="0" err="1">
                <a:solidFill>
                  <a:schemeClr val="accent1">
                    <a:lumMod val="60000"/>
                    <a:lumOff val="40000"/>
                  </a:schemeClr>
                </a:solidFill>
                <a:effectLst/>
              </a:rPr>
              <a:t>pošta</a:t>
            </a:r>
            <a:r>
              <a:rPr lang="en-US" dirty="0">
                <a:solidFill>
                  <a:schemeClr val="accent1">
                    <a:lumMod val="60000"/>
                    <a:lumOff val="40000"/>
                  </a:schemeClr>
                </a:solidFill>
                <a:effectLst/>
              </a:rPr>
              <a:t> </a:t>
            </a:r>
            <a:r>
              <a:rPr lang="en-US" dirty="0">
                <a:effectLst/>
              </a:rPr>
              <a:t>- </a:t>
            </a:r>
            <a:r>
              <a:rPr lang="en-US" dirty="0" err="1">
                <a:effectLst/>
              </a:rPr>
              <a:t>koristi</a:t>
            </a:r>
            <a:r>
              <a:rPr lang="en-US" dirty="0">
                <a:effectLst/>
              </a:rPr>
              <a:t> </a:t>
            </a:r>
            <a:r>
              <a:rPr lang="en-US" dirty="0">
                <a:solidFill>
                  <a:schemeClr val="accent1">
                    <a:lumMod val="60000"/>
                    <a:lumOff val="40000"/>
                  </a:schemeClr>
                </a:solidFill>
                <a:effectLst/>
              </a:rPr>
              <a:t>POP</a:t>
            </a:r>
            <a:r>
              <a:rPr lang="en-US" dirty="0">
                <a:effectLst/>
              </a:rPr>
              <a:t>, </a:t>
            </a:r>
            <a:r>
              <a:rPr lang="en-US" dirty="0">
                <a:solidFill>
                  <a:schemeClr val="accent1">
                    <a:lumMod val="60000"/>
                    <a:lumOff val="40000"/>
                  </a:schemeClr>
                </a:solidFill>
                <a:effectLst/>
              </a:rPr>
              <a:t>SMTP</a:t>
            </a:r>
            <a:r>
              <a:rPr lang="en-US" dirty="0">
                <a:effectLst/>
              </a:rPr>
              <a:t> </a:t>
            </a:r>
            <a:r>
              <a:rPr lang="en-US" dirty="0" err="1">
                <a:effectLst/>
              </a:rPr>
              <a:t>i</a:t>
            </a:r>
            <a:r>
              <a:rPr lang="en-US" dirty="0">
                <a:effectLst/>
              </a:rPr>
              <a:t> </a:t>
            </a:r>
            <a:r>
              <a:rPr lang="en-US" dirty="0" err="1">
                <a:effectLst/>
              </a:rPr>
              <a:t>druge</a:t>
            </a:r>
            <a:r>
              <a:rPr lang="en-US" dirty="0">
                <a:effectLst/>
              </a:rPr>
              <a:t> </a:t>
            </a:r>
            <a:r>
              <a:rPr lang="en-US" dirty="0" err="1">
                <a:effectLst/>
              </a:rPr>
              <a:t>protokole</a:t>
            </a:r>
            <a:r>
              <a:rPr lang="en-US" dirty="0">
                <a:effectLst/>
              </a:rPr>
              <a:t>, </a:t>
            </a:r>
            <a:r>
              <a:rPr lang="en-US" dirty="0" err="1">
                <a:effectLst/>
              </a:rPr>
              <a:t>jedna</a:t>
            </a:r>
            <a:r>
              <a:rPr lang="en-US" dirty="0">
                <a:effectLst/>
              </a:rPr>
              <a:t> od </a:t>
            </a:r>
            <a:r>
              <a:rPr lang="en-US" dirty="0" err="1">
                <a:effectLst/>
              </a:rPr>
              <a:t>prvih</a:t>
            </a:r>
            <a:r>
              <a:rPr lang="en-US" dirty="0">
                <a:effectLst/>
              </a:rPr>
              <a:t> </a:t>
            </a:r>
            <a:r>
              <a:rPr lang="en-US" dirty="0" err="1">
                <a:effectLst/>
              </a:rPr>
              <a:t>usluga</a:t>
            </a:r>
            <a:r>
              <a:rPr lang="en-US" dirty="0">
                <a:effectLst/>
              </a:rPr>
              <a:t> </a:t>
            </a:r>
            <a:r>
              <a:rPr lang="en-US" dirty="0" err="1">
                <a:effectLst/>
              </a:rPr>
              <a:t>na</a:t>
            </a:r>
            <a:r>
              <a:rPr lang="en-US" dirty="0">
                <a:effectLst/>
              </a:rPr>
              <a:t> </a:t>
            </a:r>
            <a:r>
              <a:rPr lang="en-US" dirty="0" err="1">
                <a:effectLst/>
              </a:rPr>
              <a:t>internetu</a:t>
            </a:r>
            <a:endParaRPr lang="en-US" dirty="0">
              <a:effectLst/>
            </a:endParaRPr>
          </a:p>
          <a:p>
            <a:r>
              <a:rPr lang="hr-BA" dirty="0">
                <a:effectLst/>
              </a:rPr>
              <a:t>P</a:t>
            </a:r>
            <a:r>
              <a:rPr lang="en-US" dirty="0" err="1">
                <a:effectLst/>
              </a:rPr>
              <a:t>rijenos</a:t>
            </a:r>
            <a:r>
              <a:rPr lang="en-US" dirty="0">
                <a:effectLst/>
              </a:rPr>
              <a:t> </a:t>
            </a:r>
            <a:r>
              <a:rPr lang="en-US" dirty="0" err="1">
                <a:effectLst/>
              </a:rPr>
              <a:t>datoteka</a:t>
            </a:r>
            <a:r>
              <a:rPr lang="en-US" dirty="0">
                <a:effectLst/>
              </a:rPr>
              <a:t> - </a:t>
            </a:r>
            <a:r>
              <a:rPr lang="en-US" dirty="0" err="1">
                <a:effectLst/>
              </a:rPr>
              <a:t>uz</a:t>
            </a:r>
            <a:r>
              <a:rPr lang="en-US" dirty="0">
                <a:effectLst/>
              </a:rPr>
              <a:t> </a:t>
            </a:r>
            <a:r>
              <a:rPr lang="en-US" dirty="0" err="1">
                <a:effectLst/>
              </a:rPr>
              <a:t>standardni</a:t>
            </a:r>
            <a:r>
              <a:rPr lang="en-US" dirty="0">
                <a:solidFill>
                  <a:schemeClr val="accent1">
                    <a:lumMod val="60000"/>
                    <a:lumOff val="40000"/>
                  </a:schemeClr>
                </a:solidFill>
                <a:effectLst/>
              </a:rPr>
              <a:t> FTP </a:t>
            </a:r>
            <a:r>
              <a:rPr lang="en-US" dirty="0" err="1">
                <a:effectLst/>
              </a:rPr>
              <a:t>danas</a:t>
            </a:r>
            <a:r>
              <a:rPr lang="en-US" dirty="0">
                <a:effectLst/>
              </a:rPr>
              <a:t> se </a:t>
            </a:r>
            <a:r>
              <a:rPr lang="en-US" dirty="0" err="1">
                <a:effectLst/>
              </a:rPr>
              <a:t>sve</a:t>
            </a:r>
            <a:r>
              <a:rPr lang="en-US" dirty="0">
                <a:effectLst/>
              </a:rPr>
              <a:t> </a:t>
            </a:r>
            <a:r>
              <a:rPr lang="en-US" dirty="0" err="1">
                <a:effectLst/>
              </a:rPr>
              <a:t>više</a:t>
            </a:r>
            <a:r>
              <a:rPr lang="en-US" dirty="0">
                <a:effectLst/>
              </a:rPr>
              <a:t> </a:t>
            </a:r>
            <a:r>
              <a:rPr lang="en-US" dirty="0" err="1">
                <a:effectLst/>
              </a:rPr>
              <a:t>koristi</a:t>
            </a:r>
            <a:r>
              <a:rPr lang="en-US" dirty="0">
                <a:effectLst/>
              </a:rPr>
              <a:t> </a:t>
            </a:r>
            <a:r>
              <a:rPr lang="en-US" dirty="0">
                <a:solidFill>
                  <a:schemeClr val="accent1">
                    <a:lumMod val="60000"/>
                    <a:lumOff val="40000"/>
                  </a:schemeClr>
                </a:solidFill>
                <a:effectLst/>
              </a:rPr>
              <a:t>peer to peer </a:t>
            </a:r>
            <a:r>
              <a:rPr lang="en-US" dirty="0" err="1">
                <a:effectLst/>
              </a:rPr>
              <a:t>protokoli</a:t>
            </a:r>
            <a:endParaRPr lang="en-US" dirty="0">
              <a:effectLst/>
            </a:endParaRPr>
          </a:p>
          <a:p>
            <a:r>
              <a:rPr lang="en-US" dirty="0">
                <a:solidFill>
                  <a:schemeClr val="accent1">
                    <a:lumMod val="60000"/>
                    <a:lumOff val="40000"/>
                  </a:schemeClr>
                </a:solidFill>
                <a:effectLst/>
              </a:rPr>
              <a:t>Usene</a:t>
            </a:r>
            <a:r>
              <a:rPr lang="en-US" dirty="0"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hlinkClick r:id="rId2" tooltip="Usenet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t</a:t>
            </a:r>
            <a:r>
              <a:rPr lang="en-US" dirty="0">
                <a:effectLst/>
              </a:rPr>
              <a:t> - </a:t>
            </a:r>
            <a:r>
              <a:rPr lang="en-US" dirty="0" err="1">
                <a:effectLst/>
              </a:rPr>
              <a:t>mreža</a:t>
            </a:r>
            <a:r>
              <a:rPr lang="en-US" dirty="0">
                <a:effectLst/>
              </a:rPr>
              <a:t> </a:t>
            </a:r>
            <a:r>
              <a:rPr lang="en-US" dirty="0" err="1">
                <a:effectLst/>
              </a:rPr>
              <a:t>namjenjena</a:t>
            </a:r>
            <a:r>
              <a:rPr lang="en-US" dirty="0">
                <a:effectLst/>
              </a:rPr>
              <a:t> </a:t>
            </a:r>
            <a:r>
              <a:rPr lang="en-US" dirty="0" err="1">
                <a:effectLst/>
              </a:rPr>
              <a:t>razmjeni</a:t>
            </a:r>
            <a:r>
              <a:rPr lang="en-US" dirty="0">
                <a:effectLst/>
              </a:rPr>
              <a:t> </a:t>
            </a:r>
            <a:r>
              <a:rPr lang="en-US" dirty="0" err="1">
                <a:effectLst/>
              </a:rPr>
              <a:t>poruka</a:t>
            </a:r>
            <a:r>
              <a:rPr lang="en-US" dirty="0">
                <a:effectLst/>
              </a:rPr>
              <a:t> u </a:t>
            </a:r>
            <a:r>
              <a:rPr lang="en-US" dirty="0" err="1">
                <a:effectLst/>
              </a:rPr>
              <a:t>interesnim</a:t>
            </a:r>
            <a:r>
              <a:rPr lang="en-US" dirty="0">
                <a:effectLst/>
              </a:rPr>
              <a:t> </a:t>
            </a:r>
            <a:r>
              <a:rPr lang="en-US" dirty="0" err="1">
                <a:effectLst/>
              </a:rPr>
              <a:t>grupama</a:t>
            </a:r>
            <a:endParaRPr lang="en-US" dirty="0">
              <a:effectLst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040467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306AE329-280F-494E-A89B-87BD69D9FA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BA" dirty="0">
                <a:latin typeface="Arial Rounded MT Bold" panose="020F0704030504030204" pitchFamily="34" charset="0"/>
              </a:rPr>
              <a:t>Razlike weba i weba 2.0</a:t>
            </a:r>
            <a:endParaRPr lang="en-US" dirty="0">
              <a:latin typeface="Arial Rounded MT Bold" panose="020F070403050403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32D42F96-B233-4C26-AF0F-F2C934A0413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u="sng" dirty="0" err="1">
                <a:solidFill>
                  <a:schemeClr val="accent1">
                    <a:lumMod val="60000"/>
                    <a:lumOff val="40000"/>
                  </a:schemeClr>
                </a:solidFill>
              </a:rPr>
              <a:t>Nekada</a:t>
            </a:r>
            <a:r>
              <a:rPr lang="en-US" u="sng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 je web bio </a:t>
            </a:r>
            <a:r>
              <a:rPr lang="en-US" u="sng" dirty="0" err="1">
                <a:solidFill>
                  <a:schemeClr val="accent1">
                    <a:lumMod val="60000"/>
                    <a:lumOff val="40000"/>
                  </a:schemeClr>
                </a:solidFill>
              </a:rPr>
              <a:t>jednosmjeran</a:t>
            </a:r>
            <a:r>
              <a:rPr lang="en-US" dirty="0"/>
              <a:t>, </a:t>
            </a:r>
            <a:r>
              <a:rPr lang="en-US" dirty="0" err="1"/>
              <a:t>tj</a:t>
            </a:r>
            <a:r>
              <a:rPr lang="en-US" dirty="0"/>
              <a:t>. </a:t>
            </a:r>
            <a:r>
              <a:rPr lang="en-US" dirty="0" err="1"/>
              <a:t>poslužitelji</a:t>
            </a:r>
            <a:r>
              <a:rPr lang="en-US" dirty="0"/>
              <a:t> </a:t>
            </a:r>
            <a:r>
              <a:rPr lang="en-US" dirty="0" err="1"/>
              <a:t>su</a:t>
            </a:r>
            <a:r>
              <a:rPr lang="en-US" dirty="0"/>
              <a:t> </a:t>
            </a:r>
            <a:r>
              <a:rPr lang="en-US" dirty="0" err="1"/>
              <a:t>na</a:t>
            </a:r>
            <a:r>
              <a:rPr lang="en-US" dirty="0"/>
              <a:t> </a:t>
            </a:r>
            <a:r>
              <a:rPr lang="en-US" dirty="0" err="1"/>
              <a:t>svojim</a:t>
            </a:r>
            <a:r>
              <a:rPr lang="en-US" dirty="0"/>
              <a:t> web-</a:t>
            </a:r>
            <a:r>
              <a:rPr lang="en-US" dirty="0" err="1"/>
              <a:t>stranica</a:t>
            </a:r>
            <a:r>
              <a:rPr lang="en-US" dirty="0"/>
              <a:t>-ma </a:t>
            </a:r>
            <a:r>
              <a:rPr lang="en-US" dirty="0" err="1"/>
              <a:t>nudili</a:t>
            </a:r>
            <a:r>
              <a:rPr lang="en-US" dirty="0"/>
              <a:t> </a:t>
            </a:r>
            <a:r>
              <a:rPr lang="en-US" dirty="0" err="1"/>
              <a:t>informacije</a:t>
            </a:r>
            <a:r>
              <a:rPr lang="en-US" dirty="0"/>
              <a:t>, a </a:t>
            </a:r>
            <a:r>
              <a:rPr lang="en-US" dirty="0" err="1"/>
              <a:t>korisnici</a:t>
            </a:r>
            <a:r>
              <a:rPr lang="en-US" dirty="0"/>
              <a:t> </a:t>
            </a:r>
            <a:r>
              <a:rPr lang="en-US" dirty="0" err="1"/>
              <a:t>su</a:t>
            </a:r>
            <a:r>
              <a:rPr lang="en-US" dirty="0"/>
              <a:t> </a:t>
            </a:r>
            <a:r>
              <a:rPr lang="en-US" dirty="0" err="1"/>
              <a:t>te</a:t>
            </a:r>
            <a:r>
              <a:rPr lang="en-US" dirty="0"/>
              <a:t> </a:t>
            </a:r>
            <a:r>
              <a:rPr lang="en-US" dirty="0" err="1"/>
              <a:t>stranice</a:t>
            </a:r>
            <a:r>
              <a:rPr lang="en-US" dirty="0"/>
              <a:t> </a:t>
            </a:r>
            <a:r>
              <a:rPr lang="en-US" dirty="0" err="1"/>
              <a:t>mogli</a:t>
            </a:r>
            <a:r>
              <a:rPr lang="en-US" dirty="0"/>
              <a:t> </a:t>
            </a:r>
            <a:r>
              <a:rPr lang="en-US" dirty="0" err="1"/>
              <a:t>pročitati</a:t>
            </a:r>
            <a:r>
              <a:rPr lang="en-US" dirty="0"/>
              <a:t> </a:t>
            </a:r>
            <a:r>
              <a:rPr lang="en-US" dirty="0" err="1"/>
              <a:t>ili</a:t>
            </a:r>
            <a:r>
              <a:rPr lang="en-US" dirty="0"/>
              <a:t> </a:t>
            </a:r>
            <a:r>
              <a:rPr lang="en-US" dirty="0" err="1"/>
              <a:t>spremitilokalno</a:t>
            </a:r>
            <a:r>
              <a:rPr lang="en-US" dirty="0"/>
              <a:t> </a:t>
            </a:r>
            <a:r>
              <a:rPr lang="en-US" dirty="0" err="1"/>
              <a:t>na</a:t>
            </a:r>
            <a:r>
              <a:rPr lang="en-US" dirty="0"/>
              <a:t> </a:t>
            </a:r>
            <a:r>
              <a:rPr lang="en-US" dirty="0" err="1"/>
              <a:t>svoje</a:t>
            </a:r>
            <a:r>
              <a:rPr lang="en-US" dirty="0"/>
              <a:t> </a:t>
            </a:r>
            <a:r>
              <a:rPr lang="en-US" dirty="0" err="1"/>
              <a:t>računalo</a:t>
            </a:r>
            <a:r>
              <a:rPr lang="en-US" dirty="0"/>
              <a:t> </a:t>
            </a:r>
            <a:endParaRPr lang="hr-BA" dirty="0"/>
          </a:p>
          <a:p>
            <a:r>
              <a:rPr lang="en-US" dirty="0" err="1"/>
              <a:t>Nije</a:t>
            </a:r>
            <a:r>
              <a:rPr lang="en-US" dirty="0"/>
              <a:t> </a:t>
            </a:r>
            <a:r>
              <a:rPr lang="en-US" dirty="0" err="1"/>
              <a:t>bilo</a:t>
            </a:r>
            <a:r>
              <a:rPr lang="en-US" dirty="0"/>
              <a:t> </a:t>
            </a:r>
            <a:r>
              <a:rPr lang="en-US" dirty="0" err="1"/>
              <a:t>interakcije</a:t>
            </a:r>
            <a:r>
              <a:rPr lang="en-US" dirty="0"/>
              <a:t>, </a:t>
            </a:r>
            <a:r>
              <a:rPr lang="en-US" dirty="0" err="1"/>
              <a:t>dvosmjerne</a:t>
            </a:r>
            <a:r>
              <a:rPr lang="en-US" dirty="0"/>
              <a:t> </a:t>
            </a:r>
            <a:r>
              <a:rPr lang="en-US" dirty="0" err="1"/>
              <a:t>komunikacijena</a:t>
            </a:r>
            <a:r>
              <a:rPr lang="en-US" dirty="0"/>
              <a:t> web-</a:t>
            </a:r>
            <a:r>
              <a:rPr lang="en-US" dirty="0" err="1"/>
              <a:t>stranicama</a:t>
            </a:r>
            <a:r>
              <a:rPr lang="en-US" dirty="0"/>
              <a:t> </a:t>
            </a:r>
            <a:endParaRPr lang="hr-BA" dirty="0"/>
          </a:p>
          <a:p>
            <a:r>
              <a:rPr lang="en-US" dirty="0"/>
              <a:t>Danas je to </a:t>
            </a:r>
            <a:r>
              <a:rPr lang="en-US" dirty="0" err="1"/>
              <a:t>drukčije</a:t>
            </a:r>
            <a:r>
              <a:rPr lang="en-US" dirty="0"/>
              <a:t>. </a:t>
            </a:r>
            <a:r>
              <a:rPr lang="en-US" dirty="0" err="1"/>
              <a:t>Gotovo</a:t>
            </a:r>
            <a:r>
              <a:rPr lang="en-US" dirty="0"/>
              <a:t> </a:t>
            </a:r>
            <a:r>
              <a:rPr lang="en-US" dirty="0" err="1"/>
              <a:t>svaki</a:t>
            </a:r>
            <a:r>
              <a:rPr lang="en-US" dirty="0"/>
              <a:t> </a:t>
            </a:r>
            <a:r>
              <a:rPr lang="en-US" dirty="0" err="1"/>
              <a:t>sadržaj</a:t>
            </a:r>
            <a:r>
              <a:rPr lang="en-US" dirty="0"/>
              <a:t> </a:t>
            </a:r>
            <a:r>
              <a:rPr lang="en-US" dirty="0" err="1"/>
              <a:t>možemo</a:t>
            </a:r>
            <a:r>
              <a:rPr lang="hr-BA" dirty="0"/>
              <a:t> </a:t>
            </a:r>
            <a:r>
              <a:rPr lang="en-US" dirty="0" err="1"/>
              <a:t>komentirati</a:t>
            </a:r>
            <a:r>
              <a:rPr lang="en-US" dirty="0"/>
              <a:t>, </a:t>
            </a:r>
            <a:r>
              <a:rPr lang="en-US" dirty="0" err="1"/>
              <a:t>podijeliti</a:t>
            </a:r>
            <a:r>
              <a:rPr lang="en-US" dirty="0"/>
              <a:t> s </a:t>
            </a:r>
            <a:r>
              <a:rPr lang="en-US" dirty="0" err="1"/>
              <a:t>drugima</a:t>
            </a:r>
            <a:r>
              <a:rPr lang="en-US" dirty="0"/>
              <a:t>, </a:t>
            </a:r>
            <a:r>
              <a:rPr lang="en-US" dirty="0" err="1"/>
              <a:t>preuzeti</a:t>
            </a:r>
            <a:r>
              <a:rPr lang="en-US" dirty="0"/>
              <a:t> </a:t>
            </a:r>
            <a:r>
              <a:rPr lang="en-US" dirty="0" err="1"/>
              <a:t>na</a:t>
            </a:r>
            <a:r>
              <a:rPr lang="en-US" dirty="0"/>
              <a:t> </a:t>
            </a:r>
            <a:r>
              <a:rPr lang="en-US" dirty="0" err="1"/>
              <a:t>svoju</a:t>
            </a:r>
            <a:r>
              <a:rPr lang="en-US" dirty="0"/>
              <a:t> web-</a:t>
            </a:r>
            <a:r>
              <a:rPr lang="en-US" dirty="0" err="1"/>
              <a:t>stranicu</a:t>
            </a:r>
            <a:r>
              <a:rPr lang="en-US" dirty="0"/>
              <a:t>, </a:t>
            </a:r>
            <a:r>
              <a:rPr lang="en-US" dirty="0" err="1"/>
              <a:t>stvarati</a:t>
            </a:r>
            <a:r>
              <a:rPr lang="hr-BA" dirty="0"/>
              <a:t> </a:t>
            </a:r>
            <a:r>
              <a:rPr lang="en-US" dirty="0" err="1"/>
              <a:t>zajedno</a:t>
            </a:r>
            <a:r>
              <a:rPr lang="en-US" dirty="0"/>
              <a:t> s </a:t>
            </a:r>
            <a:r>
              <a:rPr lang="en-US" dirty="0" err="1"/>
              <a:t>drugima</a:t>
            </a:r>
            <a:endParaRPr lang="hr-BA" dirty="0"/>
          </a:p>
          <a:p>
            <a:r>
              <a:rPr lang="en-US" u="sng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Web </a:t>
            </a:r>
            <a:r>
              <a:rPr lang="en-US" u="sng" dirty="0" err="1">
                <a:solidFill>
                  <a:schemeClr val="accent1">
                    <a:lumMod val="60000"/>
                    <a:lumOff val="40000"/>
                  </a:schemeClr>
                </a:solidFill>
              </a:rPr>
              <a:t>koji</a:t>
            </a:r>
            <a:r>
              <a:rPr lang="en-US" u="sng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 je </a:t>
            </a:r>
            <a:r>
              <a:rPr lang="en-US" u="sng" dirty="0" err="1">
                <a:solidFill>
                  <a:schemeClr val="accent1">
                    <a:lumMod val="60000"/>
                    <a:lumOff val="40000"/>
                  </a:schemeClr>
                </a:solidFill>
              </a:rPr>
              <a:t>interaktivan</a:t>
            </a:r>
            <a:r>
              <a:rPr lang="en-US" u="sng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, </a:t>
            </a:r>
            <a:r>
              <a:rPr lang="en-US" u="sng" dirty="0" err="1">
                <a:solidFill>
                  <a:schemeClr val="accent1">
                    <a:lumMod val="60000"/>
                    <a:lumOff val="40000"/>
                  </a:schemeClr>
                </a:solidFill>
              </a:rPr>
              <a:t>dvosmjeran</a:t>
            </a:r>
            <a:r>
              <a:rPr lang="en-US" u="sng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 </a:t>
            </a:r>
            <a:r>
              <a:rPr lang="en-US" u="sng" dirty="0" err="1">
                <a:solidFill>
                  <a:schemeClr val="accent1">
                    <a:lumMod val="60000"/>
                    <a:lumOff val="40000"/>
                  </a:schemeClr>
                </a:solidFill>
              </a:rPr>
              <a:t>poznat</a:t>
            </a:r>
            <a:r>
              <a:rPr lang="en-US" u="sng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 je pod </a:t>
            </a:r>
            <a:r>
              <a:rPr lang="en-US" u="sng" dirty="0" err="1">
                <a:solidFill>
                  <a:schemeClr val="accent1">
                    <a:lumMod val="60000"/>
                    <a:lumOff val="40000"/>
                  </a:schemeClr>
                </a:solidFill>
              </a:rPr>
              <a:t>nazivom</a:t>
            </a:r>
            <a:r>
              <a:rPr lang="en-US" u="sng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 web 2.0.</a:t>
            </a:r>
            <a:r>
              <a:rPr lang="en-US" dirty="0"/>
              <a:t> </a:t>
            </a:r>
            <a:r>
              <a:rPr lang="en-US" dirty="0" err="1"/>
              <a:t>Postoji</a:t>
            </a:r>
            <a:r>
              <a:rPr lang="en-US" dirty="0"/>
              <a:t> </a:t>
            </a:r>
            <a:r>
              <a:rPr lang="en-US" dirty="0" err="1"/>
              <a:t>jako</a:t>
            </a:r>
            <a:r>
              <a:rPr lang="en-US" dirty="0"/>
              <a:t> </a:t>
            </a:r>
            <a:r>
              <a:rPr lang="en-US" dirty="0" err="1"/>
              <a:t>puno</a:t>
            </a:r>
            <a:r>
              <a:rPr lang="en-US" dirty="0"/>
              <a:t> </a:t>
            </a:r>
            <a:r>
              <a:rPr lang="en-US" dirty="0" err="1"/>
              <a:t>alata</a:t>
            </a:r>
            <a:r>
              <a:rPr lang="en-US" dirty="0"/>
              <a:t> web 2.0. </a:t>
            </a:r>
            <a:r>
              <a:rPr lang="en-US" dirty="0" err="1"/>
              <a:t>Slobodno</a:t>
            </a:r>
            <a:r>
              <a:rPr lang="en-US" dirty="0"/>
              <a:t> </a:t>
            </a:r>
            <a:r>
              <a:rPr lang="en-US" dirty="0" err="1"/>
              <a:t>možemo</a:t>
            </a:r>
            <a:r>
              <a:rPr lang="en-US" dirty="0"/>
              <a:t> </a:t>
            </a:r>
            <a:r>
              <a:rPr lang="en-US" dirty="0" err="1"/>
              <a:t>reći</a:t>
            </a:r>
            <a:r>
              <a:rPr lang="en-US" dirty="0"/>
              <a:t> da</a:t>
            </a:r>
            <a:r>
              <a:rPr lang="hr-BA" dirty="0"/>
              <a:t> </a:t>
            </a:r>
            <a:r>
              <a:rPr lang="en-US" dirty="0" err="1"/>
              <a:t>su</a:t>
            </a:r>
            <a:r>
              <a:rPr lang="en-US" dirty="0"/>
              <a:t> </a:t>
            </a:r>
            <a:r>
              <a:rPr lang="en-US" dirty="0" err="1"/>
              <a:t>danas</a:t>
            </a:r>
            <a:r>
              <a:rPr lang="en-US" dirty="0"/>
              <a:t> </a:t>
            </a:r>
            <a:r>
              <a:rPr lang="en-US" dirty="0" err="1"/>
              <a:t>upravo</a:t>
            </a:r>
            <a:r>
              <a:rPr lang="en-US" dirty="0"/>
              <a:t> </a:t>
            </a:r>
            <a:r>
              <a:rPr lang="en-US" dirty="0" err="1"/>
              <a:t>alati</a:t>
            </a:r>
            <a:r>
              <a:rPr lang="en-US" dirty="0"/>
              <a:t> web 2.0 </a:t>
            </a:r>
            <a:r>
              <a:rPr lang="en-US" dirty="0" err="1"/>
              <a:t>najpopularniji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najčešće</a:t>
            </a:r>
            <a:r>
              <a:rPr lang="en-US" dirty="0"/>
              <a:t> </a:t>
            </a:r>
            <a:r>
              <a:rPr lang="en-US" dirty="0" err="1"/>
              <a:t>korišteni</a:t>
            </a:r>
            <a:r>
              <a:rPr lang="en-US" dirty="0"/>
              <a:t> </a:t>
            </a:r>
            <a:r>
              <a:rPr lang="en-US" dirty="0" err="1"/>
              <a:t>alati</a:t>
            </a:r>
            <a:r>
              <a:rPr lang="en-US" dirty="0"/>
              <a:t> </a:t>
            </a:r>
            <a:r>
              <a:rPr lang="en-US" dirty="0" err="1"/>
              <a:t>nainternetu</a:t>
            </a:r>
            <a:r>
              <a:rPr lang="en-US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xmlns="" val="29327857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D555FE15-1A40-41D1-B829-E7B9D275EA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BA" dirty="0">
                <a:latin typeface="Arial Rounded MT Bold" panose="020F0704030504030204" pitchFamily="34" charset="0"/>
              </a:rPr>
              <a:t>Kategorije web-alata i usluga:</a:t>
            </a:r>
            <a:endParaRPr lang="en-US" dirty="0">
              <a:latin typeface="Arial Rounded MT Bold" panose="020F070403050403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B755E783-830F-421B-8F59-B637DE72F13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sz="1800" dirty="0"/>
              <a:t>za </a:t>
            </a:r>
            <a:r>
              <a:rPr lang="en-US" sz="1800" dirty="0" err="1"/>
              <a:t>dijeljenje</a:t>
            </a:r>
            <a:r>
              <a:rPr lang="en-US" sz="1800" dirty="0"/>
              <a:t> </a:t>
            </a:r>
            <a:r>
              <a:rPr lang="en-US" sz="1800" dirty="0" err="1"/>
              <a:t>fotografija</a:t>
            </a:r>
            <a:r>
              <a:rPr lang="en-US" sz="1800" dirty="0"/>
              <a:t> (</a:t>
            </a:r>
            <a:r>
              <a:rPr lang="en-US" sz="1800" u="sng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Flickr</a:t>
            </a:r>
            <a:r>
              <a:rPr lang="en-US" sz="1800" dirty="0"/>
              <a:t>), web-</a:t>
            </a:r>
            <a:r>
              <a:rPr lang="en-US" sz="1800" dirty="0" err="1"/>
              <a:t>stranica</a:t>
            </a:r>
            <a:r>
              <a:rPr lang="en-US" sz="1800" dirty="0"/>
              <a:t>, </a:t>
            </a:r>
            <a:r>
              <a:rPr lang="en-US" sz="1800" dirty="0" err="1"/>
              <a:t>omiljene</a:t>
            </a:r>
            <a:r>
              <a:rPr lang="en-US" sz="1800" dirty="0"/>
              <a:t> </a:t>
            </a:r>
            <a:r>
              <a:rPr lang="en-US" sz="1800" dirty="0" err="1"/>
              <a:t>stranice</a:t>
            </a:r>
            <a:r>
              <a:rPr lang="en-US" sz="1800" dirty="0"/>
              <a:t> (</a:t>
            </a:r>
            <a:r>
              <a:rPr lang="en-US" sz="1800" u="sng" dirty="0" err="1">
                <a:solidFill>
                  <a:schemeClr val="accent1">
                    <a:lumMod val="60000"/>
                    <a:lumOff val="40000"/>
                  </a:schemeClr>
                </a:solidFill>
              </a:rPr>
              <a:t>Del.ici.ous</a:t>
            </a:r>
            <a:r>
              <a:rPr lang="en-US" sz="1800" dirty="0"/>
              <a:t>)</a:t>
            </a:r>
            <a:endParaRPr lang="hr-BA" sz="1800" dirty="0"/>
          </a:p>
          <a:p>
            <a:r>
              <a:rPr lang="en-US" sz="1800" dirty="0"/>
              <a:t>za </a:t>
            </a:r>
            <a:r>
              <a:rPr lang="en-US" sz="1800" dirty="0" err="1"/>
              <a:t>suradnju</a:t>
            </a:r>
            <a:r>
              <a:rPr lang="en-US" sz="1800" dirty="0"/>
              <a:t> </a:t>
            </a:r>
            <a:r>
              <a:rPr lang="en-US" sz="1800" dirty="0" err="1"/>
              <a:t>na</a:t>
            </a:r>
            <a:r>
              <a:rPr lang="en-US" sz="1800" dirty="0"/>
              <a:t> </a:t>
            </a:r>
            <a:r>
              <a:rPr lang="en-US" sz="1800" dirty="0" err="1"/>
              <a:t>izradi</a:t>
            </a:r>
            <a:r>
              <a:rPr lang="en-US" sz="1800" dirty="0"/>
              <a:t> </a:t>
            </a:r>
            <a:r>
              <a:rPr lang="en-US" sz="1800" dirty="0" err="1"/>
              <a:t>dokumenata</a:t>
            </a:r>
            <a:r>
              <a:rPr lang="en-US" sz="1800" dirty="0"/>
              <a:t> (</a:t>
            </a:r>
            <a:r>
              <a:rPr lang="en-US" sz="1800" u="sng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Wiki</a:t>
            </a:r>
            <a:r>
              <a:rPr lang="en-US" sz="1800" dirty="0"/>
              <a:t>), </a:t>
            </a:r>
            <a:r>
              <a:rPr lang="en-US" sz="1800" dirty="0" err="1"/>
              <a:t>proračunskih</a:t>
            </a:r>
            <a:r>
              <a:rPr lang="en-US" sz="1800" dirty="0"/>
              <a:t> </a:t>
            </a:r>
            <a:r>
              <a:rPr lang="en-US" sz="1800" dirty="0" err="1"/>
              <a:t>tablica</a:t>
            </a:r>
            <a:r>
              <a:rPr lang="en-US" sz="1800" dirty="0"/>
              <a:t> </a:t>
            </a:r>
            <a:r>
              <a:rPr lang="en-US" sz="1800" dirty="0" err="1"/>
              <a:t>i</a:t>
            </a:r>
            <a:r>
              <a:rPr lang="en-US" sz="1800" dirty="0"/>
              <a:t> web-</a:t>
            </a:r>
            <a:r>
              <a:rPr lang="en-US" sz="1800" dirty="0" err="1"/>
              <a:t>stranicaza</a:t>
            </a:r>
            <a:r>
              <a:rPr lang="en-US" sz="1800" dirty="0"/>
              <a:t> </a:t>
            </a:r>
            <a:r>
              <a:rPr lang="en-US" sz="1800" dirty="0" err="1"/>
              <a:t>mrežne</a:t>
            </a:r>
            <a:r>
              <a:rPr lang="en-US" sz="1800" dirty="0"/>
              <a:t> </a:t>
            </a:r>
            <a:r>
              <a:rPr lang="en-US" sz="1800" dirty="0" err="1"/>
              <a:t>zajednice</a:t>
            </a:r>
            <a:r>
              <a:rPr lang="en-US" sz="1800" dirty="0"/>
              <a:t> (</a:t>
            </a:r>
            <a:r>
              <a:rPr lang="en-US" sz="1800" u="sng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Facebook</a:t>
            </a:r>
            <a:r>
              <a:rPr lang="en-US" sz="1800" dirty="0"/>
              <a:t>, </a:t>
            </a:r>
            <a:r>
              <a:rPr lang="en-US" sz="1800" u="sng" dirty="0" err="1">
                <a:solidFill>
                  <a:schemeClr val="accent1">
                    <a:lumMod val="60000"/>
                    <a:lumOff val="40000"/>
                  </a:schemeClr>
                </a:solidFill>
              </a:rPr>
              <a:t>MySpace</a:t>
            </a:r>
            <a:r>
              <a:rPr lang="en-US" sz="1800" dirty="0"/>
              <a:t>, </a:t>
            </a:r>
            <a:r>
              <a:rPr lang="en-US" sz="1800" u="sng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Twitter</a:t>
            </a:r>
            <a:r>
              <a:rPr lang="en-US" sz="1800" dirty="0"/>
              <a:t>)</a:t>
            </a:r>
            <a:endParaRPr lang="hr-BA" sz="1800" dirty="0"/>
          </a:p>
          <a:p>
            <a:r>
              <a:rPr lang="en-US" sz="1800" dirty="0"/>
              <a:t>za </a:t>
            </a:r>
            <a:r>
              <a:rPr lang="en-US" sz="1800" dirty="0" err="1"/>
              <a:t>multimediju</a:t>
            </a:r>
            <a:r>
              <a:rPr lang="en-US" sz="1800" dirty="0"/>
              <a:t>: </a:t>
            </a:r>
            <a:r>
              <a:rPr lang="en-US" sz="1800" dirty="0" err="1"/>
              <a:t>podcastovi</a:t>
            </a:r>
            <a:r>
              <a:rPr lang="en-US" sz="1800" dirty="0"/>
              <a:t>, streaming, </a:t>
            </a:r>
            <a:r>
              <a:rPr lang="en-US" sz="1800" dirty="0" err="1"/>
              <a:t>dijeljenje</a:t>
            </a:r>
            <a:r>
              <a:rPr lang="en-US" sz="1800" dirty="0"/>
              <a:t> </a:t>
            </a:r>
            <a:r>
              <a:rPr lang="en-US" sz="1800" dirty="0" err="1"/>
              <a:t>videa</a:t>
            </a:r>
            <a:r>
              <a:rPr lang="en-US" sz="1800" dirty="0"/>
              <a:t> (</a:t>
            </a:r>
            <a:r>
              <a:rPr lang="en-US" sz="1800" u="sng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YouTube</a:t>
            </a:r>
            <a:r>
              <a:rPr lang="en-US" sz="1800" dirty="0"/>
              <a:t>), </a:t>
            </a:r>
            <a:r>
              <a:rPr lang="en-US" sz="1800" dirty="0" err="1"/>
              <a:t>izrada</a:t>
            </a:r>
            <a:r>
              <a:rPr lang="en-US" sz="1800" dirty="0"/>
              <a:t> </a:t>
            </a:r>
            <a:r>
              <a:rPr lang="en-US" sz="1800" dirty="0" err="1"/>
              <a:t>i</a:t>
            </a:r>
            <a:r>
              <a:rPr lang="hr-BA" sz="1800" dirty="0"/>
              <a:t> </a:t>
            </a:r>
            <a:r>
              <a:rPr lang="en-US" sz="1800" dirty="0" err="1"/>
              <a:t>publiciranje</a:t>
            </a:r>
            <a:r>
              <a:rPr lang="en-US" sz="1800" dirty="0"/>
              <a:t> </a:t>
            </a:r>
            <a:r>
              <a:rPr lang="en-US" sz="1800" dirty="0" err="1"/>
              <a:t>filmova</a:t>
            </a:r>
            <a:r>
              <a:rPr lang="hr-BA" sz="1800" dirty="0"/>
              <a:t> </a:t>
            </a:r>
          </a:p>
          <a:p>
            <a:r>
              <a:rPr lang="en-US" sz="1800" dirty="0"/>
              <a:t>za </a:t>
            </a:r>
            <a:r>
              <a:rPr lang="en-US" sz="1800" dirty="0" err="1"/>
              <a:t>upravljanje</a:t>
            </a:r>
            <a:r>
              <a:rPr lang="en-US" sz="1800" dirty="0"/>
              <a:t> </a:t>
            </a:r>
            <a:r>
              <a:rPr lang="en-US" sz="1800" dirty="0" err="1"/>
              <a:t>projektima</a:t>
            </a:r>
            <a:r>
              <a:rPr lang="en-US" sz="1800" dirty="0"/>
              <a:t>, </a:t>
            </a:r>
            <a:r>
              <a:rPr lang="en-US" sz="1800" dirty="0" err="1"/>
              <a:t>korisničkim</a:t>
            </a:r>
            <a:r>
              <a:rPr lang="en-US" sz="1800" dirty="0"/>
              <a:t> </a:t>
            </a:r>
            <a:r>
              <a:rPr lang="en-US" sz="1800" dirty="0" err="1"/>
              <a:t>računima</a:t>
            </a:r>
            <a:r>
              <a:rPr lang="en-US" sz="1800" dirty="0"/>
              <a:t>, </a:t>
            </a:r>
            <a:r>
              <a:rPr lang="en-US" sz="1800" dirty="0" err="1"/>
              <a:t>obiteljskim</a:t>
            </a:r>
            <a:r>
              <a:rPr lang="en-US" sz="1800" dirty="0"/>
              <a:t> </a:t>
            </a:r>
            <a:r>
              <a:rPr lang="en-US" sz="1800" dirty="0" err="1"/>
              <a:t>proračunom</a:t>
            </a:r>
            <a:r>
              <a:rPr lang="hr-BA" sz="1800" dirty="0"/>
              <a:t> </a:t>
            </a:r>
          </a:p>
          <a:p>
            <a:r>
              <a:rPr lang="en-US" sz="1800" dirty="0"/>
              <a:t>za </a:t>
            </a:r>
            <a:r>
              <a:rPr lang="en-US" sz="1800" dirty="0" err="1"/>
              <a:t>prikupljanje</a:t>
            </a:r>
            <a:r>
              <a:rPr lang="en-US" sz="1800" dirty="0"/>
              <a:t> </a:t>
            </a:r>
            <a:r>
              <a:rPr lang="en-US" sz="1800" dirty="0" err="1"/>
              <a:t>i</a:t>
            </a:r>
            <a:r>
              <a:rPr lang="en-US" sz="1800" dirty="0"/>
              <a:t> </a:t>
            </a:r>
            <a:r>
              <a:rPr lang="en-US" sz="1800" dirty="0" err="1"/>
              <a:t>arhiviranje</a:t>
            </a:r>
            <a:r>
              <a:rPr lang="en-US" sz="1800" dirty="0"/>
              <a:t> online </a:t>
            </a:r>
            <a:r>
              <a:rPr lang="en-US" sz="1800" dirty="0" err="1"/>
              <a:t>materijala</a:t>
            </a:r>
            <a:r>
              <a:rPr lang="hr-BA" sz="1800" dirty="0"/>
              <a:t> </a:t>
            </a:r>
          </a:p>
          <a:p>
            <a:r>
              <a:rPr lang="en-US" sz="1800" dirty="0"/>
              <a:t>za </a:t>
            </a:r>
            <a:r>
              <a:rPr lang="en-US" sz="1800" dirty="0" err="1"/>
              <a:t>pretraživanje</a:t>
            </a:r>
            <a:r>
              <a:rPr lang="en-US" sz="1800" dirty="0"/>
              <a:t> </a:t>
            </a:r>
            <a:r>
              <a:rPr lang="en-US" sz="1800" dirty="0" err="1"/>
              <a:t>omiljene</a:t>
            </a:r>
            <a:r>
              <a:rPr lang="en-US" sz="1800" dirty="0"/>
              <a:t> </a:t>
            </a:r>
            <a:r>
              <a:rPr lang="en-US" sz="1800" dirty="0" err="1"/>
              <a:t>glazbe</a:t>
            </a:r>
            <a:r>
              <a:rPr lang="en-US" sz="1800" dirty="0"/>
              <a:t>, </a:t>
            </a:r>
            <a:r>
              <a:rPr lang="en-US" sz="1800" dirty="0" err="1"/>
              <a:t>autora</a:t>
            </a:r>
            <a:r>
              <a:rPr lang="en-US" sz="1800" dirty="0"/>
              <a:t>, </a:t>
            </a:r>
            <a:r>
              <a:rPr lang="en-US" sz="1800" dirty="0" err="1"/>
              <a:t>filmova</a:t>
            </a:r>
            <a:r>
              <a:rPr lang="en-US" sz="1800" dirty="0"/>
              <a:t>, </a:t>
            </a:r>
            <a:r>
              <a:rPr lang="en-US" sz="1800" dirty="0" err="1"/>
              <a:t>knjiga</a:t>
            </a:r>
            <a:r>
              <a:rPr lang="hr-BA" sz="1800" dirty="0"/>
              <a:t> </a:t>
            </a:r>
          </a:p>
          <a:p>
            <a:r>
              <a:rPr lang="en-US" sz="1800" dirty="0"/>
              <a:t>za </a:t>
            </a:r>
            <a:r>
              <a:rPr lang="en-US" sz="1800" dirty="0" err="1"/>
              <a:t>upravljanje</a:t>
            </a:r>
            <a:r>
              <a:rPr lang="en-US" sz="1800" dirty="0"/>
              <a:t> </a:t>
            </a:r>
            <a:r>
              <a:rPr lang="en-US" sz="1800" dirty="0" err="1"/>
              <a:t>učenjem</a:t>
            </a:r>
            <a:r>
              <a:rPr lang="en-US" sz="1800" dirty="0"/>
              <a:t> (</a:t>
            </a:r>
            <a:r>
              <a:rPr lang="en-US" sz="1800" u="sng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Moodle)</a:t>
            </a:r>
            <a:endParaRPr lang="hr-BA" sz="1800" u="sng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  <a:p>
            <a:r>
              <a:rPr lang="en-US" sz="1800" dirty="0"/>
              <a:t>za </a:t>
            </a:r>
            <a:r>
              <a:rPr lang="en-US" sz="1800" dirty="0" err="1"/>
              <a:t>komunikaciju</a:t>
            </a:r>
            <a:r>
              <a:rPr lang="en-US" sz="1800" dirty="0"/>
              <a:t> (</a:t>
            </a:r>
            <a:r>
              <a:rPr lang="en-US" sz="1800" u="sng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Skype</a:t>
            </a:r>
            <a:r>
              <a:rPr lang="en-US" sz="1800" dirty="0"/>
              <a:t>, </a:t>
            </a:r>
            <a:r>
              <a:rPr lang="en-US" sz="1800" u="sng" dirty="0" err="1">
                <a:solidFill>
                  <a:schemeClr val="accent1">
                    <a:lumMod val="60000"/>
                    <a:lumOff val="40000"/>
                  </a:schemeClr>
                </a:solidFill>
              </a:rPr>
              <a:t>GoogleTalk</a:t>
            </a:r>
            <a:r>
              <a:rPr lang="en-US" sz="1800" dirty="0"/>
              <a:t>).</a:t>
            </a:r>
          </a:p>
        </p:txBody>
      </p:sp>
    </p:spTree>
    <p:extLst>
      <p:ext uri="{BB962C8B-B14F-4D97-AF65-F5344CB8AC3E}">
        <p14:creationId xmlns:p14="http://schemas.microsoft.com/office/powerpoint/2010/main" xmlns="" val="12302722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CF7E230-53C1-4928-8C6F-494C6781B9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BA" dirty="0">
                <a:latin typeface="Arial Rounded MT Bold" panose="020F0704030504030204" pitchFamily="34" charset="0"/>
              </a:rPr>
              <a:t>Društvene mreže</a:t>
            </a:r>
            <a:endParaRPr lang="en-US" dirty="0">
              <a:latin typeface="Arial Rounded MT Bold" panose="020F070403050403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7A0A8DC5-3E51-4E81-BE86-5944F79D1EF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BA" u="sng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Društvene mreže</a:t>
            </a:r>
            <a:r>
              <a:rPr lang="hr-BA" dirty="0"/>
              <a:t> u posljednjih nekoliko godina su promijenile način korištenja interneta.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9063048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886D7F20-D4B1-4E6F-9D3F-7C8554589B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BA" dirty="0">
                <a:latin typeface="Arial Rounded MT Bold" panose="020F0704030504030204" pitchFamily="34" charset="0"/>
              </a:rPr>
              <a:t>Prednosti:</a:t>
            </a:r>
            <a:endParaRPr lang="en-US" dirty="0">
              <a:latin typeface="Arial Rounded MT Bold" panose="020F070403050403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401A4E80-E099-4DC5-A6C7-CBA2663C12C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BA" u="sng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Besplatan pristup</a:t>
            </a:r>
            <a:r>
              <a:rPr lang="hr-BA" dirty="0"/>
              <a:t> i neograničena mogućnost povezivanja s drugima.</a:t>
            </a:r>
          </a:p>
          <a:p>
            <a:r>
              <a:rPr lang="hr-BA" dirty="0"/>
              <a:t>Stvarajući vlastiti profil, </a:t>
            </a:r>
            <a:r>
              <a:rPr lang="hr-BA" u="sng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korisnici stječu nove prijatelje </a:t>
            </a:r>
            <a:r>
              <a:rPr lang="hr-BA" dirty="0"/>
              <a:t>i povezuju se s onima s kojima su izgubili kontakt.</a:t>
            </a:r>
          </a:p>
          <a:p>
            <a:r>
              <a:rPr lang="hr-BA" dirty="0"/>
              <a:t>Korisnici se mogu </a:t>
            </a:r>
            <a:r>
              <a:rPr lang="hr-BA" u="sng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jače povezati s ljudima</a:t>
            </a:r>
            <a:r>
              <a:rPr lang="hr-BA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 </a:t>
            </a:r>
            <a:r>
              <a:rPr lang="hr-BA" dirty="0"/>
              <a:t>s kojima se u stvarnom svijetu ne stižu sresti ili s kojima su profesionalno povezani.</a:t>
            </a:r>
          </a:p>
          <a:p>
            <a:r>
              <a:rPr lang="hr-BA" u="sng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Identitet i aktivnosti osobe</a:t>
            </a:r>
            <a:r>
              <a:rPr lang="hr-BA" dirty="0"/>
              <a:t> podijeljeni su i organizirani na dva polja: u stvarnom, realnom životu i virtualnom prostoru. To je istodobno i pozitivna i negativna strana društvenih mreža.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3205067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3AC0153F-48D3-44F0-9725-889F3F479B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BA" dirty="0">
                <a:latin typeface="Arial Rounded MT Bold" panose="020F0704030504030204" pitchFamily="34" charset="0"/>
              </a:rPr>
              <a:t>Nedostatci:</a:t>
            </a:r>
            <a:endParaRPr lang="en-US" dirty="0">
              <a:latin typeface="Arial Rounded MT Bold" panose="020F070403050403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7DA05122-563F-492E-8014-6319337A7DF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BA" dirty="0"/>
              <a:t>Opasnosti od </a:t>
            </a:r>
            <a:r>
              <a:rPr lang="hr-BA" u="sng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zloupotrebe</a:t>
            </a:r>
            <a:r>
              <a:rPr lang="hr-BA" dirty="0"/>
              <a:t>, </a:t>
            </a:r>
            <a:r>
              <a:rPr lang="hr-BA" u="sng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krađe identiteta</a:t>
            </a:r>
            <a:r>
              <a:rPr lang="hr-BA" dirty="0"/>
              <a:t>, smanjena mogućnost zaštite privatnosti, zloupotreba podataka iznesenih na mreži.</a:t>
            </a:r>
          </a:p>
          <a:p>
            <a:r>
              <a:rPr lang="hr-BA" dirty="0"/>
              <a:t>Korisnici kreiranjem svojih profila dolaze u opasnost da stvarne kontakte s prijateljima zamijene </a:t>
            </a:r>
            <a:r>
              <a:rPr lang="hr-BA" u="sng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virtualnim kontaktima</a:t>
            </a:r>
            <a:r>
              <a:rPr lang="hr-BA" dirty="0"/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0737285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1DDAF5ED-DB3C-456B-8356-EB6F1AA809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r-BA" dirty="0">
                <a:latin typeface="Arial Rounded MT Bold" panose="020F0704030504030204" pitchFamily="34" charset="0"/>
              </a:rPr>
              <a:t>4 Najpopularnije društvene mreže na svijetu:</a:t>
            </a:r>
            <a:endParaRPr lang="en-US" dirty="0">
              <a:latin typeface="Arial Rounded MT Bold" panose="020F070403050403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C9E3D0B6-84E6-4BB6-A433-66587D6C855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u="sng" dirty="0">
                <a:solidFill>
                  <a:schemeClr val="accent1">
                    <a:lumMod val="60000"/>
                    <a:lumOff val="40000"/>
                  </a:schemeClr>
                </a:solidFill>
                <a:effectLst/>
              </a:rPr>
              <a:t>Facebook</a:t>
            </a:r>
            <a:r>
              <a:rPr lang="en-US" dirty="0">
                <a:effectLst/>
              </a:rPr>
              <a:t> - ova </a:t>
            </a:r>
            <a:r>
              <a:rPr lang="en-US" dirty="0" err="1">
                <a:effectLst/>
              </a:rPr>
              <a:t>društvena</a:t>
            </a:r>
            <a:r>
              <a:rPr lang="en-US" dirty="0">
                <a:effectLst/>
              </a:rPr>
              <a:t> </a:t>
            </a:r>
            <a:r>
              <a:rPr lang="en-US" dirty="0" err="1">
                <a:effectLst/>
              </a:rPr>
              <a:t>mreža</a:t>
            </a:r>
            <a:r>
              <a:rPr lang="en-US" dirty="0">
                <a:effectLst/>
              </a:rPr>
              <a:t>, </a:t>
            </a:r>
            <a:r>
              <a:rPr lang="en-US" dirty="0" err="1">
                <a:effectLst/>
              </a:rPr>
              <a:t>osnovana</a:t>
            </a:r>
            <a:r>
              <a:rPr lang="en-US" dirty="0">
                <a:effectLst/>
              </a:rPr>
              <a:t> 2004. </a:t>
            </a:r>
            <a:r>
              <a:rPr lang="en-US" dirty="0" err="1">
                <a:effectLst/>
              </a:rPr>
              <a:t>godine</a:t>
            </a:r>
            <a:r>
              <a:rPr lang="en-US" dirty="0">
                <a:effectLst/>
              </a:rPr>
              <a:t> </a:t>
            </a:r>
            <a:r>
              <a:rPr lang="en-US" dirty="0" err="1">
                <a:effectLst/>
              </a:rPr>
              <a:t>najveća</a:t>
            </a:r>
            <a:r>
              <a:rPr lang="en-US" dirty="0">
                <a:effectLst/>
              </a:rPr>
              <a:t> je </a:t>
            </a:r>
            <a:r>
              <a:rPr lang="en-US" dirty="0" err="1">
                <a:effectLst/>
              </a:rPr>
              <a:t>i</a:t>
            </a:r>
            <a:r>
              <a:rPr lang="en-US" dirty="0">
                <a:effectLst/>
              </a:rPr>
              <a:t> </a:t>
            </a:r>
            <a:r>
              <a:rPr lang="en-US" dirty="0" err="1">
                <a:effectLst/>
              </a:rPr>
              <a:t>najpopularnija</a:t>
            </a:r>
            <a:r>
              <a:rPr lang="en-US" dirty="0">
                <a:effectLst/>
              </a:rPr>
              <a:t> </a:t>
            </a:r>
            <a:r>
              <a:rPr lang="en-US" dirty="0" err="1">
                <a:effectLst/>
              </a:rPr>
              <a:t>među</a:t>
            </a:r>
            <a:r>
              <a:rPr lang="en-US" dirty="0">
                <a:effectLst/>
              </a:rPr>
              <a:t> </a:t>
            </a:r>
            <a:r>
              <a:rPr lang="en-US" dirty="0" err="1">
                <a:effectLst/>
              </a:rPr>
              <a:t>korisnicima</a:t>
            </a:r>
            <a:r>
              <a:rPr lang="en-US" dirty="0">
                <a:effectLst/>
              </a:rPr>
              <a:t>.</a:t>
            </a:r>
            <a:endParaRPr lang="hr-BA" dirty="0">
              <a:effectLst/>
            </a:endParaRPr>
          </a:p>
          <a:p>
            <a:r>
              <a:rPr lang="hr-BA" u="sng" dirty="0">
                <a:solidFill>
                  <a:schemeClr val="accent1">
                    <a:lumMod val="60000"/>
                    <a:lumOff val="40000"/>
                  </a:schemeClr>
                </a:solidFill>
                <a:effectLst/>
              </a:rPr>
              <a:t>YouTube</a:t>
            </a:r>
            <a:r>
              <a:rPr lang="hr-BA" dirty="0">
                <a:effectLst/>
              </a:rPr>
              <a:t> - Mjesečno je koristi 1.9 milijardi korisnika, a riječ je o najvećoj i najpopularnijoj video društvenoj mreži.</a:t>
            </a:r>
          </a:p>
          <a:p>
            <a:r>
              <a:rPr lang="pl-PL" u="sng" dirty="0">
                <a:solidFill>
                  <a:schemeClr val="accent1">
                    <a:lumMod val="60000"/>
                    <a:lumOff val="40000"/>
                  </a:schemeClr>
                </a:solidFill>
                <a:effectLst/>
              </a:rPr>
              <a:t>WhatsApp</a:t>
            </a:r>
            <a:r>
              <a:rPr lang="pl-PL" dirty="0">
                <a:effectLst/>
              </a:rPr>
              <a:t> - na trećem mjestu kao najpopularnija aplikacija za dopisivanje.</a:t>
            </a:r>
          </a:p>
          <a:p>
            <a:r>
              <a:rPr lang="hr-BA" u="sng" dirty="0">
                <a:solidFill>
                  <a:schemeClr val="accent1">
                    <a:lumMod val="60000"/>
                    <a:lumOff val="40000"/>
                  </a:schemeClr>
                </a:solidFill>
                <a:effectLst/>
              </a:rPr>
              <a:t>Messenger</a:t>
            </a:r>
            <a:r>
              <a:rPr lang="hr-BA" dirty="0">
                <a:effectLst/>
              </a:rPr>
              <a:t> - iako dio Facebooka (baš kao i WhatsApp), postao je dovoljno velik da ga se promatra kao zasebnu društvenu mrežu, koristi ga 1.3 milijarda korisnika.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5223647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lateVTI">
  <a:themeElements>
    <a:clrScheme name="Blue Green">
      <a:dk1>
        <a:sysClr val="windowText" lastClr="000000"/>
      </a:dk1>
      <a:lt1>
        <a:sysClr val="window" lastClr="FFFFFF"/>
      </a:lt1>
      <a:dk2>
        <a:srgbClr val="373545"/>
      </a:dk2>
      <a:lt2>
        <a:srgbClr val="CEDBE6"/>
      </a:lt2>
      <a:accent1>
        <a:srgbClr val="3494BA"/>
      </a:accent1>
      <a:accent2>
        <a:srgbClr val="58B6C0"/>
      </a:accent2>
      <a:accent3>
        <a:srgbClr val="75BDA7"/>
      </a:accent3>
      <a:accent4>
        <a:srgbClr val="7A8C8E"/>
      </a:accent4>
      <a:accent5>
        <a:srgbClr val="84ACB6"/>
      </a:accent5>
      <a:accent6>
        <a:srgbClr val="2683C6"/>
      </a:accent6>
      <a:hlink>
        <a:srgbClr val="6B9F25"/>
      </a:hlink>
      <a:folHlink>
        <a:srgbClr val="9F6715"/>
      </a:folHlink>
    </a:clrScheme>
    <a:fontScheme name="Arial Nova">
      <a:majorFont>
        <a:latin typeface="Arial Nova Light"/>
        <a:ea typeface=""/>
        <a:cs typeface=""/>
      </a:majorFont>
      <a:minorFont>
        <a:latin typeface="Arial Nova"/>
        <a:ea typeface=""/>
        <a:cs typeface=""/>
      </a:minorFont>
    </a:fontScheme>
    <a:fmtScheme name="Slate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0000"/>
                <a:lumMod val="90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63500" dist="25400" dir="5400000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76200" dist="38100" dir="5400000" rotWithShape="0">
              <a:srgbClr val="000000">
                <a:alpha val="7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hardEdge"/>
          </a:sp3d>
        </a:effectStyle>
      </a:effectStyleLst>
      <a:bgFillStyleLst>
        <a:solidFill>
          <a:schemeClr val="phClr"/>
        </a:solidFill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shade val="80000"/>
                <a:lumMod val="80000"/>
              </a:schemeClr>
              <a:schemeClr val="phClr">
                <a:tint val="98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SlateVTI" id="{35C4A07C-0176-4A32-9BCB-B016516853F0}" vid="{9B70D35C-BCA8-4715-BB49-8BE54A7FC07C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12" ma:contentTypeDescription="Create a new document." ma:contentTypeScope="" ma:versionID="a410dd7f93c95333ffa1b60ed6adedd1">
  <xsd:schema xmlns:xsd="http://www.w3.org/2001/XMLSchema" xmlns:xs="http://www.w3.org/2001/XMLSchema" xmlns:p="http://schemas.microsoft.com/office/2006/metadata/properties" xmlns:ns2="71af3243-3dd4-4a8d-8c0d-dd76da1f02a5" xmlns:ns3="16c05727-aa75-4e4a-9b5f-8a80a1165891" targetNamespace="http://schemas.microsoft.com/office/2006/metadata/properties" ma:root="true" ma:fieldsID="a936d9baba76aa3866493feff160faab" ns2:_="" ns3:_="">
    <xsd:import namespace="71af3243-3dd4-4a8d-8c0d-dd76da1f02a5"/>
    <xsd:import namespace="16c05727-aa75-4e4a-9b5f-8a80a116589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Statu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Status" ma:index="19" nillable="true" ma:displayName="Status" ma:default="Not started" ma:format="Dropdown" ma:internalName="Status">
      <xsd:simpleType>
        <xsd:restriction base="dms:Choice">
          <xsd:enumeration value="Not started"/>
          <xsd:enumeration value="In Progress"/>
          <xsd:enumeration value="Completed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tatus xmlns="71af3243-3dd4-4a8d-8c0d-dd76da1f02a5">Not started</Status>
    <MediaServiceKeyPoints xmlns="71af3243-3dd4-4a8d-8c0d-dd76da1f02a5" xsi:nil="true"/>
  </documentManagement>
</p:properties>
</file>

<file path=customXml/itemProps1.xml><?xml version="1.0" encoding="utf-8"?>
<ds:datastoreItem xmlns:ds="http://schemas.openxmlformats.org/officeDocument/2006/customXml" ds:itemID="{5560E646-30AD-4BA0-97EA-A7A07DF5499A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1af3243-3dd4-4a8d-8c0d-dd76da1f02a5"/>
    <ds:schemaRef ds:uri="16c05727-aa75-4e4a-9b5f-8a80a116589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30CB38EC-895A-4F8F-8F75-E263501ABB5A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F7E70FC5-1855-47AB-8CE1-CB3C873A8988}">
  <ds:schemaRefs>
    <ds:schemaRef ds:uri="http://schemas.microsoft.com/office/2006/metadata/properties"/>
    <ds:schemaRef ds:uri="http://schemas.microsoft.com/office/infopath/2007/PartnerControls"/>
    <ds:schemaRef ds:uri="71af3243-3dd4-4a8d-8c0d-dd76da1f02a5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{1BA6A945-EEA5-4FED-9982-58FD101DFD12}tf11665031</Template>
  <TotalTime>0</TotalTime>
  <Words>485</Words>
  <Application>Microsoft Office PowerPoint</Application>
  <PresentationFormat>Prilagođeno</PresentationFormat>
  <Paragraphs>48</Paragraphs>
  <Slides>11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Naslovi slajdova</vt:lpstr>
      </vt:variant>
      <vt:variant>
        <vt:i4>11</vt:i4>
      </vt:variant>
    </vt:vector>
  </HeadingPairs>
  <TitlesOfParts>
    <vt:vector size="12" baseType="lpstr">
      <vt:lpstr>SlateVTI</vt:lpstr>
      <vt:lpstr>Ostale internetske usluge</vt:lpstr>
      <vt:lpstr>Internetske usluge</vt:lpstr>
      <vt:lpstr>Najpoznatije usluge na internetu</vt:lpstr>
      <vt:lpstr>Razlike weba i weba 2.0</vt:lpstr>
      <vt:lpstr>Kategorije web-alata i usluga:</vt:lpstr>
      <vt:lpstr>Društvene mreže</vt:lpstr>
      <vt:lpstr>Prednosti:</vt:lpstr>
      <vt:lpstr>Nedostatci:</vt:lpstr>
      <vt:lpstr>4 Najpopularnije društvene mreže na svijetu:</vt:lpstr>
      <vt:lpstr>Zanimljivosti! </vt:lpstr>
      <vt:lpstr>KRAJ!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2020-04-13T12:38:46Z</dcterms:created>
  <dcterms:modified xsi:type="dcterms:W3CDTF">2020-04-14T16:30:16Z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