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7" r:id="rId10"/>
    <p:sldId id="264" r:id="rId11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avokutnik s dijagonalno zaobljenim kutom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Naslov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9" name="Podnaslov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r-HR" smtClean="0"/>
              <a:t>Kliknite da biste uredili stil podnaslova matrice</a:t>
            </a:r>
            <a:endParaRPr kumimoji="0" lang="en-US"/>
          </a:p>
        </p:txBody>
      </p:sp>
      <p:sp>
        <p:nvSpPr>
          <p:cNvPr id="10" name="Rezervirano mjesto datuma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C7E581FF-446E-4CFA-B0BC-3C294BB6E98C}" type="datetimeFigureOut">
              <a:rPr lang="hr-HR" smtClean="0"/>
              <a:t>6.4.2020.</a:t>
            </a:fld>
            <a:endParaRPr lang="hr-HR"/>
          </a:p>
        </p:txBody>
      </p:sp>
      <p:sp>
        <p:nvSpPr>
          <p:cNvPr id="11" name="Rezervirano mjesto broja slajda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40959203-AE14-4C5F-BAB6-851615F1F49E}" type="slidenum">
              <a:rPr lang="hr-HR" smtClean="0"/>
              <a:t>‹#›</a:t>
            </a:fld>
            <a:endParaRPr lang="hr-HR"/>
          </a:p>
        </p:txBody>
      </p:sp>
      <p:sp>
        <p:nvSpPr>
          <p:cNvPr id="12" name="Rezervirano mjesto podnožja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E581FF-446E-4CFA-B0BC-3C294BB6E98C}" type="datetimeFigureOut">
              <a:rPr lang="hr-HR" smtClean="0"/>
              <a:t>6.4.2020.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959203-AE14-4C5F-BAB6-851615F1F49E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E581FF-446E-4CFA-B0BC-3C294BB6E98C}" type="datetimeFigureOut">
              <a:rPr lang="hr-HR" smtClean="0"/>
              <a:t>6.4.2020.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959203-AE14-4C5F-BAB6-851615F1F49E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avokutnik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E581FF-446E-4CFA-B0BC-3C294BB6E98C}" type="datetimeFigureOut">
              <a:rPr lang="hr-HR" smtClean="0"/>
              <a:t>6.4.2020.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959203-AE14-4C5F-BAB6-851615F1F49E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odjeljk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avokutnik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8" name="Rezervirano mjesto datuma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C7E581FF-446E-4CFA-B0BC-3C294BB6E98C}" type="datetimeFigureOut">
              <a:rPr lang="hr-HR" smtClean="0"/>
              <a:t>6.4.2020.</a:t>
            </a:fld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40959203-AE14-4C5F-BAB6-851615F1F49E}" type="slidenum">
              <a:rPr lang="hr-HR" smtClean="0"/>
              <a:t>‹#›</a:t>
            </a:fld>
            <a:endParaRPr lang="hr-HR"/>
          </a:p>
        </p:txBody>
      </p:sp>
      <p:sp>
        <p:nvSpPr>
          <p:cNvPr id="10" name="Rezervirano mjesto podnožja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E581FF-446E-4CFA-B0BC-3C294BB6E98C}" type="datetimeFigureOut">
              <a:rPr lang="hr-HR" smtClean="0"/>
              <a:t>6.4.2020.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40959203-AE14-4C5F-BAB6-851615F1F49E}" type="slidenum">
              <a:rPr lang="hr-HR" smtClean="0"/>
              <a:t>‹#›</a:t>
            </a:fld>
            <a:endParaRPr lang="hr-HR"/>
          </a:p>
        </p:txBody>
      </p:sp>
      <p:sp>
        <p:nvSpPr>
          <p:cNvPr id="10" name="Pravokutnik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kutnik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avokutnik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E581FF-446E-4CFA-B0BC-3C294BB6E98C}" type="datetimeFigureOut">
              <a:rPr lang="hr-HR" smtClean="0"/>
              <a:t>6.4.2020.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40959203-AE14-4C5F-BAB6-851615F1F49E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E581FF-446E-4CFA-B0BC-3C294BB6E98C}" type="datetimeFigureOut">
              <a:rPr lang="hr-HR" smtClean="0"/>
              <a:t>6.4.2020.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959203-AE14-4C5F-BAB6-851615F1F49E}" type="slidenum">
              <a:rPr lang="hr-HR" smtClean="0"/>
              <a:t>‹#›</a:t>
            </a:fld>
            <a:endParaRPr lang="hr-HR"/>
          </a:p>
        </p:txBody>
      </p:sp>
      <p:sp>
        <p:nvSpPr>
          <p:cNvPr id="7" name="Pravokutnik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E581FF-446E-4CFA-B0BC-3C294BB6E98C}" type="datetimeFigureOut">
              <a:rPr lang="hr-HR" smtClean="0"/>
              <a:t>6.4.2020.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959203-AE14-4C5F-BAB6-851615F1F49E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avokutnik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9" name="Rezervirano mjesto datuma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C7E581FF-446E-4CFA-B0BC-3C294BB6E98C}" type="datetimeFigureOut">
              <a:rPr lang="hr-HR" smtClean="0"/>
              <a:t>6.4.2020.</a:t>
            </a:fld>
            <a:endParaRPr lang="hr-HR"/>
          </a:p>
        </p:txBody>
      </p:sp>
      <p:sp>
        <p:nvSpPr>
          <p:cNvPr id="10" name="Rezervirano mjesto broja slajda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40959203-AE14-4C5F-BAB6-851615F1F49E}" type="slidenum">
              <a:rPr lang="hr-HR" smtClean="0"/>
              <a:t>‹#›</a:t>
            </a:fld>
            <a:endParaRPr lang="hr-HR"/>
          </a:p>
        </p:txBody>
      </p:sp>
      <p:sp>
        <p:nvSpPr>
          <p:cNvPr id="11" name="Rezervirano mjesto podnožja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13" name="Rezervirano mjesto slike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hr-H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Pritisnite ikonu za dodavanje slike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zervirano mjesto datuma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C7E581FF-446E-4CFA-B0BC-3C294BB6E98C}" type="datetimeFigureOut">
              <a:rPr lang="hr-HR" smtClean="0"/>
              <a:t>6.4.2020.</a:t>
            </a:fld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40959203-AE14-4C5F-BAB6-851615F1F49E}" type="slidenum">
              <a:rPr lang="hr-HR" smtClean="0"/>
              <a:t>‹#›</a:t>
            </a:fld>
            <a:endParaRPr lang="hr-HR"/>
          </a:p>
        </p:txBody>
      </p:sp>
      <p:sp>
        <p:nvSpPr>
          <p:cNvPr id="10" name="Rezervirano mjesto podnožja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avokutnik s dijagonalno zaobljenim kutom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14" name="Rezervirano mjesto datuma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C7E581FF-446E-4CFA-B0BC-3C294BB6E98C}" type="datetimeFigureOut">
              <a:rPr lang="hr-HR" smtClean="0"/>
              <a:t>6.4.2020.</a:t>
            </a:fld>
            <a:endParaRPr lang="hr-HR"/>
          </a:p>
        </p:txBody>
      </p:sp>
      <p:sp>
        <p:nvSpPr>
          <p:cNvPr id="23" name="Rezervirano mjesto broja slajda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40959203-AE14-4C5F-BAB6-851615F1F49E}" type="slidenum">
              <a:rPr lang="hr-HR" smtClean="0"/>
              <a:t>‹#›</a:t>
            </a:fld>
            <a:endParaRPr lang="hr-HR"/>
          </a:p>
        </p:txBody>
      </p:sp>
      <p:sp>
        <p:nvSpPr>
          <p:cNvPr id="22" name="Rezervirano mjesto naslova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13" name="Rezervirano mjesto teksta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  <a:p>
            <a:pPr lvl="1" eaLnBrk="1" latinLnBrk="0" hangingPunct="1"/>
            <a:r>
              <a:rPr kumimoji="0" lang="hr-HR" smtClean="0"/>
              <a:t>Druga razina</a:t>
            </a:r>
          </a:p>
          <a:p>
            <a:pPr lvl="2" eaLnBrk="1" latinLnBrk="0" hangingPunct="1"/>
            <a:r>
              <a:rPr kumimoji="0" lang="hr-HR" smtClean="0"/>
              <a:t>Treća razina</a:t>
            </a:r>
          </a:p>
          <a:p>
            <a:pPr lvl="3" eaLnBrk="1" latinLnBrk="0" hangingPunct="1"/>
            <a:r>
              <a:rPr kumimoji="0" lang="hr-HR" smtClean="0"/>
              <a:t>Četvrta razina</a:t>
            </a:r>
          </a:p>
          <a:p>
            <a:pPr lvl="4" eaLnBrk="1" latinLnBrk="0" hangingPunct="1"/>
            <a:r>
              <a:rPr kumimoji="0" lang="hr-HR" smtClean="0"/>
              <a:t>Peta razina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POVIJEST HRVATSKOGA JEZIKA U 20.I 21.STOLJEĆU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 anchor="b"/>
          <a:lstStyle/>
          <a:p>
            <a:r>
              <a:rPr lang="hr-HR" dirty="0" smtClean="0"/>
              <a:t>VAŽNIJI DOKUMENTI</a:t>
            </a:r>
          </a:p>
          <a:p>
            <a:endParaRPr lang="hr-HR" dirty="0" smtClean="0"/>
          </a:p>
          <a:p>
            <a:r>
              <a:rPr lang="hr-HR" sz="2000" dirty="0" smtClean="0"/>
              <a:t>Pripremila: Draženka </a:t>
            </a:r>
            <a:r>
              <a:rPr lang="hr-HR" sz="2000" dirty="0" err="1" smtClean="0"/>
              <a:t>Tole</a:t>
            </a:r>
            <a:endParaRPr lang="hr-HR" sz="20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 anchor="ctr">
            <a:normAutofit fontScale="90000"/>
          </a:bodyPr>
          <a:lstStyle/>
          <a:p>
            <a:pPr algn="ctr"/>
            <a:r>
              <a:rPr lang="hr-HR" smtClean="0"/>
              <a:t>Mjesec hrvatskoga jezika</a:t>
            </a:r>
            <a:br>
              <a:rPr lang="hr-HR" smtClean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mtClean="0"/>
              <a:t>Institut za hrvatski jezik i jezikoslovlje 2014. godine pokrenuo je manifestaciju </a:t>
            </a:r>
            <a:r>
              <a:rPr lang="hr-HR" b="1" i="1" smtClean="0"/>
              <a:t>Mjesec hrvatskoga jezika</a:t>
            </a:r>
            <a:r>
              <a:rPr lang="hr-HR" b="1" smtClean="0"/>
              <a:t> </a:t>
            </a:r>
            <a:r>
              <a:rPr lang="hr-HR" smtClean="0"/>
              <a:t>potaknut činjenicom da je hrvatski jezik od 1. srpnja 2013. godine postao 24. </a:t>
            </a:r>
            <a:r>
              <a:rPr lang="hr-HR" b="1" smtClean="0"/>
              <a:t>službeni jezik Europske unije</a:t>
            </a:r>
            <a:r>
              <a:rPr lang="hr-HR" smtClean="0"/>
              <a:t>, a radi podizanja svijesti o potrebi njegovanja materinskoga jezika, koji je temelj nacionalnoga identiteta. 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 anchor="ctr">
            <a:noAutofit/>
          </a:bodyPr>
          <a:lstStyle/>
          <a:p>
            <a:r>
              <a:rPr lang="hr-HR" dirty="0" smtClean="0">
                <a:latin typeface="+mn-lt"/>
              </a:rPr>
              <a:t/>
            </a:r>
            <a:br>
              <a:rPr lang="hr-HR" dirty="0" smtClean="0">
                <a:latin typeface="+mn-lt"/>
              </a:rPr>
            </a:br>
            <a:r>
              <a:rPr lang="hr-HR" dirty="0" smtClean="0">
                <a:latin typeface="+mn-lt"/>
              </a:rPr>
              <a:t>Novosadski dogovor</a:t>
            </a:r>
            <a:br>
              <a:rPr lang="hr-HR" dirty="0" smtClean="0">
                <a:latin typeface="+mn-lt"/>
              </a:rPr>
            </a:br>
            <a:endParaRPr lang="hr-HR" dirty="0">
              <a:latin typeface="+mn-lt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Novosadski </a:t>
            </a:r>
            <a:r>
              <a:rPr lang="hr-HR" dirty="0"/>
              <a:t>je dogovor dokument koji su 1954. sastavili jezikoslovci  i književnici iz Hrvatske, Srbije, Bosne i Hrvatske te Crne Gore.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hr-HR" dirty="0" smtClean="0"/>
              <a:t>Povod 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Oni su se sastali u organizaciji Matice srpske u Novome </a:t>
            </a:r>
            <a:r>
              <a:rPr lang="hr-HR" dirty="0" err="1"/>
              <a:t>Sadu</a:t>
            </a:r>
            <a:r>
              <a:rPr lang="hr-HR" dirty="0"/>
              <a:t> radi donošenja zaključaka o potrebi jedinstvenoga pravopisa i ujednačivanja ponajprije hrvatskoga i srpskoga nazivlja za sve struke, a onda i jezičnoga ujednačavanja uopće.</a:t>
            </a:r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Povijesne prilike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Pedesetih godina 20.st. zaoštrila se politička situacija te su se sve više isticale srpske unitarističke težnje, što se očitovalo i u nazivu jezika. Naziv hrvatski jezik postupno nestaje s priručničkih naslova i iz javne uporabe, a zamjenjuje se nazivom hrvatskosrpski jezik ili pak hrvatski ili srpski </a:t>
            </a:r>
            <a:r>
              <a:rPr lang="hr-HR" dirty="0" smtClean="0"/>
              <a:t>jezik. </a:t>
            </a:r>
            <a:endParaRPr lang="hr-HR" dirty="0"/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 anchor="ctr">
            <a:normAutofit fontScale="90000"/>
          </a:bodyPr>
          <a:lstStyle/>
          <a:p>
            <a:pPr algn="ctr"/>
            <a:r>
              <a:rPr lang="hr-HR" dirty="0" smtClean="0"/>
              <a:t>ZAKLJUČCI:</a:t>
            </a:r>
            <a:br>
              <a:rPr lang="hr-HR" dirty="0" smtClean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1</a:t>
            </a:r>
            <a:r>
              <a:rPr lang="hr-HR" dirty="0"/>
              <a:t>. Narodni jezik Srba, Hrvata i Crnogoraca jedan je jezik. Stoga je i književni jezik koji se razvio na njegovoj osnovi oko dva glavna središta, Beograda i Zagreba, jedinstven, sa dva izgovora, ijekavskim i ekavskim.</a:t>
            </a:r>
          </a:p>
          <a:p>
            <a:r>
              <a:rPr lang="hr-HR" dirty="0"/>
              <a:t>2. U nazivu jezika nužno je uvijek u službenoj upotrebi istaći oba njegova sastavna dijela.</a:t>
            </a:r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 anchor="ctr"/>
          <a:lstStyle/>
          <a:p>
            <a:r>
              <a:rPr lang="hr-HR" dirty="0"/>
              <a:t>3. Oba pisma, latinica i ćirilica, ravnopravna su; zato treba nastojati da i Srbi i Hrvati podjednako nauče oba pisma, što će se postići u prvom redu školskom nastavom</a:t>
            </a:r>
            <a:r>
              <a:rPr lang="hr-HR" dirty="0" smtClean="0"/>
              <a:t>.</a:t>
            </a:r>
          </a:p>
          <a:p>
            <a:endParaRPr lang="hr-HR" dirty="0"/>
          </a:p>
          <a:p>
            <a:r>
              <a:rPr lang="hr-HR" dirty="0"/>
              <a:t>4. Oba izgovora, ekavski i ijekavski, također su u svemu </a:t>
            </a:r>
            <a:r>
              <a:rPr lang="hr-HR" dirty="0" smtClean="0"/>
              <a:t>ravnopravni.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hr-HR" dirty="0"/>
              <a:t>5. Potrebna je izrada priručnog rječnika suvremenog srpskohrvatskog književnog jezika.</a:t>
            </a:r>
          </a:p>
          <a:p>
            <a:r>
              <a:rPr lang="hr-HR" dirty="0"/>
              <a:t>6. Potrebno je izraditi terminologiju za sve oblasti ekonomskog, znanstvenog i uopće kulturnog života.</a:t>
            </a:r>
          </a:p>
          <a:p>
            <a:r>
              <a:rPr lang="hr-HR" dirty="0"/>
              <a:t>7. Zajednički jezik treba da ima i zajednički pravopis.</a:t>
            </a:r>
          </a:p>
          <a:p>
            <a:r>
              <a:rPr lang="hr-HR" sz="1900" dirty="0" smtClean="0"/>
              <a:t>(napomena: 10 je zaključaka u službenom dokumentu)</a:t>
            </a:r>
            <a:endParaRPr lang="hr-HR" sz="1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 anchor="ctr">
            <a:noAutofit/>
          </a:bodyPr>
          <a:lstStyle/>
          <a:p>
            <a:r>
              <a:rPr lang="hr-HR" sz="3600" dirty="0" smtClean="0"/>
              <a:t>Dan hrvatske glagoljice i glagoljaštva</a:t>
            </a:r>
            <a:br>
              <a:rPr lang="hr-HR" sz="3600" dirty="0" smtClean="0"/>
            </a:br>
            <a:endParaRPr lang="hr-HR" sz="36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hr-HR" dirty="0" smtClean="0"/>
              <a:t>U </a:t>
            </a:r>
            <a:r>
              <a:rPr lang="hr-HR" dirty="0"/>
              <a:t>spomen na dan kad je 22. veljače 1483. godine tiskana prva hrvatska knjiga </a:t>
            </a:r>
            <a:r>
              <a:rPr lang="hr-HR" sz="3500" b="1" i="1" dirty="0"/>
              <a:t>Misal po zakonu rimskoga dvora</a:t>
            </a:r>
            <a:r>
              <a:rPr lang="hr-HR" sz="3500" b="1" dirty="0"/>
              <a:t> </a:t>
            </a:r>
            <a:r>
              <a:rPr lang="hr-HR" dirty="0"/>
              <a:t>Institut za hrvatski jezik i </a:t>
            </a:r>
            <a:r>
              <a:rPr lang="hr-HR" dirty="0" smtClean="0"/>
              <a:t>jezikoslovlje </a:t>
            </a:r>
            <a:r>
              <a:rPr lang="hr-HR" dirty="0"/>
              <a:t>pokrenuo je 2018. godine manifestaciju </a:t>
            </a:r>
            <a:r>
              <a:rPr lang="hr-HR" sz="3500" b="1" i="1" dirty="0"/>
              <a:t>Dan hrvatske glagoljice</a:t>
            </a:r>
            <a:r>
              <a:rPr lang="hr-HR" dirty="0"/>
              <a:t> u cilju popularizacije jednoga od </a:t>
            </a:r>
            <a:r>
              <a:rPr lang="hr-HR" dirty="0" err="1"/>
              <a:t>najprepoznatljivijih</a:t>
            </a:r>
            <a:r>
              <a:rPr lang="hr-HR" dirty="0"/>
              <a:t> obilježja hrvatske pismenosti i kulture. Odlukom Hrvatskoga sabora 2019. godine 22. veljače proglašen je </a:t>
            </a:r>
            <a:r>
              <a:rPr lang="hr-HR" i="1" dirty="0"/>
              <a:t>Danom hrvatske glagoljice i glagoljaštva</a:t>
            </a:r>
            <a:r>
              <a:rPr lang="hr-HR" dirty="0"/>
              <a:t> te jednim od </a:t>
            </a:r>
            <a:r>
              <a:rPr lang="hr-HR" dirty="0" err="1"/>
              <a:t>spomendana</a:t>
            </a:r>
            <a:r>
              <a:rPr lang="hr-HR" dirty="0"/>
              <a:t> Republike Hrvatske.</a:t>
            </a:r>
          </a:p>
          <a:p>
            <a:pPr>
              <a:buNone/>
            </a:pP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 anchor="ctr">
            <a:normAutofit fontScale="90000"/>
          </a:bodyPr>
          <a:lstStyle/>
          <a:p>
            <a:pPr algn="ctr"/>
            <a:r>
              <a:rPr lang="hr-HR" dirty="0" smtClean="0"/>
              <a:t>Međunarodni dan hrvatskoga jezika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Stoga je Međunarodni dan materinskoga jezika </a:t>
            </a:r>
            <a:r>
              <a:rPr lang="hr-HR" b="1" dirty="0" smtClean="0"/>
              <a:t>21. veljače </a:t>
            </a:r>
            <a:r>
              <a:rPr lang="hr-HR" dirty="0" smtClean="0"/>
              <a:t>uzet kao njegov početak, a za završetak je uzet 17. ožujka, dan objave </a:t>
            </a:r>
            <a:r>
              <a:rPr lang="hr-HR" i="1" dirty="0" smtClean="0"/>
              <a:t>Deklaracije o nazivu i položaju hrvatskog književnog jezika</a:t>
            </a:r>
            <a:endParaRPr lang="hr-HR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ivnica">
  <a:themeElements>
    <a:clrScheme name="Livnica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Livnica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Livnica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33</TotalTime>
  <Words>354</Words>
  <Application>Microsoft Office PowerPoint</Application>
  <PresentationFormat>Prikaz na zaslonu (4:3)</PresentationFormat>
  <Paragraphs>26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10</vt:i4>
      </vt:variant>
    </vt:vector>
  </HeadingPairs>
  <TitlesOfParts>
    <vt:vector size="11" baseType="lpstr">
      <vt:lpstr>Livnica</vt:lpstr>
      <vt:lpstr>POVIJEST HRVATSKOGA JEZIKA U 20.I 21.STOLJEĆU</vt:lpstr>
      <vt:lpstr> Novosadski dogovor </vt:lpstr>
      <vt:lpstr>Povod </vt:lpstr>
      <vt:lpstr>Povijesne prilike</vt:lpstr>
      <vt:lpstr>ZAKLJUČCI: </vt:lpstr>
      <vt:lpstr>Slajd 6</vt:lpstr>
      <vt:lpstr>Slajd 7</vt:lpstr>
      <vt:lpstr>Dan hrvatske glagoljice i glagoljaštva </vt:lpstr>
      <vt:lpstr>Međunarodni dan hrvatskoga jezika</vt:lpstr>
      <vt:lpstr>Mjesec hrvatskoga jezika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POVIJEST HRVATSKOGA JEZIKA U 20.I 21.STOLJEĆU</dc:title>
  <dc:creator>Drazenka</dc:creator>
  <cp:lastModifiedBy>Drazenka</cp:lastModifiedBy>
  <cp:revision>8</cp:revision>
  <dcterms:created xsi:type="dcterms:W3CDTF">2020-04-06T09:03:58Z</dcterms:created>
  <dcterms:modified xsi:type="dcterms:W3CDTF">2020-04-06T09:37:30Z</dcterms:modified>
</cp:coreProperties>
</file>