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7C7A49-9F89-4110-950F-F2D483B381F3}" type="datetimeFigureOut">
              <a:rPr lang="sr-Latn-CS" smtClean="0"/>
              <a:t>21.4.2020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685174-12DF-4EA2-B754-EDB6AD246CA8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6000" dirty="0" smtClean="0">
                <a:latin typeface="Algerian" pitchFamily="82" charset="0"/>
              </a:rPr>
              <a:t>POVIJEST RAČUNALA</a:t>
            </a:r>
            <a:endParaRPr lang="hr-HR" sz="6000" dirty="0">
              <a:latin typeface="Algerian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3611606"/>
            <a:ext cx="9144000" cy="1531905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Algerian" pitchFamily="82" charset="0"/>
              </a:rPr>
              <a:t>Nastavnica: Silvana </a:t>
            </a:r>
            <a:r>
              <a:rPr lang="hr-HR" sz="2400" dirty="0" err="1" smtClean="0">
                <a:latin typeface="Algerian" pitchFamily="82" charset="0"/>
              </a:rPr>
              <a:t>SmoljaN</a:t>
            </a:r>
            <a:r>
              <a:rPr lang="hr-HR" sz="2400" dirty="0" smtClean="0">
                <a:latin typeface="Algerian" pitchFamily="82" charset="0"/>
              </a:rPr>
              <a:t>  </a:t>
            </a:r>
          </a:p>
          <a:p>
            <a:r>
              <a:rPr lang="hr-HR" sz="2400" dirty="0" smtClean="0">
                <a:latin typeface="Algerian" pitchFamily="82" charset="0"/>
              </a:rPr>
              <a:t>                  </a:t>
            </a:r>
            <a:r>
              <a:rPr lang="hr-HR" sz="2400" dirty="0" smtClean="0"/>
              <a:t>                 </a:t>
            </a:r>
            <a:r>
              <a:rPr lang="hr-HR" sz="2400" dirty="0" smtClean="0">
                <a:latin typeface="Algerian" pitchFamily="82" charset="0"/>
              </a:rPr>
              <a:t>Učenik: Petar </a:t>
            </a:r>
            <a:r>
              <a:rPr lang="hr-HR" sz="2400" dirty="0" err="1" smtClean="0">
                <a:latin typeface="Algerian" pitchFamily="82" charset="0"/>
              </a:rPr>
              <a:t>Radišić</a:t>
            </a:r>
            <a:r>
              <a:rPr lang="hr-HR" sz="2400" dirty="0" smtClean="0">
                <a:latin typeface="Algerian" pitchFamily="82" charset="0"/>
              </a:rPr>
              <a:t> </a:t>
            </a:r>
            <a:r>
              <a:rPr lang="hr-HR" sz="2400" dirty="0" err="1" smtClean="0">
                <a:latin typeface="Algerian" pitchFamily="82" charset="0"/>
              </a:rPr>
              <a:t>IX.b</a:t>
            </a:r>
            <a:r>
              <a:rPr lang="hr-HR" sz="2400" dirty="0" smtClean="0">
                <a:latin typeface="Algerian" pitchFamily="82" charset="0"/>
              </a:rPr>
              <a:t>                </a:t>
            </a:r>
            <a:endParaRPr lang="hr-HR" sz="2400" dirty="0">
              <a:latin typeface="Algerian" pitchFamily="82" charset="0"/>
            </a:endParaRPr>
          </a:p>
        </p:txBody>
      </p:sp>
      <p:pic>
        <p:nvPicPr>
          <p:cNvPr id="5" name="Slika 4" descr="s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7166"/>
            <a:ext cx="4143404" cy="235745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Osobno računalo</a:t>
            </a:r>
            <a:r>
              <a:rPr lang="hr-HR" dirty="0" smtClean="0"/>
              <a:t> (</a:t>
            </a:r>
            <a:r>
              <a:rPr lang="hr-HR" dirty="0" err="1" smtClean="0"/>
              <a:t>engl</a:t>
            </a:r>
            <a:r>
              <a:rPr lang="hr-HR" dirty="0" smtClean="0"/>
              <a:t>. </a:t>
            </a:r>
            <a:r>
              <a:rPr lang="hr-HR" b="1" i="1" dirty="0" smtClean="0"/>
              <a:t>p</a:t>
            </a:r>
            <a:r>
              <a:rPr lang="hr-HR" i="1" dirty="0" smtClean="0"/>
              <a:t>ersonal </a:t>
            </a:r>
            <a:r>
              <a:rPr lang="hr-HR" b="1" i="1" dirty="0" err="1" smtClean="0"/>
              <a:t>c</a:t>
            </a:r>
            <a:r>
              <a:rPr lang="hr-HR" i="1" dirty="0" err="1" smtClean="0"/>
              <a:t>omputer</a:t>
            </a:r>
            <a:r>
              <a:rPr lang="hr-HR" i="1" dirty="0" smtClean="0"/>
              <a:t>, PC</a:t>
            </a:r>
            <a:r>
              <a:rPr lang="hr-HR" dirty="0" smtClean="0"/>
              <a:t>) </a:t>
            </a:r>
            <a:r>
              <a:rPr lang="hr-HR" dirty="0" smtClean="0"/>
              <a:t>računalo</a:t>
            </a:r>
            <a:r>
              <a:rPr lang="hr-HR" dirty="0" smtClean="0"/>
              <a:t> je opće namjene koje je po fizičkoj veličini, mogućnostima i cijeni pogodno za osobnu uporabu te kojim upravlja izravno krajnji korisnik bez pomoći računalnog operatera, za razliku od središnjeg računala i poslužitelja koje istovremeno može rabiti više krajnjih korisnika ali zahtijevaju podršku dodatnog stručnog osoblja.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itchFamily="82" charset="0"/>
              </a:rPr>
              <a:t>OSOBNO RAČUNALO (PC)</a:t>
            </a:r>
            <a:endParaRPr lang="hr-HR" dirty="0">
              <a:latin typeface="Algerian" pitchFamily="82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250px-Desktop_computer_clipart_-_Yellow_theme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5" y="928670"/>
            <a:ext cx="4144193" cy="3000396"/>
          </a:xfr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Slika 4" descr="preuzm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3428740"/>
            <a:ext cx="4315940" cy="2872062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Dva prijatelja, Bill Gates i </a:t>
            </a:r>
            <a:r>
              <a:rPr lang="hr-HR" dirty="0" err="1" smtClean="0"/>
              <a:t>Paul</a:t>
            </a:r>
            <a:r>
              <a:rPr lang="hr-HR" dirty="0" smtClean="0"/>
              <a:t> Allen 1975. godine pišu prvi programski jezik BASIC (</a:t>
            </a:r>
            <a:r>
              <a:rPr lang="hr-HR" dirty="0" err="1" smtClean="0"/>
              <a:t>engl</a:t>
            </a:r>
            <a:r>
              <a:rPr lang="hr-HR" dirty="0" smtClean="0"/>
              <a:t>. </a:t>
            </a:r>
            <a:r>
              <a:rPr lang="hr-HR" dirty="0" err="1" smtClean="0"/>
              <a:t>Beginner</a:t>
            </a:r>
            <a:r>
              <a:rPr lang="hr-HR" dirty="0" smtClean="0"/>
              <a:t>’s </a:t>
            </a:r>
            <a:r>
              <a:rPr lang="hr-HR" dirty="0" err="1" smtClean="0"/>
              <a:t>allpurpose</a:t>
            </a:r>
            <a:r>
              <a:rPr lang="hr-HR" dirty="0" smtClean="0"/>
              <a:t> </a:t>
            </a:r>
            <a:r>
              <a:rPr lang="hr-HR" dirty="0" err="1" smtClean="0"/>
              <a:t>symbolic</a:t>
            </a:r>
            <a:r>
              <a:rPr lang="hr-HR" dirty="0" smtClean="0"/>
              <a:t> </a:t>
            </a:r>
            <a:r>
              <a:rPr lang="hr-HR" dirty="0" err="1" smtClean="0"/>
              <a:t>instruction</a:t>
            </a:r>
            <a:r>
              <a:rPr lang="hr-HR" dirty="0" smtClean="0"/>
              <a:t> </a:t>
            </a:r>
            <a:r>
              <a:rPr lang="hr-HR" dirty="0" err="1" smtClean="0"/>
              <a:t>code</a:t>
            </a:r>
            <a:r>
              <a:rPr lang="hr-HR" dirty="0" smtClean="0"/>
              <a:t>) za </a:t>
            </a:r>
            <a:r>
              <a:rPr lang="hr-HR" dirty="0" err="1" smtClean="0"/>
              <a:t>Altair</a:t>
            </a:r>
            <a:r>
              <a:rPr lang="hr-HR" dirty="0" smtClean="0"/>
              <a:t> 8800.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itchFamily="82" charset="0"/>
              </a:rPr>
              <a:t>BASIC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Slika 3" descr="preuzm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429000"/>
            <a:ext cx="4667958" cy="2581288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osnovu tada popularnog operacijskog sustava CP/M tvrtka Microsoft načinila je svoj MS-DOS.  Ubrzo MS-DOS postaje premoćno najrasprostranjeniji operacijski sustav za osobna računala.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itchFamily="82" charset="0"/>
              </a:rPr>
              <a:t>MS-DOS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Slika 3" descr="preuzm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3571876"/>
            <a:ext cx="4572032" cy="2473394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Veliki korak u popularizaciji računala učinili su operacijski sustavi s grafičkim korisničkim sučeljem koji komuniciraju s korisnikom znakovima i slikovnim simbolima.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lgerian" pitchFamily="82" charset="0"/>
              </a:rPr>
              <a:t>GRAFIČKO KORISNIČKO SUČELJE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Slika 3" descr="interfac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286124"/>
            <a:ext cx="5272086" cy="2965548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000100" y="1214422"/>
            <a:ext cx="6786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smtClean="0"/>
              <a:t>    </a:t>
            </a:r>
            <a:r>
              <a:rPr lang="hr-HR" sz="9600" dirty="0" smtClean="0">
                <a:latin typeface="Algerian" pitchFamily="82" charset="0"/>
              </a:rPr>
              <a:t> KRAJ</a:t>
            </a:r>
            <a:endParaRPr lang="hr-HR" sz="9600" dirty="0">
              <a:latin typeface="Algerian" pitchFamily="82" charset="0"/>
            </a:endParaRPr>
          </a:p>
        </p:txBody>
      </p:sp>
      <p:pic>
        <p:nvPicPr>
          <p:cNvPr id="3" name="Slika 2" descr="depositphotos_148267805-stockillustratie-cartoon-emoticon-smiley-gezicht-wuiven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643182"/>
            <a:ext cx="4429156" cy="3818917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Povijest računala, koja je često prepuna zanimljivih </a:t>
            </a:r>
            <a:r>
              <a:rPr lang="hr-HR" sz="3200" dirty="0" smtClean="0"/>
              <a:t>i </a:t>
            </a:r>
            <a:r>
              <a:rPr lang="hr-HR" sz="3200" dirty="0" smtClean="0"/>
              <a:t>iz današnje perspektive, zabavnih detalja, može pomoći da bolje razumijemo, više cijenimo i korisnije upotrijebimo tehnologiju koja nam danas stoji na raspolaganju.</a:t>
            </a:r>
            <a:endParaRPr lang="hr-HR" sz="3200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itchFamily="82" charset="0"/>
              </a:rPr>
              <a:t>RAČUNALA KROZ POVIJEST</a:t>
            </a:r>
            <a:endParaRPr lang="hr-HR" dirty="0"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5000. godine prije Krista - Egipćani koriste kamenčiće kako bi zbrajali i </a:t>
            </a:r>
            <a:r>
              <a:rPr lang="hr-HR" dirty="0" smtClean="0"/>
              <a:t>oduzimali</a:t>
            </a:r>
          </a:p>
          <a:p>
            <a:r>
              <a:rPr lang="hr-HR" dirty="0" smtClean="0"/>
              <a:t>oko 3000. godine prije Krista – Kinezi su izumili i koristili </a:t>
            </a:r>
            <a:r>
              <a:rPr lang="hr-HR" b="1" i="1" dirty="0" err="1" smtClean="0"/>
              <a:t>abacus</a:t>
            </a:r>
            <a:r>
              <a:rPr lang="hr-HR" dirty="0" smtClean="0"/>
              <a:t>, najstarije pomagalo za učenje; koristili su ga i stari Grci i Rimljani; u Europi se koristio do 17. stoljeća i početka korištenja arapskih brojeva i računanja na papiru; danas je zbog jednostavnosti korištenja u uporabi u nekim zemljama Dalekoga istoka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itchFamily="82" charset="0"/>
              </a:rPr>
              <a:t>RANE GODINE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Slika 3" descr="abacus.a.102622629.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5214950"/>
            <a:ext cx="2818719" cy="164305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17. stojeće – vrijeme kada nastaju </a:t>
            </a:r>
            <a:r>
              <a:rPr lang="hr-HR" sz="2400" b="1" i="1" dirty="0" smtClean="0"/>
              <a:t>logaritamske tablice</a:t>
            </a:r>
            <a:r>
              <a:rPr lang="hr-HR" sz="2400" dirty="0" smtClean="0"/>
              <a:t>, a kao pomoć pri računanju pojavljuje se </a:t>
            </a:r>
            <a:r>
              <a:rPr lang="hr-HR" sz="2400" b="1" i="1" dirty="0" smtClean="0"/>
              <a:t>logaritamsko </a:t>
            </a:r>
            <a:r>
              <a:rPr lang="hr-HR" sz="2400" dirty="0" smtClean="0"/>
              <a:t>ili</a:t>
            </a:r>
            <a:r>
              <a:rPr lang="hr-HR" sz="2400" b="1" i="1" dirty="0" smtClean="0"/>
              <a:t> pomično </a:t>
            </a:r>
            <a:r>
              <a:rPr lang="hr-HR" sz="2400" b="1" i="1" dirty="0" smtClean="0"/>
              <a:t>računalo</a:t>
            </a:r>
          </a:p>
          <a:p>
            <a:r>
              <a:rPr lang="hr-HR" sz="2400" dirty="0" smtClean="0"/>
              <a:t>1623. godine – njemački matematičar i astronom, </a:t>
            </a:r>
            <a:r>
              <a:rPr lang="hr-HR" sz="2400" dirty="0" err="1" smtClean="0"/>
              <a:t>Wilhelm</a:t>
            </a:r>
            <a:r>
              <a:rPr lang="hr-HR" sz="2400" dirty="0" smtClean="0"/>
              <a:t> </a:t>
            </a:r>
            <a:r>
              <a:rPr lang="hr-HR" sz="2400" dirty="0" err="1" smtClean="0"/>
              <a:t>Schickard</a:t>
            </a:r>
            <a:r>
              <a:rPr lang="hr-HR" sz="2400" dirty="0" smtClean="0"/>
              <a:t>, izumio je </a:t>
            </a:r>
            <a:r>
              <a:rPr lang="hr-HR" sz="2400" b="1" i="1" dirty="0" smtClean="0"/>
              <a:t>prvi mehanički kalkulator</a:t>
            </a:r>
            <a:r>
              <a:rPr lang="hr-HR" sz="2400" dirty="0" smtClean="0"/>
              <a:t> koji je zbrajao, oduzimao, množio i dijelio; njegov kalkulator ostaje nepoznat još slijedećih 300 godina do rekonstrukcije 60-tih godina 20. stoljeća </a:t>
            </a:r>
            <a:r>
              <a:rPr lang="hr-HR" dirty="0" smtClean="0"/>
              <a:t> 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 descr="logaritamsko_racunal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5072074"/>
            <a:ext cx="6627381" cy="100013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1890. godine - Herman </a:t>
            </a:r>
            <a:r>
              <a:rPr lang="hr-HR" dirty="0" err="1" smtClean="0"/>
              <a:t>Hollerith</a:t>
            </a:r>
            <a:r>
              <a:rPr lang="hr-HR" dirty="0" smtClean="0"/>
              <a:t> izumio je stroj za svrstavanje bušenih kartica s podacima iz popisa stanovništva; nazvan je </a:t>
            </a:r>
            <a:r>
              <a:rPr lang="hr-HR" b="1" i="1" dirty="0" err="1" smtClean="0"/>
              <a:t>sortirnim</a:t>
            </a:r>
            <a:r>
              <a:rPr lang="hr-HR" b="1" i="1" dirty="0" smtClean="0"/>
              <a:t> </a:t>
            </a:r>
            <a:r>
              <a:rPr lang="hr-HR" b="1" i="1" dirty="0" smtClean="0"/>
              <a:t>strojem.</a:t>
            </a:r>
          </a:p>
          <a:p>
            <a:r>
              <a:rPr lang="hr-HR" dirty="0" smtClean="0"/>
              <a:t>1896 godine – </a:t>
            </a:r>
            <a:r>
              <a:rPr lang="hr-HR" dirty="0" err="1" smtClean="0"/>
              <a:t>Hollerith</a:t>
            </a:r>
            <a:r>
              <a:rPr lang="hr-HR" dirty="0" smtClean="0"/>
              <a:t> osniva tvrtku </a:t>
            </a:r>
            <a:r>
              <a:rPr lang="hr-HR" dirty="0" err="1" smtClean="0"/>
              <a:t>Tabulating</a:t>
            </a:r>
            <a:r>
              <a:rPr lang="hr-HR" dirty="0" smtClean="0"/>
              <a:t> </a:t>
            </a:r>
            <a:r>
              <a:rPr lang="hr-HR" dirty="0" err="1" smtClean="0"/>
              <a:t>Machine</a:t>
            </a:r>
            <a:r>
              <a:rPr lang="hr-HR" dirty="0" smtClean="0"/>
              <a:t> </a:t>
            </a:r>
            <a:r>
              <a:rPr lang="hr-HR" dirty="0" err="1" smtClean="0"/>
              <a:t>Company</a:t>
            </a:r>
            <a:r>
              <a:rPr lang="hr-HR" dirty="0" smtClean="0"/>
              <a:t> (</a:t>
            </a:r>
            <a:r>
              <a:rPr lang="hr-HR" b="1" i="1" dirty="0" smtClean="0"/>
              <a:t>TMC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b="0" dirty="0" smtClean="0">
                <a:latin typeface="Algerian" pitchFamily="82" charset="0"/>
              </a:rPr>
              <a:t>ELEKTROMEHANIČKI </a:t>
            </a:r>
            <a:r>
              <a:rPr lang="hr-HR" sz="3600" b="0" dirty="0" smtClean="0">
                <a:latin typeface="Algerian" pitchFamily="82" charset="0"/>
              </a:rPr>
              <a:t>STROJEVI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b="0" dirty="0" smtClean="0">
                <a:latin typeface="Algerian" pitchFamily="82" charset="0"/>
              </a:rPr>
              <a:t>(19.st.)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Slika 3" descr="sortirnistro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4143380"/>
            <a:ext cx="2851144" cy="241777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1938. godine - Konrad Zuse izrađuje </a:t>
            </a:r>
            <a:r>
              <a:rPr lang="pl-PL" b="1" i="1" dirty="0" smtClean="0"/>
              <a:t>računalo Z1</a:t>
            </a:r>
            <a:r>
              <a:rPr lang="pl-PL" dirty="0" smtClean="0"/>
              <a:t>; nešto kasnije nastaje Z2 </a:t>
            </a:r>
            <a:endParaRPr lang="pl-PL" dirty="0" smtClean="0"/>
          </a:p>
          <a:p>
            <a:r>
              <a:rPr lang="vi-VN" dirty="0" smtClean="0"/>
              <a:t>1942. godine - Zuse izrađuje Z3, </a:t>
            </a:r>
            <a:r>
              <a:rPr lang="vi-VN" b="1" i="1" dirty="0" smtClean="0"/>
              <a:t>prvi programirani kalkulator </a:t>
            </a:r>
            <a:r>
              <a:rPr lang="vi-VN" dirty="0" smtClean="0"/>
              <a:t>koji radi na principu binarne algebre, a 1943. izrađuje </a:t>
            </a:r>
            <a:r>
              <a:rPr lang="vi-VN" dirty="0" smtClean="0"/>
              <a:t>Z4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lgerian" pitchFamily="82" charset="0"/>
              </a:rPr>
              <a:t>20.stoljeće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4" name="Slika 3" descr="zuse_z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4071942"/>
            <a:ext cx="3929090" cy="2571768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1943. godine -  </a:t>
            </a:r>
            <a:r>
              <a:rPr lang="hr-HR" dirty="0" err="1" smtClean="0"/>
              <a:t>Howard</a:t>
            </a:r>
            <a:r>
              <a:rPr lang="hr-HR" dirty="0" smtClean="0"/>
              <a:t> </a:t>
            </a:r>
            <a:r>
              <a:rPr lang="hr-HR" dirty="0" err="1" smtClean="0"/>
              <a:t>Aiken</a:t>
            </a:r>
            <a:r>
              <a:rPr lang="hr-HR" dirty="0" smtClean="0"/>
              <a:t>, uz financijsku pomoć IBM-a, </a:t>
            </a:r>
            <a:r>
              <a:rPr lang="hr-HR" dirty="0" err="1" smtClean="0"/>
              <a:t>a</a:t>
            </a:r>
            <a:r>
              <a:rPr lang="hr-HR" dirty="0" smtClean="0"/>
              <a:t> inspiriran </a:t>
            </a:r>
            <a:r>
              <a:rPr lang="hr-HR" dirty="0" err="1" smtClean="0"/>
              <a:t>Babbageovim</a:t>
            </a:r>
            <a:r>
              <a:rPr lang="hr-HR" dirty="0" smtClean="0"/>
              <a:t> radovima, izradio je elektromehaničko računalo </a:t>
            </a:r>
            <a:r>
              <a:rPr lang="hr-HR" b="1" i="1" dirty="0" smtClean="0"/>
              <a:t>MARK I</a:t>
            </a:r>
            <a:r>
              <a:rPr lang="hr-HR" dirty="0" smtClean="0"/>
              <a:t>; računalo je bilo dugačko približno 20 metara, visoko 2.5 metara, težilo 5 tona, a imalo oko 750000 dijelova; ovo se računalo temeljilo na elektromagnetskim relejima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1943. godine – engleski matematičar Alan Turing  je sa svojim timom izradio računalo </a:t>
            </a:r>
            <a:r>
              <a:rPr lang="hr-HR" b="1" i="1" dirty="0" err="1" smtClean="0"/>
              <a:t>Colossus</a:t>
            </a:r>
            <a:r>
              <a:rPr lang="hr-HR" dirty="0" smtClean="0"/>
              <a:t> koji je dešifrirao njemačke tajne poruke, šifrirane njemačkim strojem za šifriranje Enigma; prvi put se pojavljuju elektronske </a:t>
            </a:r>
            <a:r>
              <a:rPr lang="hr-HR" dirty="0" smtClean="0"/>
              <a:t>cijevi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 descr="300px-Coloss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601" y="3857628"/>
            <a:ext cx="4133086" cy="2741614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1977. </a:t>
            </a:r>
            <a:r>
              <a:rPr lang="hr-HR" b="1" dirty="0" err="1" smtClean="0"/>
              <a:t>Apple</a:t>
            </a:r>
            <a:r>
              <a:rPr lang="hr-HR" dirty="0" smtClean="0"/>
              <a:t> predstavlja </a:t>
            </a:r>
            <a:r>
              <a:rPr lang="hr-HR" b="1" dirty="0" smtClean="0"/>
              <a:t>APPLE II</a:t>
            </a:r>
            <a:r>
              <a:rPr lang="hr-HR" dirty="0" smtClean="0"/>
              <a:t>. Potpuno sklopljeni sustav s MOS 6502 procesorom i 4 KB RAM-a stoji 3.759 dolara. Korisnici upotrebljavaju vlastite televizore kao monitore i kazetofone za pohranu </a:t>
            </a:r>
            <a:r>
              <a:rPr lang="hr-HR" dirty="0" smtClean="0"/>
              <a:t>podataka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 descr="appl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3643314"/>
            <a:ext cx="3794114" cy="302580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192</Words>
  <Application>Microsoft Office PowerPoint</Application>
  <PresentationFormat>Prikaz na zaslonu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Gomilanje</vt:lpstr>
      <vt:lpstr>POVIJEST RAČUNALA</vt:lpstr>
      <vt:lpstr>RAČUNALA KROZ POVIJEST</vt:lpstr>
      <vt:lpstr>RANE GODINE</vt:lpstr>
      <vt:lpstr>Slajd 4</vt:lpstr>
      <vt:lpstr>ELEKTROMEHANIČKI STROJEVI (19.st.)</vt:lpstr>
      <vt:lpstr>20.stoljeće</vt:lpstr>
      <vt:lpstr>Slajd 7</vt:lpstr>
      <vt:lpstr>Slajd 8</vt:lpstr>
      <vt:lpstr>Slajd 9</vt:lpstr>
      <vt:lpstr>OSOBNO RAČUNALO (PC)</vt:lpstr>
      <vt:lpstr>Slajd 11</vt:lpstr>
      <vt:lpstr>BASIC</vt:lpstr>
      <vt:lpstr>MS-DOS</vt:lpstr>
      <vt:lpstr>GRAFIČKO KORISNIČKO SUČELJE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RAČUNALA</dc:title>
  <dc:creator>Korisnik</dc:creator>
  <cp:lastModifiedBy>Korisnik</cp:lastModifiedBy>
  <cp:revision>1</cp:revision>
  <dcterms:created xsi:type="dcterms:W3CDTF">2020-04-21T10:22:32Z</dcterms:created>
  <dcterms:modified xsi:type="dcterms:W3CDTF">2020-04-21T11:25:13Z</dcterms:modified>
</cp:coreProperties>
</file>