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16D80-FD46-4DA6-AF72-8CCEB65C2F6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9C7C3-8475-4C2B-900C-437FA0C52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475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16D80-FD46-4DA6-AF72-8CCEB65C2F6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9C7C3-8475-4C2B-900C-437FA0C52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285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16D80-FD46-4DA6-AF72-8CCEB65C2F6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9C7C3-8475-4C2B-900C-437FA0C52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1098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16D80-FD46-4DA6-AF72-8CCEB65C2F6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9C7C3-8475-4C2B-900C-437FA0C52AE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9711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16D80-FD46-4DA6-AF72-8CCEB65C2F6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9C7C3-8475-4C2B-900C-437FA0C52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2662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16D80-FD46-4DA6-AF72-8CCEB65C2F6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9C7C3-8475-4C2B-900C-437FA0C52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8335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16D80-FD46-4DA6-AF72-8CCEB65C2F6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9C7C3-8475-4C2B-900C-437FA0C52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4261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16D80-FD46-4DA6-AF72-8CCEB65C2F6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9C7C3-8475-4C2B-900C-437FA0C52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2121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16D80-FD46-4DA6-AF72-8CCEB65C2F6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9C7C3-8475-4C2B-900C-437FA0C52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482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16D80-FD46-4DA6-AF72-8CCEB65C2F6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9C7C3-8475-4C2B-900C-437FA0C52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531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16D80-FD46-4DA6-AF72-8CCEB65C2F6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9C7C3-8475-4C2B-900C-437FA0C52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4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16D80-FD46-4DA6-AF72-8CCEB65C2F6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9C7C3-8475-4C2B-900C-437FA0C52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929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16D80-FD46-4DA6-AF72-8CCEB65C2F6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9C7C3-8475-4C2B-900C-437FA0C52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214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16D80-FD46-4DA6-AF72-8CCEB65C2F6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9C7C3-8475-4C2B-900C-437FA0C52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163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16D80-FD46-4DA6-AF72-8CCEB65C2F6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9C7C3-8475-4C2B-900C-437FA0C52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377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16D80-FD46-4DA6-AF72-8CCEB65C2F6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9C7C3-8475-4C2B-900C-437FA0C52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122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16D80-FD46-4DA6-AF72-8CCEB65C2F6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9C7C3-8475-4C2B-900C-437FA0C52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115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2316D80-FD46-4DA6-AF72-8CCEB65C2F6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9C7C3-8475-4C2B-900C-437FA0C52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600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C05BA-CC5E-4937-A238-AA10852CA0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Povijest</a:t>
            </a:r>
            <a:r>
              <a:rPr lang="en-US" dirty="0"/>
              <a:t> </a:t>
            </a:r>
            <a:r>
              <a:rPr lang="en-US" dirty="0" err="1"/>
              <a:t>ra</a:t>
            </a:r>
            <a:r>
              <a:rPr lang="en-US" dirty="0" err="1">
                <a:latin typeface="Arial" panose="020B0604020202020204" pitchFamily="34" charset="0"/>
              </a:rPr>
              <a:t>č</a:t>
            </a:r>
            <a:r>
              <a:rPr lang="en-US" dirty="0" err="1"/>
              <a:t>unala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292E11-87B3-457F-939C-CD89592E01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Mladen</a:t>
            </a:r>
            <a:r>
              <a:rPr lang="en-US" dirty="0"/>
              <a:t> </a:t>
            </a:r>
            <a:r>
              <a:rPr lang="en-US" dirty="0" err="1"/>
              <a:t>Mand</a:t>
            </a:r>
            <a:r>
              <a:rPr lang="en-US" dirty="0" err="1">
                <a:latin typeface="Arial" panose="020B0604020202020204" pitchFamily="34" charset="0"/>
              </a:rPr>
              <a:t>Ž</a:t>
            </a:r>
            <a:r>
              <a:rPr lang="en-US" dirty="0" err="1"/>
              <a:t>o</a:t>
            </a:r>
            <a:endParaRPr lang="en-US" dirty="0"/>
          </a:p>
          <a:p>
            <a:r>
              <a:rPr lang="en-US" dirty="0"/>
              <a:t>9.a</a:t>
            </a:r>
          </a:p>
        </p:txBody>
      </p:sp>
    </p:spTree>
    <p:extLst>
      <p:ext uri="{BB962C8B-B14F-4D97-AF65-F5344CB8AC3E}">
        <p14:creationId xmlns:p14="http://schemas.microsoft.com/office/powerpoint/2010/main" val="199544592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FCE46-18D1-4275-A17E-89C77AF19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Elektronička</a:t>
            </a:r>
            <a:r>
              <a:rPr lang="en-US" b="1" dirty="0"/>
              <a:t> </a:t>
            </a:r>
            <a:r>
              <a:rPr lang="en-US" b="1" dirty="0" err="1"/>
              <a:t>računala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13059-565A-45E9-9896-36D042506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1976. </a:t>
            </a:r>
            <a:r>
              <a:rPr lang="en-US" b="1" dirty="0"/>
              <a:t>JVC</a:t>
            </a:r>
            <a:r>
              <a:rPr lang="en-US" dirty="0"/>
              <a:t> </a:t>
            </a:r>
            <a:r>
              <a:rPr lang="en-US" dirty="0" err="1"/>
              <a:t>počinje</a:t>
            </a:r>
            <a:r>
              <a:rPr lang="en-US" dirty="0"/>
              <a:t> </a:t>
            </a:r>
            <a:r>
              <a:rPr lang="en-US" dirty="0" err="1"/>
              <a:t>prodavati</a:t>
            </a:r>
            <a:r>
              <a:rPr lang="en-US" dirty="0"/>
              <a:t> </a:t>
            </a:r>
            <a:r>
              <a:rPr lang="en-US" b="1" dirty="0"/>
              <a:t>VHS </a:t>
            </a:r>
            <a:r>
              <a:rPr lang="en-US" b="1" dirty="0" err="1"/>
              <a:t>videorekordere</a:t>
            </a:r>
            <a:r>
              <a:rPr lang="en-US" dirty="0"/>
              <a:t>.</a:t>
            </a:r>
          </a:p>
          <a:p>
            <a:r>
              <a:rPr lang="en-US" dirty="0"/>
              <a:t>1977. </a:t>
            </a:r>
            <a:r>
              <a:rPr lang="en-US" b="1" dirty="0"/>
              <a:t>Apple</a:t>
            </a:r>
            <a:r>
              <a:rPr lang="en-US" dirty="0"/>
              <a:t> </a:t>
            </a:r>
            <a:r>
              <a:rPr lang="en-US" dirty="0" err="1"/>
              <a:t>predstavlja</a:t>
            </a:r>
            <a:r>
              <a:rPr lang="en-US" dirty="0"/>
              <a:t> </a:t>
            </a:r>
            <a:r>
              <a:rPr lang="en-US" b="1" dirty="0"/>
              <a:t>APPLE II</a:t>
            </a:r>
            <a:r>
              <a:rPr lang="en-US" dirty="0"/>
              <a:t>. </a:t>
            </a:r>
            <a:r>
              <a:rPr lang="en-US" dirty="0" err="1"/>
              <a:t>Potpuno</a:t>
            </a:r>
            <a:r>
              <a:rPr lang="en-US" dirty="0"/>
              <a:t> </a:t>
            </a:r>
            <a:r>
              <a:rPr lang="en-US" dirty="0" err="1"/>
              <a:t>sklopljeni</a:t>
            </a:r>
            <a:r>
              <a:rPr lang="en-US" dirty="0"/>
              <a:t> </a:t>
            </a:r>
            <a:r>
              <a:rPr lang="en-US" dirty="0" err="1"/>
              <a:t>sustav</a:t>
            </a:r>
            <a:r>
              <a:rPr lang="en-US" dirty="0"/>
              <a:t> s MOS 6502 </a:t>
            </a:r>
            <a:r>
              <a:rPr lang="en-US" dirty="0" err="1"/>
              <a:t>procesorom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4 KB RAM-a </a:t>
            </a:r>
            <a:r>
              <a:rPr lang="en-US" dirty="0" err="1"/>
              <a:t>stoji</a:t>
            </a:r>
            <a:r>
              <a:rPr lang="en-US" dirty="0"/>
              <a:t> 3.759 </a:t>
            </a:r>
            <a:r>
              <a:rPr lang="en-US" dirty="0" err="1"/>
              <a:t>dolara</a:t>
            </a:r>
            <a:r>
              <a:rPr lang="en-US" dirty="0"/>
              <a:t>. </a:t>
            </a:r>
            <a:r>
              <a:rPr lang="en-US" dirty="0" err="1"/>
              <a:t>Korisnici</a:t>
            </a:r>
            <a:r>
              <a:rPr lang="en-US" dirty="0"/>
              <a:t> </a:t>
            </a:r>
            <a:r>
              <a:rPr lang="en-US" dirty="0" err="1"/>
              <a:t>upotrebljavaju</a:t>
            </a:r>
            <a:r>
              <a:rPr lang="en-US" dirty="0"/>
              <a:t> </a:t>
            </a:r>
            <a:r>
              <a:rPr lang="en-US" dirty="0" err="1"/>
              <a:t>vlastite</a:t>
            </a:r>
            <a:r>
              <a:rPr lang="en-US" dirty="0"/>
              <a:t> </a:t>
            </a:r>
            <a:r>
              <a:rPr lang="en-US" dirty="0" err="1"/>
              <a:t>televizore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monitore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kazetofone</a:t>
            </a:r>
            <a:r>
              <a:rPr lang="en-US" dirty="0"/>
              <a:t> za </a:t>
            </a:r>
            <a:r>
              <a:rPr lang="en-US" dirty="0" err="1"/>
              <a:t>pohranu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635301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E5C1B-28ED-4997-BDF5-137CC7FE6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Elektronička</a:t>
            </a:r>
            <a:r>
              <a:rPr lang="en-US" b="1" dirty="0"/>
              <a:t> </a:t>
            </a:r>
            <a:r>
              <a:rPr lang="en-US" b="1" dirty="0" err="1"/>
              <a:t>računala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3A69A-CA96-456C-8765-BFBD218F3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1979. </a:t>
            </a:r>
            <a:r>
              <a:rPr lang="en-US" sz="2400" b="1" dirty="0"/>
              <a:t>Atari</a:t>
            </a:r>
            <a:r>
              <a:rPr lang="en-US" sz="2400" dirty="0"/>
              <a:t> </a:t>
            </a:r>
            <a:r>
              <a:rPr lang="en-US" sz="2400" dirty="0" err="1"/>
              <a:t>isporučuje</a:t>
            </a:r>
            <a:r>
              <a:rPr lang="en-US" sz="2400" dirty="0"/>
              <a:t> </a:t>
            </a:r>
            <a:r>
              <a:rPr lang="en-US" sz="2400" dirty="0" err="1"/>
              <a:t>svoja</a:t>
            </a:r>
            <a:r>
              <a:rPr lang="en-US" sz="2400" dirty="0"/>
              <a:t> </a:t>
            </a:r>
            <a:r>
              <a:rPr lang="en-US" sz="2400" dirty="0" err="1"/>
              <a:t>prva</a:t>
            </a:r>
            <a:r>
              <a:rPr lang="en-US" sz="2400" dirty="0"/>
              <a:t> </a:t>
            </a:r>
            <a:r>
              <a:rPr lang="en-US" sz="2400" dirty="0" err="1"/>
              <a:t>računala</a:t>
            </a:r>
            <a:r>
              <a:rPr lang="en-US" sz="2400" dirty="0"/>
              <a:t> </a:t>
            </a:r>
            <a:r>
              <a:rPr lang="en-US" sz="2400" b="1" dirty="0"/>
              <a:t>Atari 400 </a:t>
            </a:r>
            <a:r>
              <a:rPr lang="en-US" sz="2400" dirty="0" err="1"/>
              <a:t>i</a:t>
            </a:r>
            <a:r>
              <a:rPr lang="en-US" sz="2400" b="1" dirty="0"/>
              <a:t> Atari 800</a:t>
            </a:r>
            <a:r>
              <a:rPr lang="en-US" sz="2400" dirty="0"/>
              <a:t>. Za </a:t>
            </a:r>
            <a:r>
              <a:rPr lang="en-US" sz="2400" dirty="0" err="1"/>
              <a:t>jako</a:t>
            </a:r>
            <a:r>
              <a:rPr lang="en-US" sz="2400" dirty="0"/>
              <a:t> </a:t>
            </a:r>
            <a:r>
              <a:rPr lang="en-US" sz="2400" dirty="0" err="1"/>
              <a:t>puno</a:t>
            </a:r>
            <a:r>
              <a:rPr lang="en-US" sz="2400" dirty="0"/>
              <a:t> </a:t>
            </a:r>
            <a:r>
              <a:rPr lang="en-US" sz="2400" dirty="0" err="1"/>
              <a:t>mališana</a:t>
            </a:r>
            <a:r>
              <a:rPr lang="en-US" sz="2400" dirty="0"/>
              <a:t> </a:t>
            </a:r>
            <a:r>
              <a:rPr lang="en-US" sz="2400" dirty="0" err="1"/>
              <a:t>označili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početak</a:t>
            </a:r>
            <a:r>
              <a:rPr lang="en-US" sz="2400" dirty="0"/>
              <a:t> ere </a:t>
            </a:r>
            <a:r>
              <a:rPr lang="en-US" sz="2400" dirty="0" err="1"/>
              <a:t>računalnih</a:t>
            </a:r>
            <a:r>
              <a:rPr lang="en-US" sz="2400" dirty="0"/>
              <a:t> </a:t>
            </a:r>
            <a:r>
              <a:rPr lang="en-US" sz="2400" dirty="0" err="1"/>
              <a:t>igara</a:t>
            </a:r>
            <a:r>
              <a:rPr lang="en-US" sz="2400" dirty="0"/>
              <a:t>. Model 800 </a:t>
            </a:r>
            <a:r>
              <a:rPr lang="en-US" sz="2400" dirty="0" err="1"/>
              <a:t>bila</a:t>
            </a:r>
            <a:r>
              <a:rPr lang="en-US" sz="2400" dirty="0"/>
              <a:t> je </a:t>
            </a:r>
            <a:r>
              <a:rPr lang="en-US" sz="2400" dirty="0" err="1"/>
              <a:t>prava</a:t>
            </a:r>
            <a:r>
              <a:rPr lang="en-US" sz="2400" dirty="0"/>
              <a:t> </a:t>
            </a:r>
            <a:r>
              <a:rPr lang="en-US" sz="2400" dirty="0" err="1"/>
              <a:t>zvijer</a:t>
            </a:r>
            <a:r>
              <a:rPr lang="en-US" sz="2400" dirty="0"/>
              <a:t>: 8 KB RAM-a, </a:t>
            </a:r>
            <a:r>
              <a:rPr lang="en-US" sz="2400" dirty="0" err="1"/>
              <a:t>mogao</a:t>
            </a:r>
            <a:r>
              <a:rPr lang="en-US" sz="2400" dirty="0"/>
              <a:t> je </a:t>
            </a:r>
            <a:r>
              <a:rPr lang="en-US" sz="2400" dirty="0" err="1"/>
              <a:t>primiti</a:t>
            </a:r>
            <a:r>
              <a:rPr lang="en-US" sz="2400" dirty="0"/>
              <a:t> 2 ROM </a:t>
            </a:r>
            <a:r>
              <a:rPr lang="en-US" sz="2400" dirty="0" err="1"/>
              <a:t>catrige</a:t>
            </a:r>
            <a:r>
              <a:rPr lang="en-US" sz="2400" dirty="0"/>
              <a:t>-a, a </a:t>
            </a:r>
            <a:r>
              <a:rPr lang="en-US" sz="2400" dirty="0" err="1"/>
              <a:t>imao</a:t>
            </a:r>
            <a:r>
              <a:rPr lang="en-US" sz="2400" dirty="0"/>
              <a:t> je </a:t>
            </a:r>
            <a:r>
              <a:rPr lang="en-US" sz="2400" dirty="0" err="1"/>
              <a:t>posebne</a:t>
            </a:r>
            <a:r>
              <a:rPr lang="en-US" sz="2400" dirty="0"/>
              <a:t> </a:t>
            </a:r>
            <a:r>
              <a:rPr lang="en-US" sz="2400" dirty="0" err="1"/>
              <a:t>čipove</a:t>
            </a:r>
            <a:r>
              <a:rPr lang="en-US" sz="2400" dirty="0"/>
              <a:t> za </a:t>
            </a:r>
            <a:r>
              <a:rPr lang="en-US" sz="2400" dirty="0" err="1"/>
              <a:t>grafiku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zvuk</a:t>
            </a:r>
            <a:r>
              <a:rPr lang="en-US" sz="2400" dirty="0"/>
              <a:t>. </a:t>
            </a:r>
            <a:r>
              <a:rPr lang="en-US" sz="2400" dirty="0" err="1"/>
              <a:t>Čipove</a:t>
            </a:r>
            <a:r>
              <a:rPr lang="en-US" sz="2400" dirty="0"/>
              <a:t> je </a:t>
            </a:r>
            <a:r>
              <a:rPr lang="en-US" sz="2400" dirty="0" err="1"/>
              <a:t>dizajnirao</a:t>
            </a:r>
            <a:r>
              <a:rPr lang="en-US" sz="2400" dirty="0"/>
              <a:t> </a:t>
            </a:r>
            <a:r>
              <a:rPr lang="en-US" sz="2400" dirty="0" err="1"/>
              <a:t>otac</a:t>
            </a:r>
            <a:r>
              <a:rPr lang="en-US" sz="2400" dirty="0"/>
              <a:t> "</a:t>
            </a:r>
            <a:r>
              <a:rPr lang="en-US" sz="2400" dirty="0" err="1"/>
              <a:t>duše</a:t>
            </a:r>
            <a:r>
              <a:rPr lang="en-US" sz="2400" dirty="0"/>
              <a:t>" </a:t>
            </a:r>
            <a:r>
              <a:rPr lang="en-US" sz="2400" dirty="0" err="1"/>
              <a:t>Amige</a:t>
            </a:r>
            <a:r>
              <a:rPr lang="en-US" sz="2400" dirty="0"/>
              <a:t> Jay Miner.</a:t>
            </a:r>
          </a:p>
        </p:txBody>
      </p:sp>
    </p:spTree>
    <p:extLst>
      <p:ext uri="{BB962C8B-B14F-4D97-AF65-F5344CB8AC3E}">
        <p14:creationId xmlns:p14="http://schemas.microsoft.com/office/powerpoint/2010/main" val="2009465488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E4B06-265C-4C25-94A3-5AED6745E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Zanimljivost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6FED5E-A199-4B5C-B68D-7CC2C9CA9D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ENIAC</a:t>
            </a:r>
            <a:r>
              <a:rPr lang="en-US" dirty="0"/>
              <a:t> je </a:t>
            </a:r>
            <a:r>
              <a:rPr lang="en-US" dirty="0" err="1"/>
              <a:t>prvo</a:t>
            </a:r>
            <a:r>
              <a:rPr lang="en-US" dirty="0"/>
              <a:t> </a:t>
            </a:r>
            <a:r>
              <a:rPr lang="en-US" dirty="0" err="1"/>
              <a:t>računalo</a:t>
            </a:r>
            <a:r>
              <a:rPr lang="en-US" dirty="0"/>
              <a:t> </a:t>
            </a:r>
            <a:r>
              <a:rPr lang="en-US" dirty="0" err="1"/>
              <a:t>namijenjeno</a:t>
            </a:r>
            <a:r>
              <a:rPr lang="en-US" dirty="0"/>
              <a:t> za </a:t>
            </a:r>
            <a:r>
              <a:rPr lang="en-US" dirty="0" err="1"/>
              <a:t>rješavanje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zadataka</a:t>
            </a:r>
            <a:r>
              <a:rPr lang="en-US" dirty="0"/>
              <a:t> (</a:t>
            </a:r>
            <a:r>
              <a:rPr lang="en-US" dirty="0" err="1"/>
              <a:t>konstruiran</a:t>
            </a:r>
            <a:r>
              <a:rPr lang="en-US" dirty="0"/>
              <a:t> 1946. </a:t>
            </a:r>
            <a:r>
              <a:rPr lang="en-US" dirty="0" err="1"/>
              <a:t>godine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153155113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65B2F-91FB-48E9-A846-8AF715265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Elektronička</a:t>
            </a:r>
            <a:r>
              <a:rPr lang="en-US" b="1" dirty="0"/>
              <a:t> </a:t>
            </a:r>
            <a:r>
              <a:rPr lang="en-US" b="1" dirty="0" err="1"/>
              <a:t>računala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CAA30A-112B-4FB8-AC8B-CF56AD95AF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MIKROPROCESOR</a:t>
            </a:r>
            <a:r>
              <a:rPr lang="en-US" dirty="0"/>
              <a:t> </a:t>
            </a:r>
            <a:r>
              <a:rPr lang="en-US" dirty="0" err="1"/>
              <a:t>čip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integrirane</a:t>
            </a:r>
            <a:r>
              <a:rPr lang="en-US" dirty="0"/>
              <a:t> </a:t>
            </a:r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funkcije</a:t>
            </a:r>
            <a:r>
              <a:rPr lang="en-US" dirty="0"/>
              <a:t> za </a:t>
            </a:r>
            <a:r>
              <a:rPr lang="en-US" dirty="0" err="1"/>
              <a:t>obavljanje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procesa</a:t>
            </a:r>
            <a:r>
              <a:rPr lang="en-US" dirty="0"/>
              <a:t> </a:t>
            </a:r>
            <a:r>
              <a:rPr lang="en-US" dirty="0" err="1"/>
              <a:t>unutar</a:t>
            </a:r>
            <a:r>
              <a:rPr lang="en-US" dirty="0"/>
              <a:t> </a:t>
            </a:r>
            <a:r>
              <a:rPr lang="en-US" dirty="0" err="1"/>
              <a:t>računala</a:t>
            </a:r>
            <a:r>
              <a:rPr lang="en-US" dirty="0"/>
              <a:t>.</a:t>
            </a:r>
          </a:p>
          <a:p>
            <a:r>
              <a:rPr lang="en-US" dirty="0"/>
              <a:t>1981. god. IBM </a:t>
            </a:r>
            <a:r>
              <a:rPr lang="en-US" dirty="0" err="1"/>
              <a:t>proizvodi</a:t>
            </a:r>
            <a:r>
              <a:rPr lang="en-US" dirty="0"/>
              <a:t> </a:t>
            </a:r>
            <a:r>
              <a:rPr lang="en-US" dirty="0" err="1"/>
              <a:t>prvo</a:t>
            </a:r>
            <a:r>
              <a:rPr lang="en-US" dirty="0"/>
              <a:t> </a:t>
            </a:r>
            <a:r>
              <a:rPr lang="en-US" b="1" dirty="0"/>
              <a:t>IBM PC</a:t>
            </a:r>
            <a:r>
              <a:rPr lang="en-US" dirty="0"/>
              <a:t> (</a:t>
            </a:r>
            <a:r>
              <a:rPr lang="en-US" b="1" dirty="0"/>
              <a:t>P</a:t>
            </a:r>
            <a:r>
              <a:rPr lang="en-US" dirty="0"/>
              <a:t>ersonal </a:t>
            </a:r>
            <a:r>
              <a:rPr lang="en-US" b="1" dirty="0"/>
              <a:t>C</a:t>
            </a:r>
            <a:r>
              <a:rPr lang="en-US" dirty="0"/>
              <a:t>omputer - </a:t>
            </a:r>
            <a:r>
              <a:rPr lang="en-US" dirty="0" err="1"/>
              <a:t>osobno</a:t>
            </a:r>
            <a:r>
              <a:rPr lang="en-US" dirty="0"/>
              <a:t> </a:t>
            </a:r>
            <a:r>
              <a:rPr lang="en-US" dirty="0" err="1"/>
              <a:t>računalo</a:t>
            </a:r>
            <a:r>
              <a:rPr lang="en-US" dirty="0"/>
              <a:t>) </a:t>
            </a:r>
            <a:r>
              <a:rPr lang="en-US" dirty="0" err="1"/>
              <a:t>namijenjeno</a:t>
            </a:r>
            <a:r>
              <a:rPr lang="en-US" dirty="0"/>
              <a:t> </a:t>
            </a:r>
            <a:r>
              <a:rPr lang="en-US" b="1" dirty="0" err="1"/>
              <a:t>malim</a:t>
            </a:r>
            <a:r>
              <a:rPr lang="en-US" b="1" dirty="0"/>
              <a:t> </a:t>
            </a:r>
            <a:r>
              <a:rPr lang="en-US" b="1" dirty="0" err="1"/>
              <a:t>poslovnim</a:t>
            </a:r>
            <a:r>
              <a:rPr lang="en-US" b="1" dirty="0"/>
              <a:t> </a:t>
            </a:r>
            <a:r>
              <a:rPr lang="en-US" b="1" dirty="0" err="1"/>
              <a:t>korisnicima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273406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823A8-EEA0-4DC3-AFF9-199746B5E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Hvala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pažnji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!!!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7784F-24EC-4722-84D1-D8F23AE8D3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214632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87DB6-7EF0-4E30-BF4F-A75A44A9E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Početci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čovječanstva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3426E-D816-474A-B6C3-F17DEC173E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Računanje</a:t>
            </a:r>
            <a:r>
              <a:rPr lang="en-US" sz="2800" dirty="0"/>
              <a:t> je </a:t>
            </a:r>
            <a:r>
              <a:rPr lang="en-US" sz="2800" dirty="0" err="1"/>
              <a:t>staro</a:t>
            </a:r>
            <a:r>
              <a:rPr lang="en-US" sz="2800" dirty="0"/>
              <a:t> </a:t>
            </a:r>
            <a:r>
              <a:rPr lang="en-US" sz="2800" dirty="0" err="1"/>
              <a:t>koliko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čovječanstvo</a:t>
            </a:r>
            <a:r>
              <a:rPr lang="en-US" sz="2800" dirty="0"/>
              <a:t>.</a:t>
            </a:r>
            <a:r>
              <a:rPr lang="en-US" sz="2800" dirty="0">
                <a:solidFill>
                  <a:srgbClr val="92D050"/>
                </a:solidFill>
              </a:rPr>
              <a:t> </a:t>
            </a:r>
            <a:r>
              <a:rPr lang="en-US" sz="2800" b="1" dirty="0" err="1">
                <a:solidFill>
                  <a:srgbClr val="92D050"/>
                </a:solidFill>
              </a:rPr>
              <a:t>Prvi</a:t>
            </a:r>
            <a:r>
              <a:rPr lang="en-US" sz="2800" b="1" dirty="0">
                <a:solidFill>
                  <a:srgbClr val="92D050"/>
                </a:solidFill>
              </a:rPr>
              <a:t> </a:t>
            </a:r>
            <a:r>
              <a:rPr lang="en-US" sz="2800" b="1" dirty="0" err="1">
                <a:solidFill>
                  <a:srgbClr val="92D050"/>
                </a:solidFill>
              </a:rPr>
              <a:t>znakovi</a:t>
            </a:r>
            <a:r>
              <a:rPr lang="en-US" sz="2800" dirty="0"/>
              <a:t> </a:t>
            </a:r>
            <a:r>
              <a:rPr lang="en-US" sz="2800" dirty="0" err="1"/>
              <a:t>kojima</a:t>
            </a:r>
            <a:r>
              <a:rPr lang="en-US" sz="2800" dirty="0"/>
              <a:t> </a:t>
            </a:r>
            <a:r>
              <a:rPr lang="en-US" sz="2800" dirty="0" err="1"/>
              <a:t>su</a:t>
            </a:r>
            <a:r>
              <a:rPr lang="en-US" sz="2800" dirty="0"/>
              <a:t> </a:t>
            </a:r>
            <a:r>
              <a:rPr lang="en-US" sz="2800" dirty="0" err="1"/>
              <a:t>ljudi</a:t>
            </a:r>
            <a:r>
              <a:rPr lang="en-US" sz="2800" dirty="0"/>
              <a:t> </a:t>
            </a:r>
            <a:r>
              <a:rPr lang="en-US" sz="2800" dirty="0" err="1"/>
              <a:t>bilježili</a:t>
            </a:r>
            <a:r>
              <a:rPr lang="en-US" sz="2800" dirty="0"/>
              <a:t> </a:t>
            </a:r>
            <a:r>
              <a:rPr lang="en-US" sz="2800" dirty="0" err="1"/>
              <a:t>članove</a:t>
            </a:r>
            <a:r>
              <a:rPr lang="en-US" sz="2800" dirty="0"/>
              <a:t> </a:t>
            </a:r>
            <a:r>
              <a:rPr lang="en-US" sz="2800" dirty="0" err="1"/>
              <a:t>plemena</a:t>
            </a:r>
            <a:r>
              <a:rPr lang="en-US" sz="2800" dirty="0"/>
              <a:t>, </a:t>
            </a:r>
            <a:r>
              <a:rPr lang="en-US" sz="2800" dirty="0" err="1"/>
              <a:t>stoku</a:t>
            </a:r>
            <a:r>
              <a:rPr lang="en-US" sz="2800" dirty="0"/>
              <a:t>, </a:t>
            </a:r>
            <a:r>
              <a:rPr lang="en-US" sz="2800" dirty="0" err="1"/>
              <a:t>zemljište</a:t>
            </a:r>
            <a:r>
              <a:rPr lang="en-US" sz="2800" dirty="0"/>
              <a:t>, </a:t>
            </a:r>
            <a:r>
              <a:rPr lang="en-US" sz="2800" dirty="0" err="1"/>
              <a:t>vrijeme</a:t>
            </a:r>
            <a:r>
              <a:rPr lang="en-US" sz="2800" dirty="0"/>
              <a:t> </a:t>
            </a:r>
            <a:r>
              <a:rPr lang="en-US" sz="2800" b="1" dirty="0" err="1">
                <a:solidFill>
                  <a:srgbClr val="92D050"/>
                </a:solidFill>
              </a:rPr>
              <a:t>urezivani</a:t>
            </a:r>
            <a:r>
              <a:rPr lang="en-US" sz="2800" b="1" dirty="0">
                <a:solidFill>
                  <a:srgbClr val="92D050"/>
                </a:solidFill>
              </a:rPr>
              <a:t> </a:t>
            </a:r>
            <a:r>
              <a:rPr lang="en-US" sz="2800" b="1" dirty="0" err="1">
                <a:solidFill>
                  <a:srgbClr val="92D050"/>
                </a:solidFill>
              </a:rPr>
              <a:t>su</a:t>
            </a:r>
            <a:r>
              <a:rPr lang="en-US" sz="2800" b="1" dirty="0">
                <a:solidFill>
                  <a:srgbClr val="92D050"/>
                </a:solidFill>
              </a:rPr>
              <a:t> u </a:t>
            </a:r>
            <a:r>
              <a:rPr lang="en-US" sz="2800" b="1" dirty="0" err="1">
                <a:solidFill>
                  <a:srgbClr val="92D050"/>
                </a:solidFill>
              </a:rPr>
              <a:t>kamenu</a:t>
            </a:r>
            <a:r>
              <a:rPr lang="en-US" sz="2800" b="1" dirty="0">
                <a:solidFill>
                  <a:srgbClr val="92D050"/>
                </a:solidFill>
              </a:rPr>
              <a:t>, </a:t>
            </a:r>
            <a:r>
              <a:rPr lang="en-US" sz="2800" b="1" dirty="0" err="1">
                <a:solidFill>
                  <a:srgbClr val="92D050"/>
                </a:solidFill>
              </a:rPr>
              <a:t>na</a:t>
            </a:r>
            <a:r>
              <a:rPr lang="en-US" sz="2800" b="1" dirty="0">
                <a:solidFill>
                  <a:srgbClr val="92D050"/>
                </a:solidFill>
              </a:rPr>
              <a:t> </a:t>
            </a:r>
            <a:r>
              <a:rPr lang="en-US" sz="2800" b="1" dirty="0" err="1">
                <a:solidFill>
                  <a:srgbClr val="92D050"/>
                </a:solidFill>
              </a:rPr>
              <a:t>drvenim</a:t>
            </a:r>
            <a:r>
              <a:rPr lang="en-US" sz="2800" b="1" dirty="0">
                <a:solidFill>
                  <a:srgbClr val="92D050"/>
                </a:solidFill>
              </a:rPr>
              <a:t> </a:t>
            </a:r>
            <a:r>
              <a:rPr lang="en-US" sz="2800" b="1" dirty="0" err="1">
                <a:solidFill>
                  <a:srgbClr val="92D050"/>
                </a:solidFill>
              </a:rPr>
              <a:t>stupovima</a:t>
            </a:r>
            <a:r>
              <a:rPr lang="en-US" sz="2800" dirty="0">
                <a:solidFill>
                  <a:srgbClr val="92D050"/>
                </a:solidFill>
              </a:rPr>
              <a:t> </a:t>
            </a:r>
            <a:r>
              <a:rPr lang="en-US" sz="2800" dirty="0" err="1">
                <a:solidFill>
                  <a:srgbClr val="92D050"/>
                </a:solidFill>
              </a:rPr>
              <a:t>i</a:t>
            </a:r>
            <a:r>
              <a:rPr lang="en-US" sz="2800" dirty="0">
                <a:solidFill>
                  <a:srgbClr val="92D050"/>
                </a:solidFill>
              </a:rPr>
              <a:t> sl.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11F3766-123E-4868-B742-6D32C3B1D5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9311" y="4150658"/>
            <a:ext cx="3462264" cy="7088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0D1DE76-C4AE-4C88-AAAF-0A88BCA49F75}"/>
              </a:ext>
            </a:extLst>
          </p:cNvPr>
          <p:cNvSpPr txBox="1"/>
          <p:nvPr/>
        </p:nvSpPr>
        <p:spPr>
          <a:xfrm>
            <a:off x="1519311" y="5078437"/>
            <a:ext cx="3462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FFFF00"/>
                </a:solidFill>
              </a:rPr>
              <a:t>Prvi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znakovi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663466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6B521-1DA7-433E-A7DB-7B20C5A16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Zanimljivost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4C4794-AA51-4AC1-8D7F-DA77D2BDA9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b="1" dirty="0" err="1">
                <a:solidFill>
                  <a:srgbClr val="92D050"/>
                </a:solidFill>
              </a:rPr>
              <a:t>Prvo</a:t>
            </a:r>
            <a:r>
              <a:rPr lang="en-US" b="1" dirty="0">
                <a:solidFill>
                  <a:srgbClr val="92D050"/>
                </a:solidFill>
              </a:rPr>
              <a:t> </a:t>
            </a:r>
            <a:r>
              <a:rPr lang="en-US" b="1" dirty="0" err="1">
                <a:solidFill>
                  <a:srgbClr val="92D050"/>
                </a:solidFill>
              </a:rPr>
              <a:t>računalo</a:t>
            </a:r>
            <a:r>
              <a:rPr lang="en-US" b="1" dirty="0">
                <a:solidFill>
                  <a:srgbClr val="92D050"/>
                </a:solidFill>
              </a:rPr>
              <a:t> u </a:t>
            </a:r>
            <a:r>
              <a:rPr lang="en-US" b="1" dirty="0" err="1">
                <a:solidFill>
                  <a:srgbClr val="92D050"/>
                </a:solidFill>
              </a:rPr>
              <a:t>svijetu</a:t>
            </a:r>
            <a:r>
              <a:rPr lang="en-US" dirty="0"/>
              <a:t> je </a:t>
            </a:r>
            <a:r>
              <a:rPr lang="en-US" dirty="0" err="1"/>
              <a:t>poznati</a:t>
            </a:r>
            <a:r>
              <a:rPr lang="en-US" dirty="0"/>
              <a:t> "</a:t>
            </a:r>
            <a:r>
              <a:rPr lang="en-US" b="1" dirty="0">
                <a:solidFill>
                  <a:srgbClr val="92D050"/>
                </a:solidFill>
              </a:rPr>
              <a:t>Stonehenge</a:t>
            </a:r>
            <a:r>
              <a:rPr lang="en-US" dirty="0"/>
              <a:t>". On je </a:t>
            </a:r>
            <a:r>
              <a:rPr lang="en-US" dirty="0" err="1"/>
              <a:t>omogućio</a:t>
            </a:r>
            <a:r>
              <a:rPr lang="en-US" dirty="0"/>
              <a:t>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pije</a:t>
            </a:r>
            <a:r>
              <a:rPr lang="en-US" dirty="0"/>
              <a:t> 4000 </a:t>
            </a:r>
            <a:r>
              <a:rPr lang="en-US" dirty="0" err="1"/>
              <a:t>godina</a:t>
            </a:r>
            <a:r>
              <a:rPr lang="en-US" dirty="0"/>
              <a:t> </a:t>
            </a:r>
            <a:r>
              <a:rPr lang="en-US" dirty="0" err="1"/>
              <a:t>točno</a:t>
            </a:r>
            <a:r>
              <a:rPr lang="en-US" dirty="0"/>
              <a:t> </a:t>
            </a:r>
            <a:r>
              <a:rPr lang="en-US" dirty="0" err="1"/>
              <a:t>predviđanje</a:t>
            </a:r>
            <a:r>
              <a:rPr lang="en-US" dirty="0"/>
              <a:t> </a:t>
            </a:r>
            <a:r>
              <a:rPr lang="en-US" dirty="0" err="1"/>
              <a:t>Mjesečevih</a:t>
            </a:r>
            <a:r>
              <a:rPr lang="en-US" dirty="0"/>
              <a:t> </a:t>
            </a:r>
            <a:r>
              <a:rPr lang="en-US" dirty="0" err="1"/>
              <a:t>mijena</a:t>
            </a:r>
            <a:r>
              <a:rPr lang="en-US" dirty="0"/>
              <a:t>.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pomoć</a:t>
            </a:r>
            <a:r>
              <a:rPr lang="en-US" dirty="0"/>
              <a:t> </a:t>
            </a:r>
            <a:r>
              <a:rPr lang="en-US" dirty="0" err="1"/>
              <a:t>Mjeseca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bacao</a:t>
            </a:r>
            <a:r>
              <a:rPr lang="en-US" dirty="0"/>
              <a:t> </a:t>
            </a:r>
            <a:r>
              <a:rPr lang="en-US" dirty="0" err="1"/>
              <a:t>sjenu</a:t>
            </a:r>
            <a:r>
              <a:rPr lang="en-US" dirty="0"/>
              <a:t> </a:t>
            </a:r>
            <a:r>
              <a:rPr lang="en-US" dirty="0" err="1"/>
              <a:t>kamenja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točno</a:t>
            </a:r>
            <a:r>
              <a:rPr lang="en-US" dirty="0"/>
              <a:t> </a:t>
            </a:r>
            <a:r>
              <a:rPr lang="en-US" dirty="0" err="1"/>
              <a:t>označena</a:t>
            </a:r>
            <a:r>
              <a:rPr lang="en-US" dirty="0"/>
              <a:t> </a:t>
            </a:r>
            <a:r>
              <a:rPr lang="en-US" dirty="0" err="1"/>
              <a:t>mjesta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tlu</a:t>
            </a:r>
            <a:r>
              <a:rPr lang="en-US" dirty="0"/>
              <a:t> </a:t>
            </a:r>
            <a:r>
              <a:rPr lang="en-US" dirty="0" err="1"/>
              <a:t>moguće</a:t>
            </a:r>
            <a:r>
              <a:rPr lang="en-US" dirty="0"/>
              <a:t> je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predvidjeti</a:t>
            </a:r>
            <a:r>
              <a:rPr lang="en-US" dirty="0"/>
              <a:t>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sljedećeg</a:t>
            </a:r>
            <a:r>
              <a:rPr lang="en-US" dirty="0"/>
              <a:t> </a:t>
            </a:r>
            <a:r>
              <a:rPr lang="en-US" dirty="0" err="1"/>
              <a:t>punog</a:t>
            </a:r>
            <a:r>
              <a:rPr lang="en-US" dirty="0"/>
              <a:t> </a:t>
            </a:r>
            <a:r>
              <a:rPr lang="en-US" dirty="0" err="1"/>
              <a:t>Mjeseca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pomrčine</a:t>
            </a:r>
            <a:r>
              <a:rPr lang="en-US" dirty="0"/>
              <a:t> </a:t>
            </a:r>
            <a:r>
              <a:rPr lang="en-US" dirty="0" err="1"/>
              <a:t>Mjeseca</a:t>
            </a:r>
            <a:r>
              <a:rPr lang="en-US" dirty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23D46E-C176-476A-A1C7-8F1F1D5546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005" y="4004749"/>
            <a:ext cx="3545059" cy="16363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926573601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32807-E8DD-4E29-AFF5-BB1AE4AE1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39603"/>
            <a:ext cx="9404723" cy="1400530"/>
          </a:xfrm>
        </p:spPr>
        <p:txBody>
          <a:bodyPr/>
          <a:lstStyle/>
          <a:p>
            <a:r>
              <a:rPr lang="en-US" dirty="0" err="1"/>
              <a:t>Mehani</a:t>
            </a:r>
            <a:r>
              <a:rPr lang="en-US" dirty="0" err="1">
                <a:latin typeface="Arial" panose="020B0604020202020204" pitchFamily="34" charset="0"/>
              </a:rPr>
              <a:t>č</a:t>
            </a:r>
            <a:r>
              <a:rPr lang="en-US" dirty="0" err="1"/>
              <a:t>ki</a:t>
            </a:r>
            <a:r>
              <a:rPr lang="en-US" dirty="0"/>
              <a:t> </a:t>
            </a:r>
            <a:r>
              <a:rPr lang="en-US" dirty="0" err="1"/>
              <a:t>strojevi</a:t>
            </a:r>
            <a:r>
              <a:rPr lang="en-US" dirty="0"/>
              <a:t> za </a:t>
            </a:r>
            <a:r>
              <a:rPr lang="en-US" dirty="0" err="1"/>
              <a:t>ra</a:t>
            </a:r>
            <a:r>
              <a:rPr lang="en-US" dirty="0" err="1">
                <a:latin typeface="Arial" panose="020B0604020202020204" pitchFamily="34" charset="0"/>
              </a:rPr>
              <a:t>č</a:t>
            </a:r>
            <a:r>
              <a:rPr lang="en-US" dirty="0" err="1"/>
              <a:t>unanje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D84F1-7C49-493C-BEBC-F0B70B186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7606" y="2052918"/>
            <a:ext cx="7638757" cy="419548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/>
              <a:t> BLAISE PASCAL</a:t>
            </a:r>
            <a:r>
              <a:rPr lang="en-US" dirty="0"/>
              <a:t>, </a:t>
            </a:r>
            <a:r>
              <a:rPr lang="en-US" dirty="0" err="1"/>
              <a:t>francuski</a:t>
            </a:r>
            <a:r>
              <a:rPr lang="en-US" dirty="0"/>
              <a:t> </a:t>
            </a:r>
            <a:r>
              <a:rPr lang="en-US" dirty="0" err="1"/>
              <a:t>znanstvenik</a:t>
            </a:r>
            <a:r>
              <a:rPr lang="en-US" dirty="0"/>
              <a:t> </a:t>
            </a:r>
            <a:r>
              <a:rPr lang="en-US" dirty="0" err="1"/>
              <a:t>izumio</a:t>
            </a:r>
            <a:r>
              <a:rPr lang="en-US" dirty="0"/>
              <a:t> je </a:t>
            </a:r>
            <a:r>
              <a:rPr lang="en-US" dirty="0" err="1"/>
              <a:t>mehanički</a:t>
            </a:r>
            <a:r>
              <a:rPr lang="en-US" dirty="0"/>
              <a:t> </a:t>
            </a:r>
            <a:r>
              <a:rPr lang="en-US" dirty="0" err="1"/>
              <a:t>stroj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obavljati</a:t>
            </a:r>
            <a:r>
              <a:rPr lang="en-US" dirty="0"/>
              <a:t> </a:t>
            </a:r>
            <a:r>
              <a:rPr lang="en-US" dirty="0" err="1"/>
              <a:t>zbrajanje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oduzimanje</a:t>
            </a:r>
            <a:r>
              <a:rPr lang="en-US" dirty="0"/>
              <a:t> </a:t>
            </a:r>
            <a:r>
              <a:rPr lang="en-US" dirty="0" err="1"/>
              <a:t>nazvan</a:t>
            </a:r>
            <a:r>
              <a:rPr lang="en-US" dirty="0"/>
              <a:t> </a:t>
            </a:r>
            <a:r>
              <a:rPr lang="en-US" b="1" dirty="0"/>
              <a:t>PASCALINA</a:t>
            </a:r>
            <a:r>
              <a:rPr lang="en-US" dirty="0"/>
              <a:t>. </a:t>
            </a:r>
          </a:p>
          <a:p>
            <a:pPr marL="0" indent="0">
              <a:buNone/>
            </a:pPr>
            <a:r>
              <a:rPr lang="en-US" b="1" dirty="0"/>
              <a:t>Gottfried Leibnitz</a:t>
            </a:r>
            <a:r>
              <a:rPr lang="en-US" dirty="0"/>
              <a:t> </a:t>
            </a:r>
            <a:r>
              <a:rPr lang="en-US" dirty="0" err="1"/>
              <a:t>konstruirao</a:t>
            </a:r>
            <a:r>
              <a:rPr lang="en-US" dirty="0"/>
              <a:t> je 1694.god. </a:t>
            </a:r>
            <a:r>
              <a:rPr lang="en-US" dirty="0" err="1"/>
              <a:t>stroj</a:t>
            </a:r>
            <a:r>
              <a:rPr lang="en-US" dirty="0"/>
              <a:t> za </a:t>
            </a:r>
            <a:r>
              <a:rPr lang="en-US" dirty="0" err="1"/>
              <a:t>računanje</a:t>
            </a:r>
            <a:r>
              <a:rPr lang="en-US" dirty="0"/>
              <a:t>, </a:t>
            </a:r>
            <a:r>
              <a:rPr lang="en-US" dirty="0" err="1"/>
              <a:t>nazvan</a:t>
            </a:r>
            <a:r>
              <a:rPr lang="en-US" dirty="0"/>
              <a:t> "</a:t>
            </a:r>
            <a:r>
              <a:rPr lang="en-US" b="1" dirty="0" err="1"/>
              <a:t>bankovni</a:t>
            </a:r>
            <a:r>
              <a:rPr lang="en-US" b="1" dirty="0"/>
              <a:t> </a:t>
            </a:r>
            <a:r>
              <a:rPr lang="en-US" b="1" dirty="0" err="1"/>
              <a:t>službenik</a:t>
            </a:r>
            <a:r>
              <a:rPr lang="en-US" dirty="0"/>
              <a:t>". Imao je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osnovna</a:t>
            </a:r>
            <a:r>
              <a:rPr lang="en-US" dirty="0"/>
              <a:t> </a:t>
            </a:r>
            <a:r>
              <a:rPr lang="en-US" dirty="0" err="1"/>
              <a:t>elementa</a:t>
            </a:r>
            <a:r>
              <a:rPr lang="en-US" dirty="0"/>
              <a:t>: </a:t>
            </a:r>
            <a:r>
              <a:rPr lang="en-US" dirty="0" err="1"/>
              <a:t>skup</a:t>
            </a:r>
            <a:r>
              <a:rPr lang="en-US" dirty="0"/>
              <a:t> </a:t>
            </a:r>
            <a:r>
              <a:rPr lang="en-US" dirty="0" err="1"/>
              <a:t>zupčanika</a:t>
            </a:r>
            <a:r>
              <a:rPr lang="en-US" dirty="0"/>
              <a:t> za </a:t>
            </a:r>
            <a:r>
              <a:rPr lang="en-US" dirty="0" err="1"/>
              <a:t>zbrajanja</a:t>
            </a:r>
            <a:r>
              <a:rPr lang="en-US" dirty="0"/>
              <a:t> </a:t>
            </a:r>
            <a:r>
              <a:rPr lang="en-US" dirty="0" err="1"/>
              <a:t>slično</a:t>
            </a:r>
            <a:r>
              <a:rPr lang="en-US" dirty="0"/>
              <a:t> </a:t>
            </a:r>
            <a:r>
              <a:rPr lang="en-US" dirty="0" err="1"/>
              <a:t>Pascalovom</a:t>
            </a:r>
            <a:r>
              <a:rPr lang="en-US" dirty="0"/>
              <a:t> </a:t>
            </a:r>
            <a:r>
              <a:rPr lang="en-US" dirty="0" err="1"/>
              <a:t>stroju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pokrete</a:t>
            </a:r>
            <a:r>
              <a:rPr lang="en-US" dirty="0"/>
              <a:t> </a:t>
            </a:r>
            <a:r>
              <a:rPr lang="en-US" dirty="0" err="1"/>
              <a:t>valjke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slijedili</a:t>
            </a:r>
            <a:r>
              <a:rPr lang="en-US" dirty="0"/>
              <a:t> </a:t>
            </a:r>
            <a:r>
              <a:rPr lang="en-US" dirty="0" err="1"/>
              <a:t>decimalna</a:t>
            </a:r>
            <a:r>
              <a:rPr lang="en-US" dirty="0"/>
              <a:t> </a:t>
            </a:r>
            <a:r>
              <a:rPr lang="en-US" dirty="0" err="1"/>
              <a:t>mjesta</a:t>
            </a:r>
            <a:r>
              <a:rPr lang="en-US" dirty="0"/>
              <a:t> </a:t>
            </a: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množenja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/>
              <a:t>CHARLES BABBAGE</a:t>
            </a:r>
            <a:r>
              <a:rPr lang="en-US" dirty="0"/>
              <a:t>, </a:t>
            </a:r>
            <a:r>
              <a:rPr lang="en-US" dirty="0" err="1"/>
              <a:t>engleski</a:t>
            </a:r>
            <a:r>
              <a:rPr lang="en-US" dirty="0"/>
              <a:t> </a:t>
            </a:r>
            <a:r>
              <a:rPr lang="en-US" dirty="0" err="1"/>
              <a:t>matematičar</a:t>
            </a:r>
            <a:r>
              <a:rPr lang="en-US" dirty="0"/>
              <a:t>, </a:t>
            </a:r>
            <a:r>
              <a:rPr lang="en-US" dirty="0" err="1"/>
              <a:t>dao</a:t>
            </a:r>
            <a:r>
              <a:rPr lang="en-US" dirty="0"/>
              <a:t> je </a:t>
            </a:r>
            <a:r>
              <a:rPr lang="en-US" dirty="0" err="1"/>
              <a:t>veliki</a:t>
            </a:r>
            <a:r>
              <a:rPr lang="en-US" dirty="0"/>
              <a:t> </a:t>
            </a:r>
            <a:r>
              <a:rPr lang="en-US" dirty="0" err="1"/>
              <a:t>doprinos</a:t>
            </a:r>
            <a:r>
              <a:rPr lang="en-US" dirty="0"/>
              <a:t> </a:t>
            </a:r>
            <a:r>
              <a:rPr lang="en-US" dirty="0" err="1"/>
              <a:t>razvoju</a:t>
            </a:r>
            <a:r>
              <a:rPr lang="en-US" dirty="0"/>
              <a:t> </a:t>
            </a:r>
            <a:r>
              <a:rPr lang="en-US" dirty="0" err="1"/>
              <a:t>mehaničkih</a:t>
            </a:r>
            <a:r>
              <a:rPr lang="en-US" dirty="0"/>
              <a:t> </a:t>
            </a:r>
            <a:r>
              <a:rPr lang="en-US" dirty="0" err="1"/>
              <a:t>strojeva</a:t>
            </a:r>
            <a:r>
              <a:rPr lang="en-US" dirty="0"/>
              <a:t> za </a:t>
            </a:r>
            <a:r>
              <a:rPr lang="en-US" dirty="0" err="1"/>
              <a:t>računanje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Njegova</a:t>
            </a:r>
            <a:r>
              <a:rPr lang="en-US" dirty="0"/>
              <a:t> </a:t>
            </a:r>
            <a:r>
              <a:rPr lang="en-US" dirty="0" err="1"/>
              <a:t>zasluga</a:t>
            </a:r>
            <a:r>
              <a:rPr lang="en-US" dirty="0"/>
              <a:t> u </a:t>
            </a:r>
            <a:r>
              <a:rPr lang="en-US" dirty="0" err="1"/>
              <a:t>razvoju</a:t>
            </a:r>
            <a:r>
              <a:rPr lang="en-US" dirty="0"/>
              <a:t> </a:t>
            </a:r>
            <a:r>
              <a:rPr lang="en-US" dirty="0" err="1"/>
              <a:t>računala</a:t>
            </a:r>
            <a:r>
              <a:rPr lang="en-US" dirty="0"/>
              <a:t>,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čega</a:t>
            </a:r>
            <a:r>
              <a:rPr lang="en-US" dirty="0"/>
              <a:t> je </a:t>
            </a:r>
            <a:r>
              <a:rPr lang="en-US" dirty="0" err="1"/>
              <a:t>nazvan</a:t>
            </a:r>
            <a:r>
              <a:rPr lang="en-US" dirty="0"/>
              <a:t> </a:t>
            </a:r>
            <a:r>
              <a:rPr lang="en-US" dirty="0" err="1"/>
              <a:t>ocem</a:t>
            </a:r>
            <a:r>
              <a:rPr lang="en-US" dirty="0"/>
              <a:t> </a:t>
            </a:r>
            <a:r>
              <a:rPr lang="en-US" dirty="0" err="1"/>
              <a:t>računala</a:t>
            </a:r>
            <a:r>
              <a:rPr lang="en-US" dirty="0"/>
              <a:t>, </a:t>
            </a:r>
            <a:r>
              <a:rPr lang="en-US" dirty="0" err="1"/>
              <a:t>ogleda</a:t>
            </a:r>
            <a:r>
              <a:rPr lang="en-US" dirty="0"/>
              <a:t> se u </a:t>
            </a:r>
            <a:r>
              <a:rPr lang="en-US" dirty="0" err="1"/>
              <a:t>postavljenom</a:t>
            </a:r>
            <a:r>
              <a:rPr lang="en-US" dirty="0"/>
              <a:t> </a:t>
            </a:r>
            <a:r>
              <a:rPr lang="en-US" dirty="0" err="1"/>
              <a:t>načelu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 </a:t>
            </a:r>
            <a:r>
              <a:rPr lang="en-US" dirty="0" err="1"/>
              <a:t>računala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danas</a:t>
            </a:r>
            <a:r>
              <a:rPr lang="en-US" dirty="0"/>
              <a:t>. On je </a:t>
            </a:r>
            <a:r>
              <a:rPr lang="en-US" dirty="0" err="1"/>
              <a:t>funkcije</a:t>
            </a:r>
            <a:r>
              <a:rPr lang="en-US" dirty="0"/>
              <a:t> </a:t>
            </a:r>
            <a:r>
              <a:rPr lang="en-US" dirty="0" err="1"/>
              <a:t>stroja</a:t>
            </a:r>
            <a:r>
              <a:rPr lang="en-US" dirty="0"/>
              <a:t> </a:t>
            </a:r>
            <a:r>
              <a:rPr lang="en-US" dirty="0" err="1"/>
              <a:t>podijelio</a:t>
            </a:r>
            <a:r>
              <a:rPr lang="en-US" dirty="0"/>
              <a:t> u tri </a:t>
            </a:r>
            <a:r>
              <a:rPr lang="en-US" dirty="0" err="1"/>
              <a:t>dijela</a:t>
            </a:r>
            <a:r>
              <a:rPr lang="en-US" dirty="0"/>
              <a:t>: </a:t>
            </a:r>
            <a:r>
              <a:rPr lang="en-US" b="1" dirty="0" err="1"/>
              <a:t>pohrana</a:t>
            </a:r>
            <a:r>
              <a:rPr lang="en-US" b="1" dirty="0"/>
              <a:t>, </a:t>
            </a:r>
            <a:r>
              <a:rPr lang="en-US" b="1" dirty="0" err="1"/>
              <a:t>procesiranje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kontrola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B98979C-3172-4A41-8606-7E31BF0ECD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957" y="1674056"/>
            <a:ext cx="2157633" cy="11793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5F62E50-4285-44DB-9A92-384F483759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923" y="3278944"/>
            <a:ext cx="1409700" cy="1905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76924A3-F878-420D-B229-51F2D157C7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6363" y="3450394"/>
            <a:ext cx="1428750" cy="17335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414484450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0BF37-6C1A-4BD0-83C2-951752D80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Zanimljivost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DB8F2C-75BF-404B-93B8-1A802E97A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U </a:t>
            </a:r>
            <a:r>
              <a:rPr lang="en-US" sz="2400" dirty="0" err="1"/>
              <a:t>procesu</a:t>
            </a:r>
            <a:r>
              <a:rPr lang="en-US" sz="2400" dirty="0"/>
              <a:t> </a:t>
            </a:r>
            <a:r>
              <a:rPr lang="en-US" sz="2400" dirty="0" err="1"/>
              <a:t>izgradnje</a:t>
            </a:r>
            <a:r>
              <a:rPr lang="en-US" sz="2400" dirty="0"/>
              <a:t> </a:t>
            </a:r>
            <a:r>
              <a:rPr lang="en-US" sz="2400" dirty="0" err="1"/>
              <a:t>svoje</a:t>
            </a:r>
            <a:r>
              <a:rPr lang="en-US" sz="2400" dirty="0"/>
              <a:t> </a:t>
            </a:r>
            <a:r>
              <a:rPr lang="en-US" sz="2400" dirty="0" err="1"/>
              <a:t>druge</a:t>
            </a:r>
            <a:r>
              <a:rPr lang="en-US" sz="2400" dirty="0"/>
              <a:t> </a:t>
            </a:r>
            <a:r>
              <a:rPr lang="en-US" sz="2400" dirty="0" err="1"/>
              <a:t>kreacije</a:t>
            </a:r>
            <a:r>
              <a:rPr lang="en-US" sz="2400" dirty="0"/>
              <a:t>, </a:t>
            </a:r>
            <a:r>
              <a:rPr lang="en-US" sz="2400" dirty="0" err="1"/>
              <a:t>analističkog</a:t>
            </a:r>
            <a:r>
              <a:rPr lang="en-US" sz="2400" dirty="0"/>
              <a:t> </a:t>
            </a:r>
            <a:r>
              <a:rPr lang="en-US" sz="2400" dirty="0" err="1"/>
              <a:t>stroja</a:t>
            </a:r>
            <a:r>
              <a:rPr lang="en-US" sz="2400" dirty="0"/>
              <a:t>, Babbage je </a:t>
            </a:r>
            <a:r>
              <a:rPr lang="en-US" sz="2400" dirty="0" err="1"/>
              <a:t>upoznao</a:t>
            </a:r>
            <a:r>
              <a:rPr lang="en-US" sz="2400" dirty="0"/>
              <a:t> </a:t>
            </a:r>
            <a:r>
              <a:rPr lang="en-US" sz="2400" dirty="0" err="1"/>
              <a:t>Adu</a:t>
            </a:r>
            <a:r>
              <a:rPr lang="en-US" sz="2400" dirty="0"/>
              <a:t>, </a:t>
            </a:r>
            <a:r>
              <a:rPr lang="en-US" sz="2400" dirty="0" err="1"/>
              <a:t>groficu</a:t>
            </a:r>
            <a:r>
              <a:rPr lang="en-US" sz="2400" dirty="0"/>
              <a:t> od </a:t>
            </a:r>
            <a:r>
              <a:rPr lang="en-US" sz="2400"/>
              <a:t>Lovalace </a:t>
            </a:r>
            <a:r>
              <a:rPr lang="en-US" sz="2400" dirty="0" err="1"/>
              <a:t>koja</a:t>
            </a:r>
            <a:r>
              <a:rPr lang="en-US" sz="2400" dirty="0"/>
              <a:t> mu je </a:t>
            </a:r>
            <a:r>
              <a:rPr lang="en-US" sz="2400" dirty="0" err="1"/>
              <a:t>pomogla</a:t>
            </a:r>
            <a:r>
              <a:rPr lang="en-US" sz="2400" dirty="0"/>
              <a:t> u </a:t>
            </a:r>
            <a:r>
              <a:rPr lang="en-US" sz="2400" dirty="0" err="1"/>
              <a:t>dizajniranju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programiranju</a:t>
            </a:r>
            <a:r>
              <a:rPr lang="en-US" sz="2400" dirty="0"/>
              <a:t> </a:t>
            </a:r>
            <a:r>
              <a:rPr lang="en-US" sz="2400" dirty="0" err="1"/>
              <a:t>računala</a:t>
            </a:r>
            <a:r>
              <a:rPr lang="en-US" sz="2400" dirty="0"/>
              <a:t> za </a:t>
            </a:r>
            <a:r>
              <a:rPr lang="en-US" sz="2400" dirty="0" err="1"/>
              <a:t>stvaranje</a:t>
            </a:r>
            <a:r>
              <a:rPr lang="en-US" sz="2400" dirty="0"/>
              <a:t> </a:t>
            </a:r>
            <a:r>
              <a:rPr lang="en-US" sz="2400" dirty="0" err="1"/>
              <a:t>glazbe</a:t>
            </a:r>
            <a:r>
              <a:rPr lang="en-US" sz="2400" dirty="0"/>
              <a:t>. </a:t>
            </a:r>
            <a:r>
              <a:rPr lang="en-US" sz="2400" dirty="0" err="1"/>
              <a:t>Zato</a:t>
            </a:r>
            <a:r>
              <a:rPr lang="en-US" sz="2400" dirty="0"/>
              <a:t> </a:t>
            </a:r>
            <a:r>
              <a:rPr lang="en-US" sz="2400" dirty="0" err="1"/>
              <a:t>Adu</a:t>
            </a:r>
            <a:r>
              <a:rPr lang="en-US" sz="2400" dirty="0"/>
              <a:t> </a:t>
            </a:r>
            <a:r>
              <a:rPr lang="en-US" sz="2400" dirty="0" err="1"/>
              <a:t>nazivaju</a:t>
            </a:r>
            <a:r>
              <a:rPr lang="en-US" sz="2400" dirty="0"/>
              <a:t> </a:t>
            </a:r>
            <a:r>
              <a:rPr lang="en-US" sz="2400" b="1" dirty="0" err="1"/>
              <a:t>majkom</a:t>
            </a:r>
            <a:r>
              <a:rPr lang="en-US" sz="2400" b="1" dirty="0"/>
              <a:t> </a:t>
            </a:r>
            <a:r>
              <a:rPr lang="en-US" sz="2400" b="1" dirty="0" err="1"/>
              <a:t>modernih</a:t>
            </a:r>
            <a:r>
              <a:rPr lang="en-US" sz="2400" b="1" dirty="0"/>
              <a:t> </a:t>
            </a:r>
            <a:r>
              <a:rPr lang="en-US" sz="2400" b="1" dirty="0" err="1"/>
              <a:t>računala</a:t>
            </a:r>
            <a:r>
              <a:rPr lang="en-US" sz="2400" b="1" dirty="0"/>
              <a:t> </a:t>
            </a:r>
            <a:r>
              <a:rPr lang="en-US" sz="2400" b="1" dirty="0" err="1"/>
              <a:t>i</a:t>
            </a:r>
            <a:r>
              <a:rPr lang="en-US" sz="2400" b="1" dirty="0"/>
              <a:t> </a:t>
            </a:r>
            <a:r>
              <a:rPr lang="en-US" sz="2400" b="1" dirty="0" err="1"/>
              <a:t>prvom</a:t>
            </a:r>
            <a:r>
              <a:rPr lang="en-US" sz="2400" b="1" dirty="0"/>
              <a:t> </a:t>
            </a:r>
            <a:r>
              <a:rPr lang="en-US" sz="2400" b="1" dirty="0" err="1"/>
              <a:t>programerkom</a:t>
            </a:r>
            <a:r>
              <a:rPr lang="en-US" sz="2400" b="1" dirty="0"/>
              <a:t> </a:t>
            </a:r>
            <a:r>
              <a:rPr lang="en-US" sz="2400" b="1" dirty="0" err="1"/>
              <a:t>na</a:t>
            </a:r>
            <a:r>
              <a:rPr lang="en-US" sz="2400" b="1" dirty="0"/>
              <a:t> </a:t>
            </a:r>
            <a:r>
              <a:rPr lang="en-US" sz="2400" b="1" dirty="0" err="1"/>
              <a:t>svijetu</a:t>
            </a:r>
            <a:r>
              <a:rPr lang="en-US" sz="2400" dirty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3104F1B-9576-4711-90C3-CB38B6CC7B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8270" y="2052918"/>
            <a:ext cx="1609725" cy="23812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486847066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B2535-C2BF-42E9-BA56-173B1B432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Mehani</a:t>
            </a:r>
            <a:r>
              <a:rPr lang="en-US" dirty="0" err="1">
                <a:latin typeface="Arial" panose="020B0604020202020204" pitchFamily="34" charset="0"/>
              </a:rPr>
              <a:t>č</a:t>
            </a:r>
            <a:r>
              <a:rPr lang="en-US" dirty="0" err="1"/>
              <a:t>ki</a:t>
            </a:r>
            <a:r>
              <a:rPr lang="en-US" dirty="0"/>
              <a:t> </a:t>
            </a:r>
            <a:r>
              <a:rPr lang="en-US" dirty="0" err="1"/>
              <a:t>strojevi</a:t>
            </a:r>
            <a:r>
              <a:rPr lang="en-US" dirty="0"/>
              <a:t> za </a:t>
            </a:r>
            <a:r>
              <a:rPr lang="en-US" dirty="0" err="1"/>
              <a:t>ra</a:t>
            </a:r>
            <a:r>
              <a:rPr lang="en-US" dirty="0" err="1">
                <a:latin typeface="Arial" panose="020B0604020202020204" pitchFamily="34" charset="0"/>
              </a:rPr>
              <a:t>č</a:t>
            </a:r>
            <a:r>
              <a:rPr lang="en-US" dirty="0" err="1"/>
              <a:t>unanje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1FF744-DA66-4C14-9C76-0C6BDB4664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HERMAN HOLLERHT</a:t>
            </a:r>
            <a:r>
              <a:rPr lang="en-US" dirty="0"/>
              <a:t> - </a:t>
            </a:r>
            <a:r>
              <a:rPr lang="en-US" dirty="0" err="1"/>
              <a:t>svojim</a:t>
            </a:r>
            <a:r>
              <a:rPr lang="en-US" dirty="0"/>
              <a:t> </a:t>
            </a:r>
            <a:r>
              <a:rPr lang="en-US" b="1" dirty="0" err="1"/>
              <a:t>strojem</a:t>
            </a:r>
            <a:r>
              <a:rPr lang="en-US" b="1" dirty="0"/>
              <a:t> za </a:t>
            </a:r>
            <a:r>
              <a:rPr lang="en-US" b="1" dirty="0" err="1"/>
              <a:t>sortiranje</a:t>
            </a:r>
            <a:r>
              <a:rPr lang="en-US" dirty="0"/>
              <a:t> </a:t>
            </a:r>
            <a:r>
              <a:rPr lang="en-US" dirty="0" err="1"/>
              <a:t>rješava</a:t>
            </a:r>
            <a:r>
              <a:rPr lang="en-US" dirty="0"/>
              <a:t> problem </a:t>
            </a:r>
            <a:r>
              <a:rPr lang="en-US" dirty="0" err="1"/>
              <a:t>popisa</a:t>
            </a:r>
            <a:r>
              <a:rPr lang="en-US" dirty="0"/>
              <a:t> </a:t>
            </a:r>
            <a:r>
              <a:rPr lang="en-US" dirty="0" err="1"/>
              <a:t>stanovništva</a:t>
            </a:r>
            <a:r>
              <a:rPr lang="en-US" dirty="0"/>
              <a:t> SAD-a. </a:t>
            </a:r>
            <a:r>
              <a:rPr lang="en-US" dirty="0" err="1"/>
              <a:t>Skratio</a:t>
            </a:r>
            <a:r>
              <a:rPr lang="en-US" dirty="0"/>
              <a:t> je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obrade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s 3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2 </a:t>
            </a:r>
            <a:r>
              <a:rPr lang="en-US" dirty="0" err="1"/>
              <a:t>tjedna</a:t>
            </a:r>
            <a:r>
              <a:rPr lang="en-US" dirty="0"/>
              <a:t>!!!. </a:t>
            </a:r>
            <a:r>
              <a:rPr lang="en-US" dirty="0" err="1"/>
              <a:t>Koristi</a:t>
            </a:r>
            <a:r>
              <a:rPr lang="en-US" dirty="0"/>
              <a:t> se </a:t>
            </a:r>
            <a:r>
              <a:rPr lang="en-US" b="1" dirty="0" err="1"/>
              <a:t>bušenim</a:t>
            </a:r>
            <a:r>
              <a:rPr lang="en-US" b="1" dirty="0"/>
              <a:t> </a:t>
            </a:r>
            <a:r>
              <a:rPr lang="en-US" b="1" dirty="0" err="1"/>
              <a:t>karticama</a:t>
            </a:r>
            <a:r>
              <a:rPr lang="en-US" dirty="0"/>
              <a:t>. </a:t>
            </a:r>
            <a:r>
              <a:rPr lang="en-US" dirty="0" err="1"/>
              <a:t>Njegova</a:t>
            </a:r>
            <a:r>
              <a:rPr lang="en-US" dirty="0"/>
              <a:t> </a:t>
            </a:r>
            <a:r>
              <a:rPr lang="en-US" dirty="0" err="1"/>
              <a:t>tvrtka</a:t>
            </a:r>
            <a:r>
              <a:rPr lang="en-US" dirty="0"/>
              <a:t> se </a:t>
            </a:r>
            <a:r>
              <a:rPr lang="en-US" dirty="0" err="1"/>
              <a:t>razvija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postaje</a:t>
            </a:r>
            <a:r>
              <a:rPr lang="en-US" dirty="0"/>
              <a:t> 1914. </a:t>
            </a:r>
            <a:r>
              <a:rPr lang="en-US" dirty="0" err="1"/>
              <a:t>osnivačem</a:t>
            </a:r>
            <a:r>
              <a:rPr lang="en-US" dirty="0"/>
              <a:t> </a:t>
            </a:r>
            <a:r>
              <a:rPr lang="en-US" dirty="0" err="1"/>
              <a:t>danas</a:t>
            </a:r>
            <a:r>
              <a:rPr lang="en-US" dirty="0"/>
              <a:t> </a:t>
            </a:r>
            <a:r>
              <a:rPr lang="en-US" dirty="0" err="1"/>
              <a:t>poznate</a:t>
            </a:r>
            <a:r>
              <a:rPr lang="en-US" dirty="0"/>
              <a:t> </a:t>
            </a:r>
            <a:r>
              <a:rPr lang="en-US" dirty="0" err="1"/>
              <a:t>tvrtke</a:t>
            </a:r>
            <a:r>
              <a:rPr lang="en-US" dirty="0"/>
              <a:t> IBM.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A5012F-D0AB-471C-AFB7-7E787AACC7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1597" y="3659431"/>
            <a:ext cx="3333750" cy="23526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788404468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F064D-91FE-43D7-BBCC-240A0D69C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 </a:t>
            </a:r>
            <a:r>
              <a:rPr lang="en-US" b="1" dirty="0" err="1"/>
              <a:t>Elektronička</a:t>
            </a:r>
            <a:r>
              <a:rPr lang="en-US" b="1" dirty="0"/>
              <a:t> </a:t>
            </a:r>
            <a:r>
              <a:rPr lang="en-US" b="1" dirty="0" err="1"/>
              <a:t>računala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539B5C-FFE9-40A7-BB82-2B6A0736A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Osim</a:t>
            </a:r>
            <a:r>
              <a:rPr lang="en-US" sz="2800" dirty="0"/>
              <a:t> </a:t>
            </a:r>
            <a:r>
              <a:rPr lang="en-US" sz="2800" dirty="0" err="1"/>
              <a:t>izuma</a:t>
            </a:r>
            <a:r>
              <a:rPr lang="en-US" sz="2800" dirty="0"/>
              <a:t> </a:t>
            </a:r>
            <a:r>
              <a:rPr lang="en-US" sz="2800" dirty="0" err="1"/>
              <a:t>električne</a:t>
            </a:r>
            <a:r>
              <a:rPr lang="en-US" sz="2800" dirty="0"/>
              <a:t> </a:t>
            </a:r>
            <a:r>
              <a:rPr lang="en-US" sz="2800" dirty="0" err="1"/>
              <a:t>energije</a:t>
            </a:r>
            <a:r>
              <a:rPr lang="en-US" sz="2800" dirty="0"/>
              <a:t>, </a:t>
            </a:r>
            <a:r>
              <a:rPr lang="en-US" sz="2800" dirty="0" err="1"/>
              <a:t>konstrukciji</a:t>
            </a:r>
            <a:r>
              <a:rPr lang="en-US" sz="2800" dirty="0"/>
              <a:t> </a:t>
            </a:r>
            <a:r>
              <a:rPr lang="en-US" sz="2800" dirty="0" err="1"/>
              <a:t>prvog</a:t>
            </a:r>
            <a:r>
              <a:rPr lang="en-US" sz="2800" dirty="0"/>
              <a:t> </a:t>
            </a:r>
            <a:r>
              <a:rPr lang="en-US" sz="2800" dirty="0" err="1"/>
              <a:t>elektoničkog</a:t>
            </a:r>
            <a:r>
              <a:rPr lang="en-US" sz="2800" dirty="0"/>
              <a:t> </a:t>
            </a:r>
            <a:r>
              <a:rPr lang="en-US" sz="2800" dirty="0" err="1"/>
              <a:t>računala</a:t>
            </a:r>
            <a:r>
              <a:rPr lang="en-US" sz="2800" dirty="0"/>
              <a:t> </a:t>
            </a:r>
            <a:r>
              <a:rPr lang="en-US" sz="2800" dirty="0" err="1"/>
              <a:t>prethodio</a:t>
            </a:r>
            <a:r>
              <a:rPr lang="en-US" sz="2800" dirty="0"/>
              <a:t> je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izum</a:t>
            </a:r>
            <a:r>
              <a:rPr lang="en-US" sz="2800" dirty="0"/>
              <a:t> </a:t>
            </a:r>
            <a:r>
              <a:rPr lang="en-US" sz="2800" b="1" dirty="0" err="1"/>
              <a:t>elektronske</a:t>
            </a:r>
            <a:r>
              <a:rPr lang="en-US" sz="2800" b="1" dirty="0"/>
              <a:t> </a:t>
            </a:r>
            <a:r>
              <a:rPr lang="en-US" sz="2800" b="1" dirty="0" err="1"/>
              <a:t>cijevi</a:t>
            </a:r>
            <a:r>
              <a:rPr lang="en-US" sz="2800" dirty="0"/>
              <a:t>. </a:t>
            </a:r>
            <a:r>
              <a:rPr lang="en-US" sz="2800" dirty="0" err="1"/>
              <a:t>Elektonska</a:t>
            </a:r>
            <a:r>
              <a:rPr lang="en-US" sz="2800" dirty="0"/>
              <a:t> </a:t>
            </a:r>
            <a:r>
              <a:rPr lang="en-US" sz="2800" dirty="0" err="1"/>
              <a:t>cijev</a:t>
            </a:r>
            <a:r>
              <a:rPr lang="en-US" sz="2800" dirty="0"/>
              <a:t> </a:t>
            </a:r>
            <a:r>
              <a:rPr lang="en-US" sz="2800" dirty="0" err="1"/>
              <a:t>služila</a:t>
            </a:r>
            <a:r>
              <a:rPr lang="en-US" sz="2800" dirty="0"/>
              <a:t> je za </a:t>
            </a:r>
            <a:r>
              <a:rPr lang="en-US" sz="2800" dirty="0" err="1"/>
              <a:t>pojačanje</a:t>
            </a:r>
            <a:r>
              <a:rPr lang="en-US" sz="2800" dirty="0"/>
              <a:t>, </a:t>
            </a:r>
            <a:r>
              <a:rPr lang="en-US" sz="2800" dirty="0" err="1"/>
              <a:t>usmjeravanje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zaustavljanje</a:t>
            </a:r>
            <a:r>
              <a:rPr lang="en-US" sz="2800" dirty="0"/>
              <a:t> </a:t>
            </a:r>
            <a:r>
              <a:rPr lang="en-US" sz="2800" dirty="0" err="1"/>
              <a:t>električnih</a:t>
            </a:r>
            <a:r>
              <a:rPr lang="en-US" sz="2800" dirty="0"/>
              <a:t> </a:t>
            </a:r>
            <a:r>
              <a:rPr lang="en-US" sz="2800" dirty="0" err="1"/>
              <a:t>signala</a:t>
            </a:r>
            <a:r>
              <a:rPr lang="en-US" sz="2800" dirty="0"/>
              <a:t> </a:t>
            </a:r>
            <a:r>
              <a:rPr lang="en-US" sz="2800" dirty="0" err="1"/>
              <a:t>kako</a:t>
            </a:r>
            <a:r>
              <a:rPr lang="en-US" sz="2800" dirty="0"/>
              <a:t> bi se u </a:t>
            </a:r>
            <a:r>
              <a:rPr lang="en-US" sz="2800" dirty="0" err="1"/>
              <a:t>računalu</a:t>
            </a:r>
            <a:r>
              <a:rPr lang="en-US" sz="2800" dirty="0"/>
              <a:t> </a:t>
            </a:r>
            <a:r>
              <a:rPr lang="en-US" sz="2800" dirty="0" err="1"/>
              <a:t>mogle</a:t>
            </a:r>
            <a:r>
              <a:rPr lang="en-US" sz="2800" dirty="0"/>
              <a:t> </a:t>
            </a:r>
            <a:r>
              <a:rPr lang="en-US" sz="2800" dirty="0" err="1"/>
              <a:t>izvršavati</a:t>
            </a:r>
            <a:r>
              <a:rPr lang="en-US" sz="2800" dirty="0"/>
              <a:t> </a:t>
            </a:r>
            <a:r>
              <a:rPr lang="en-US" sz="2800" dirty="0" err="1"/>
              <a:t>složene</a:t>
            </a:r>
            <a:r>
              <a:rPr lang="en-US" sz="2800" dirty="0"/>
              <a:t> </a:t>
            </a:r>
            <a:r>
              <a:rPr lang="en-US" sz="2800" dirty="0" err="1"/>
              <a:t>računske</a:t>
            </a:r>
            <a:r>
              <a:rPr lang="en-US" sz="2800" dirty="0"/>
              <a:t> </a:t>
            </a:r>
            <a:r>
              <a:rPr lang="en-US" sz="2800" dirty="0" err="1"/>
              <a:t>operacije</a:t>
            </a:r>
            <a:r>
              <a:rPr lang="en-US" sz="2800" dirty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D10D402-ED54-4F26-8218-BDB6AE855D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9853" y="2162908"/>
            <a:ext cx="1714500" cy="31169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813182441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E77B6-8517-4F0C-BEA2-9E2F22383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Elektronička</a:t>
            </a:r>
            <a:r>
              <a:rPr lang="en-US" b="1" dirty="0"/>
              <a:t> </a:t>
            </a:r>
            <a:r>
              <a:rPr lang="en-US" b="1" dirty="0" err="1"/>
              <a:t>računala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E33BD2-9CAF-4976-8348-EC90E8F41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err="1"/>
              <a:t>Prvo</a:t>
            </a:r>
            <a:r>
              <a:rPr lang="en-US" sz="2400" b="1" dirty="0"/>
              <a:t> </a:t>
            </a:r>
            <a:r>
              <a:rPr lang="en-US" sz="2400" b="1" dirty="0" err="1"/>
              <a:t>elektroničko</a:t>
            </a:r>
            <a:r>
              <a:rPr lang="en-US" sz="2400" b="1" dirty="0"/>
              <a:t> </a:t>
            </a:r>
            <a:r>
              <a:rPr lang="en-US" sz="2400" b="1" dirty="0" err="1"/>
              <a:t>računalo</a:t>
            </a:r>
            <a:r>
              <a:rPr lang="en-US" sz="2400" dirty="0"/>
              <a:t> </a:t>
            </a:r>
            <a:r>
              <a:rPr lang="en-US" sz="2400" dirty="0" err="1"/>
              <a:t>bilo</a:t>
            </a:r>
            <a:r>
              <a:rPr lang="en-US" sz="2400" dirty="0"/>
              <a:t> je </a:t>
            </a:r>
            <a:r>
              <a:rPr lang="en-US" sz="2400" b="1" dirty="0"/>
              <a:t>Colossus</a:t>
            </a:r>
            <a:r>
              <a:rPr lang="en-US" sz="2400" dirty="0"/>
              <a:t>. </a:t>
            </a:r>
            <a:r>
              <a:rPr lang="en-US" sz="2400" dirty="0" err="1"/>
              <a:t>Računalo</a:t>
            </a:r>
            <a:r>
              <a:rPr lang="en-US" sz="2400" dirty="0"/>
              <a:t> je </a:t>
            </a:r>
            <a:r>
              <a:rPr lang="en-US" sz="2400" dirty="0" err="1"/>
              <a:t>konstruirano</a:t>
            </a:r>
            <a:r>
              <a:rPr lang="en-US" sz="2400" dirty="0"/>
              <a:t> 1943. </a:t>
            </a:r>
            <a:r>
              <a:rPr lang="en-US" sz="2400" dirty="0" err="1"/>
              <a:t>godine</a:t>
            </a:r>
            <a:r>
              <a:rPr lang="en-US" sz="2400" dirty="0"/>
              <a:t> u </a:t>
            </a:r>
            <a:r>
              <a:rPr lang="en-US" sz="2400" dirty="0" err="1"/>
              <a:t>vrijeme</a:t>
            </a:r>
            <a:r>
              <a:rPr lang="en-US" sz="2400" dirty="0"/>
              <a:t> </a:t>
            </a:r>
            <a:r>
              <a:rPr lang="en-US" sz="2400" dirty="0" err="1"/>
              <a:t>drugoga</a:t>
            </a:r>
            <a:r>
              <a:rPr lang="en-US" sz="2400" dirty="0"/>
              <a:t> </a:t>
            </a:r>
            <a:r>
              <a:rPr lang="en-US" sz="2400" dirty="0" err="1"/>
              <a:t>svjetskoga</a:t>
            </a:r>
            <a:r>
              <a:rPr lang="en-US" sz="2400" dirty="0"/>
              <a:t> rata. </a:t>
            </a:r>
            <a:r>
              <a:rPr lang="en-US" sz="2400" dirty="0" err="1"/>
              <a:t>Načinjeno</a:t>
            </a:r>
            <a:r>
              <a:rPr lang="en-US" sz="2400" dirty="0"/>
              <a:t> je u </a:t>
            </a:r>
            <a:r>
              <a:rPr lang="en-US" sz="2400" dirty="0" err="1"/>
              <a:t>strogoj</a:t>
            </a:r>
            <a:r>
              <a:rPr lang="en-US" sz="2400" dirty="0"/>
              <a:t> </a:t>
            </a:r>
            <a:r>
              <a:rPr lang="en-US" sz="2400" dirty="0" err="1"/>
              <a:t>tajnosti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koristila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ga</a:t>
            </a:r>
            <a:r>
              <a:rPr lang="en-US" sz="2400" dirty="0"/>
              <a:t> za </a:t>
            </a:r>
            <a:r>
              <a:rPr lang="en-US" sz="2400" dirty="0" err="1"/>
              <a:t>dešifriranje</a:t>
            </a:r>
            <a:r>
              <a:rPr lang="en-US" sz="2400" dirty="0"/>
              <a:t> </a:t>
            </a:r>
            <a:r>
              <a:rPr lang="en-US" sz="2400" dirty="0" err="1"/>
              <a:t>povjerljivih</a:t>
            </a:r>
            <a:r>
              <a:rPr lang="en-US" sz="2400" dirty="0"/>
              <a:t> </a:t>
            </a:r>
            <a:r>
              <a:rPr lang="en-US" sz="2400" dirty="0" err="1"/>
              <a:t>njemačkih</a:t>
            </a:r>
            <a:r>
              <a:rPr lang="en-US" sz="2400" dirty="0"/>
              <a:t> </a:t>
            </a:r>
            <a:r>
              <a:rPr lang="en-US" sz="2400" dirty="0" err="1"/>
              <a:t>poruka</a:t>
            </a:r>
            <a:r>
              <a:rPr lang="en-US" sz="2400" dirty="0"/>
              <a:t>. </a:t>
            </a:r>
            <a:r>
              <a:rPr lang="en-US" sz="2400" dirty="0" err="1"/>
              <a:t>Računske</a:t>
            </a:r>
            <a:r>
              <a:rPr lang="en-US" sz="2400" dirty="0"/>
              <a:t> </a:t>
            </a:r>
            <a:r>
              <a:rPr lang="en-US" sz="2400" dirty="0" err="1"/>
              <a:t>operacije</a:t>
            </a:r>
            <a:r>
              <a:rPr lang="en-US" sz="2400" dirty="0"/>
              <a:t> </a:t>
            </a:r>
            <a:r>
              <a:rPr lang="en-US" sz="2400" dirty="0" err="1"/>
              <a:t>obavljalo</a:t>
            </a:r>
            <a:r>
              <a:rPr lang="en-US" sz="2400" dirty="0"/>
              <a:t> je 2000 </a:t>
            </a:r>
            <a:r>
              <a:rPr lang="en-US" sz="2400" dirty="0" err="1"/>
              <a:t>elektronskih</a:t>
            </a:r>
            <a:r>
              <a:rPr lang="en-US" sz="2400" dirty="0"/>
              <a:t> </a:t>
            </a:r>
            <a:r>
              <a:rPr lang="en-US" sz="2400" dirty="0" err="1"/>
              <a:t>cijevi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69976091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80DBF-B629-45E6-BFA1-C3449D9EC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Elektronička</a:t>
            </a:r>
            <a:r>
              <a:rPr lang="en-US" b="1" dirty="0"/>
              <a:t> </a:t>
            </a:r>
            <a:r>
              <a:rPr lang="en-US" b="1" dirty="0" err="1"/>
              <a:t>računala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B51EF-F8F0-4B73-BD18-1AAE0AF955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1975. Xerox </a:t>
            </a:r>
            <a:r>
              <a:rPr lang="en-US" dirty="0" err="1"/>
              <a:t>patentira</a:t>
            </a:r>
            <a:r>
              <a:rPr lang="en-US" dirty="0"/>
              <a:t> </a:t>
            </a:r>
            <a:r>
              <a:rPr lang="en-US" b="1" dirty="0"/>
              <a:t>ethernet</a:t>
            </a:r>
            <a:r>
              <a:rPr lang="en-US" dirty="0"/>
              <a:t> - </a:t>
            </a:r>
            <a:r>
              <a:rPr lang="en-US" dirty="0" err="1"/>
              <a:t>temelj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današnjih</a:t>
            </a:r>
            <a:r>
              <a:rPr lang="en-US" dirty="0"/>
              <a:t> </a:t>
            </a:r>
            <a:r>
              <a:rPr lang="en-US" dirty="0" err="1"/>
              <a:t>mreža</a:t>
            </a:r>
            <a:r>
              <a:rPr lang="en-US" dirty="0"/>
              <a:t>.</a:t>
            </a:r>
          </a:p>
          <a:p>
            <a:r>
              <a:rPr lang="en-US" dirty="0"/>
              <a:t>1975. </a:t>
            </a:r>
            <a:r>
              <a:rPr lang="en-US" b="1" dirty="0" err="1"/>
              <a:t>Zilog</a:t>
            </a:r>
            <a:r>
              <a:rPr lang="en-US" dirty="0"/>
              <a:t> </a:t>
            </a:r>
            <a:r>
              <a:rPr lang="en-US" dirty="0" err="1"/>
              <a:t>predstavlja</a:t>
            </a:r>
            <a:r>
              <a:rPr lang="en-US" dirty="0"/>
              <a:t> </a:t>
            </a:r>
            <a:r>
              <a:rPr lang="en-US" b="1" dirty="0"/>
              <a:t>Z80 </a:t>
            </a:r>
            <a:r>
              <a:rPr lang="en-US" b="1" dirty="0" err="1"/>
              <a:t>mikroprocesor</a:t>
            </a:r>
            <a:r>
              <a:rPr lang="en-US" dirty="0"/>
              <a:t> 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kasnije</a:t>
            </a:r>
            <a:r>
              <a:rPr lang="en-US" dirty="0"/>
              <a:t> </a:t>
            </a:r>
            <a:r>
              <a:rPr lang="en-US" dirty="0" err="1"/>
              <a:t>postati</a:t>
            </a:r>
            <a:r>
              <a:rPr lang="en-US" dirty="0"/>
              <a:t> </a:t>
            </a:r>
            <a:r>
              <a:rPr lang="en-US" dirty="0" err="1"/>
              <a:t>srcem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značajnih</a:t>
            </a:r>
            <a:r>
              <a:rPr lang="en-US" dirty="0"/>
              <a:t> </a:t>
            </a:r>
            <a:r>
              <a:rPr lang="en-US" dirty="0" err="1"/>
              <a:t>osobnih</a:t>
            </a:r>
            <a:r>
              <a:rPr lang="en-US" dirty="0"/>
              <a:t> </a:t>
            </a:r>
            <a:r>
              <a:rPr lang="en-US" dirty="0" err="1"/>
              <a:t>računala</a:t>
            </a:r>
            <a:r>
              <a:rPr lang="en-US" dirty="0"/>
              <a:t> </a:t>
            </a:r>
            <a:r>
              <a:rPr lang="en-US" dirty="0" err="1"/>
              <a:t>naziranih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CP/M </a:t>
            </a:r>
            <a:r>
              <a:rPr lang="en-US" dirty="0" err="1"/>
              <a:t>operativnom</a:t>
            </a:r>
            <a:r>
              <a:rPr lang="en-US" dirty="0"/>
              <a:t> </a:t>
            </a:r>
            <a:r>
              <a:rPr lang="en-US" dirty="0" err="1"/>
              <a:t>sustavu</a:t>
            </a:r>
            <a:r>
              <a:rPr lang="en-US" dirty="0"/>
              <a:t>.</a:t>
            </a:r>
          </a:p>
          <a:p>
            <a:r>
              <a:rPr lang="en-US" dirty="0"/>
              <a:t>1975. </a:t>
            </a:r>
            <a:r>
              <a:rPr lang="en-US" b="1" dirty="0"/>
              <a:t>Prva </a:t>
            </a:r>
            <a:r>
              <a:rPr lang="en-US" b="1" dirty="0" err="1"/>
              <a:t>igra</a:t>
            </a:r>
            <a:r>
              <a:rPr lang="en-US" b="1" dirty="0"/>
              <a:t> - ENCOUNTER</a:t>
            </a:r>
            <a:r>
              <a:rPr lang="en-US" dirty="0"/>
              <a:t>. </a:t>
            </a:r>
            <a:r>
              <a:rPr lang="en-US" dirty="0" err="1"/>
              <a:t>Tvrtka</a:t>
            </a:r>
            <a:r>
              <a:rPr lang="en-US" dirty="0"/>
              <a:t> Objective design </a:t>
            </a:r>
            <a:r>
              <a:rPr lang="en-US" dirty="0" err="1"/>
              <a:t>predstavila</a:t>
            </a:r>
            <a:r>
              <a:rPr lang="en-US" dirty="0"/>
              <a:t> je Encounter, </a:t>
            </a:r>
            <a:r>
              <a:rPr lang="en-US" dirty="0" err="1"/>
              <a:t>prvu</a:t>
            </a:r>
            <a:r>
              <a:rPr lang="en-US" dirty="0"/>
              <a:t> </a:t>
            </a:r>
            <a:r>
              <a:rPr lang="en-US" dirty="0" err="1"/>
              <a:t>mikrokompjutersku</a:t>
            </a:r>
            <a:r>
              <a:rPr lang="en-US" dirty="0"/>
              <a:t> </a:t>
            </a:r>
            <a:r>
              <a:rPr lang="en-US" dirty="0" err="1"/>
              <a:t>igru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isporučivala</a:t>
            </a:r>
            <a:r>
              <a:rPr lang="en-US" dirty="0"/>
              <a:t> </a:t>
            </a:r>
            <a:r>
              <a:rPr lang="en-US" dirty="0" err="1"/>
              <a:t>kupcu</a:t>
            </a:r>
            <a:r>
              <a:rPr lang="en-US" dirty="0"/>
              <a:t> u </a:t>
            </a:r>
            <a:r>
              <a:rPr lang="en-US" dirty="0" err="1"/>
              <a:t>asembleru</a:t>
            </a:r>
            <a:r>
              <a:rPr lang="en-US" dirty="0"/>
              <a:t>, </a:t>
            </a:r>
            <a:r>
              <a:rPr lang="en-US" dirty="0" err="1"/>
              <a:t>ispisana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papirnoj</a:t>
            </a:r>
            <a:r>
              <a:rPr lang="en-US" dirty="0"/>
              <a:t> </a:t>
            </a:r>
            <a:r>
              <a:rPr lang="en-US" dirty="0" err="1"/>
              <a:t>traci</a:t>
            </a:r>
            <a:r>
              <a:rPr lang="en-US" dirty="0"/>
              <a:t>.</a:t>
            </a:r>
          </a:p>
          <a:p>
            <a:r>
              <a:rPr lang="en-US" dirty="0"/>
              <a:t>1976. </a:t>
            </a:r>
            <a:r>
              <a:rPr lang="en-US" b="1" dirty="0"/>
              <a:t>Steve Wozniak </a:t>
            </a:r>
            <a:r>
              <a:rPr lang="en-US" b="1" dirty="0" err="1"/>
              <a:t>i</a:t>
            </a:r>
            <a:r>
              <a:rPr lang="en-US" b="1" dirty="0"/>
              <a:t> Steve Jobs </a:t>
            </a:r>
            <a:r>
              <a:rPr lang="en-US" dirty="0" err="1"/>
              <a:t>osnivaju</a:t>
            </a:r>
            <a:r>
              <a:rPr lang="en-US" dirty="0"/>
              <a:t> APPLE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izrađuju</a:t>
            </a:r>
            <a:r>
              <a:rPr lang="en-US" dirty="0"/>
              <a:t> - </a:t>
            </a:r>
            <a:r>
              <a:rPr lang="en-US" b="1" dirty="0" err="1"/>
              <a:t>mikroračunalo</a:t>
            </a:r>
            <a:r>
              <a:rPr lang="en-US" b="1" dirty="0"/>
              <a:t> APPLE I </a:t>
            </a:r>
            <a:r>
              <a:rPr lang="en-US" dirty="0"/>
              <a:t>(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mikroprocesor</a:t>
            </a:r>
            <a:r>
              <a:rPr lang="en-US" dirty="0"/>
              <a:t> 6502) - </a:t>
            </a:r>
            <a:r>
              <a:rPr lang="en-US" dirty="0" err="1"/>
              <a:t>prvo</a:t>
            </a:r>
            <a:r>
              <a:rPr lang="en-US" dirty="0"/>
              <a:t> </a:t>
            </a:r>
            <a:r>
              <a:rPr lang="en-US" dirty="0" err="1"/>
              <a:t>računalo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kojem</a:t>
            </a:r>
            <a:r>
              <a:rPr lang="en-US" dirty="0"/>
              <a:t> se </a:t>
            </a:r>
            <a:r>
              <a:rPr lang="en-US" dirty="0" err="1"/>
              <a:t>odmah</a:t>
            </a:r>
            <a:r>
              <a:rPr lang="en-US" dirty="0"/>
              <a:t> </a:t>
            </a:r>
            <a:r>
              <a:rPr lang="en-US" dirty="0" err="1"/>
              <a:t>moglo</a:t>
            </a:r>
            <a:r>
              <a:rPr lang="en-US" dirty="0"/>
              <a:t> </a:t>
            </a:r>
            <a:r>
              <a:rPr lang="en-US" dirty="0" err="1"/>
              <a:t>početi</a:t>
            </a:r>
            <a:r>
              <a:rPr lang="en-US" dirty="0"/>
              <a:t> </a:t>
            </a:r>
            <a:r>
              <a:rPr lang="en-US" dirty="0" err="1"/>
              <a:t>raditi</a:t>
            </a:r>
            <a:r>
              <a:rPr lang="en-US" dirty="0"/>
              <a:t> bez </a:t>
            </a:r>
            <a:r>
              <a:rPr lang="en-US" dirty="0" err="1"/>
              <a:t>velikog</a:t>
            </a:r>
            <a:r>
              <a:rPr lang="en-US" dirty="0"/>
              <a:t> </a:t>
            </a:r>
            <a:r>
              <a:rPr lang="en-US" dirty="0" err="1"/>
              <a:t>lemljenja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spajanja</a:t>
            </a:r>
            <a:r>
              <a:rPr lang="en-US" dirty="0"/>
              <a:t> </a:t>
            </a:r>
            <a:r>
              <a:rPr lang="en-US" dirty="0" err="1"/>
              <a:t>žica</a:t>
            </a:r>
            <a:r>
              <a:rPr lang="en-US" dirty="0"/>
              <a:t>.</a:t>
            </a:r>
          </a:p>
          <a:p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851004"/>
      </p:ext>
    </p:extLst>
  </p:cSld>
  <p:clrMapOvr>
    <a:masterClrMapping/>
  </p:clrMapOvr>
  <p:transition spd="slow">
    <p:wip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53</TotalTime>
  <Words>126</Words>
  <Application>Microsoft Office PowerPoint</Application>
  <PresentationFormat>Widescreen</PresentationFormat>
  <Paragraphs>39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Century Gothic</vt:lpstr>
      <vt:lpstr>Courier New</vt:lpstr>
      <vt:lpstr>Wingdings 3</vt:lpstr>
      <vt:lpstr>Ion</vt:lpstr>
      <vt:lpstr>Povijest računala</vt:lpstr>
      <vt:lpstr>Početci čovječanstva</vt:lpstr>
      <vt:lpstr>Zanimljivost</vt:lpstr>
      <vt:lpstr>Mehanički strojevi za računanje</vt:lpstr>
      <vt:lpstr>Zanimljivost</vt:lpstr>
      <vt:lpstr>Mehanički strojevi za računanje</vt:lpstr>
      <vt:lpstr> Elektronička računala</vt:lpstr>
      <vt:lpstr>Elektronička računala</vt:lpstr>
      <vt:lpstr>Elektronička računala</vt:lpstr>
      <vt:lpstr>Elektronička računala</vt:lpstr>
      <vt:lpstr>Elektronička računala</vt:lpstr>
      <vt:lpstr>Zanimljivost</vt:lpstr>
      <vt:lpstr>Elektronička računala</vt:lpstr>
      <vt:lpstr>Hvala na pažnji!!!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Pascalina</dc:title>
  <dc:creator>iop</dc:creator>
  <cp:lastModifiedBy>iop</cp:lastModifiedBy>
  <cp:revision>6</cp:revision>
  <dcterms:created xsi:type="dcterms:W3CDTF">2020-04-22T17:57:50Z</dcterms:created>
  <dcterms:modified xsi:type="dcterms:W3CDTF">2020-04-22T18:51:48Z</dcterms:modified>
</cp:coreProperties>
</file>