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Ref idx="1001">
        <a:schemeClr val="bg1"/>
      </p:bgRef>
    </p:bg>
    <p:spTree>
      <p:nvGrpSpPr>
        <p:cNvPr id="1" name=""/>
        <p:cNvGrpSpPr/>
        <p:nvPr/>
      </p:nvGrpSpPr>
      <p:grpSpPr>
        <a:xfrm>
          <a:off x="0" y="0"/>
          <a:ext cx="0" cy="0"/>
          <a:chOff x="0" y="0"/>
          <a:chExt cx="0" cy="0"/>
        </a:xfrm>
      </p:grpSpPr>
      <p:sp>
        <p:nvSpPr>
          <p:cNvPr id="8" name="Naslov 7"/>
          <p:cNvSpPr>
            <a:spLocks noGrp="1"/>
          </p:cNvSpPr>
          <p:nvPr>
            <p:ph type="ctrTitle"/>
          </p:nvPr>
        </p:nvSpPr>
        <p:spPr>
          <a:xfrm>
            <a:off x="2286000" y="3124200"/>
            <a:ext cx="6172200" cy="1894362"/>
          </a:xfrm>
        </p:spPr>
        <p:txBody>
          <a:bodyPr/>
          <a:lstStyle>
            <a:lvl1pPr>
              <a:defRPr b="1"/>
            </a:lvl1pPr>
          </a:lstStyle>
          <a:p>
            <a:r>
              <a:rPr kumimoji="0" lang="hr-HR" smtClean="0"/>
              <a:t>Kliknite da biste uredili stil naslova matrice</a:t>
            </a:r>
            <a:endParaRPr kumimoji="0" lang="en-US"/>
          </a:p>
        </p:txBody>
      </p:sp>
      <p:sp>
        <p:nvSpPr>
          <p:cNvPr id="9" name="Podnaslov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r-HR" smtClean="0"/>
              <a:t>Kliknite da biste uredili stil podnaslova matrice</a:t>
            </a:r>
            <a:endParaRPr kumimoji="0" lang="en-US"/>
          </a:p>
        </p:txBody>
      </p:sp>
      <p:sp>
        <p:nvSpPr>
          <p:cNvPr id="28" name="Rezervirano mjesto datuma 27"/>
          <p:cNvSpPr>
            <a:spLocks noGrp="1"/>
          </p:cNvSpPr>
          <p:nvPr>
            <p:ph type="dt" sz="half" idx="10"/>
          </p:nvPr>
        </p:nvSpPr>
        <p:spPr bwMode="auto">
          <a:xfrm rot="5400000">
            <a:off x="7764621" y="1174097"/>
            <a:ext cx="2286000" cy="381000"/>
          </a:xfrm>
        </p:spPr>
        <p:txBody>
          <a:bodyPr/>
          <a:lstStyle/>
          <a:p>
            <a:fld id="{13819AFF-103A-4EC2-9FDC-16422BA26A02}" type="datetimeFigureOut">
              <a:rPr lang="sr-Latn-CS" smtClean="0"/>
              <a:t>29.4.2020</a:t>
            </a:fld>
            <a:endParaRPr lang="hr-HR"/>
          </a:p>
        </p:txBody>
      </p:sp>
      <p:sp>
        <p:nvSpPr>
          <p:cNvPr id="17" name="Rezervirano mjesto podnožja 16"/>
          <p:cNvSpPr>
            <a:spLocks noGrp="1"/>
          </p:cNvSpPr>
          <p:nvPr>
            <p:ph type="ftr" sz="quarter" idx="11"/>
          </p:nvPr>
        </p:nvSpPr>
        <p:spPr bwMode="auto">
          <a:xfrm rot="5400000">
            <a:off x="7077269" y="4181669"/>
            <a:ext cx="3657600" cy="384048"/>
          </a:xfrm>
        </p:spPr>
        <p:txBody>
          <a:bodyPr/>
          <a:lstStyle/>
          <a:p>
            <a:endParaRPr lang="hr-HR"/>
          </a:p>
        </p:txBody>
      </p:sp>
      <p:sp>
        <p:nvSpPr>
          <p:cNvPr id="10" name="Pravokut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kutni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avokutni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avokutni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vni poveznik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avni poveznik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avni poveznik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vni poveznik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vni poveznik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avni poveznik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avokut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zervirano mjesto broja slajda 28"/>
          <p:cNvSpPr>
            <a:spLocks noGrp="1"/>
          </p:cNvSpPr>
          <p:nvPr>
            <p:ph type="sldNum" sz="quarter" idx="12"/>
          </p:nvPr>
        </p:nvSpPr>
        <p:spPr bwMode="auto">
          <a:xfrm>
            <a:off x="1325544" y="4928702"/>
            <a:ext cx="609600" cy="517524"/>
          </a:xfrm>
        </p:spPr>
        <p:txBody>
          <a:bodyPr/>
          <a:lstStyle/>
          <a:p>
            <a:fld id="{6A9DDFBC-8278-4D1A-A281-19E01B45C133}" type="slidenum">
              <a:rPr lang="hr-HR" smtClean="0"/>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13819AFF-103A-4EC2-9FDC-16422BA26A02}" type="datetimeFigureOut">
              <a:rPr lang="sr-Latn-CS" smtClean="0"/>
              <a:t>29.4.2020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A9DDFBC-8278-4D1A-A281-19E01B45C133}"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9"/>
            <a:ext cx="1676400" cy="5851525"/>
          </a:xfrm>
        </p:spPr>
        <p:txBody>
          <a:bodyPr vert="eaVer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13819AFF-103A-4EC2-9FDC-16422BA26A02}" type="datetimeFigureOut">
              <a:rPr lang="sr-Latn-CS" smtClean="0"/>
              <a:t>29.4.2020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A9DDFBC-8278-4D1A-A281-19E01B45C133}"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8" name="Rezervirano mjesto sadržaja 7"/>
          <p:cNvSpPr>
            <a:spLocks noGrp="1"/>
          </p:cNvSpPr>
          <p:nvPr>
            <p:ph sz="quarter" idx="1"/>
          </p:nvPr>
        </p:nvSpPr>
        <p:spPr>
          <a:xfrm>
            <a:off x="457200" y="1600200"/>
            <a:ext cx="7467600" cy="4873752"/>
          </a:xfrm>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4"/>
          </p:nvPr>
        </p:nvSpPr>
        <p:spPr/>
        <p:txBody>
          <a:bodyPr rtlCol="0"/>
          <a:lstStyle/>
          <a:p>
            <a:fld id="{13819AFF-103A-4EC2-9FDC-16422BA26A02}" type="datetimeFigureOut">
              <a:rPr lang="sr-Latn-CS" smtClean="0"/>
              <a:t>29.4.2020</a:t>
            </a:fld>
            <a:endParaRPr lang="hr-HR"/>
          </a:p>
        </p:txBody>
      </p:sp>
      <p:sp>
        <p:nvSpPr>
          <p:cNvPr id="9" name="Rezervirano mjesto broja slajda 8"/>
          <p:cNvSpPr>
            <a:spLocks noGrp="1"/>
          </p:cNvSpPr>
          <p:nvPr>
            <p:ph type="sldNum" sz="quarter" idx="15"/>
          </p:nvPr>
        </p:nvSpPr>
        <p:spPr/>
        <p:txBody>
          <a:bodyPr rtlCol="0"/>
          <a:lstStyle/>
          <a:p>
            <a:fld id="{6A9DDFBC-8278-4D1A-A281-19E01B45C133}" type="slidenum">
              <a:rPr lang="hr-HR" smtClean="0"/>
              <a:t>‹#›</a:t>
            </a:fld>
            <a:endParaRPr lang="hr-HR"/>
          </a:p>
        </p:txBody>
      </p:sp>
      <p:sp>
        <p:nvSpPr>
          <p:cNvPr id="10" name="Rezervirano mjesto podnožja 9"/>
          <p:cNvSpPr>
            <a:spLocks noGrp="1"/>
          </p:cNvSpPr>
          <p:nvPr>
            <p:ph type="ftr" sz="quarter" idx="16"/>
          </p:nvPr>
        </p:nvSpPr>
        <p:spPr/>
        <p:txBody>
          <a:bodyPr rtlCol="0"/>
          <a:lstStyle/>
          <a:p>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2286000" y="2895600"/>
            <a:ext cx="6172200" cy="2053590"/>
          </a:xfrm>
        </p:spPr>
        <p:txBody>
          <a:bodyPr/>
          <a:lstStyle>
            <a:lvl1pPr algn="l">
              <a:buNone/>
              <a:defRPr sz="3000" b="1" cap="small" baseline="0"/>
            </a:lvl1pPr>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r-HR" smtClean="0"/>
              <a:t>Kliknite da biste uredili stilove teksta matrice</a:t>
            </a:r>
          </a:p>
        </p:txBody>
      </p:sp>
      <p:sp>
        <p:nvSpPr>
          <p:cNvPr id="4" name="Rezervirano mjesto datuma 3"/>
          <p:cNvSpPr>
            <a:spLocks noGrp="1"/>
          </p:cNvSpPr>
          <p:nvPr>
            <p:ph type="dt" sz="half" idx="10"/>
          </p:nvPr>
        </p:nvSpPr>
        <p:spPr bwMode="auto">
          <a:xfrm rot="5400000">
            <a:off x="7763256" y="1170432"/>
            <a:ext cx="2286000" cy="381000"/>
          </a:xfrm>
        </p:spPr>
        <p:txBody>
          <a:bodyPr/>
          <a:lstStyle/>
          <a:p>
            <a:fld id="{13819AFF-103A-4EC2-9FDC-16422BA26A02}" type="datetimeFigureOut">
              <a:rPr lang="sr-Latn-CS" smtClean="0"/>
              <a:t>29.4.2020</a:t>
            </a:fld>
            <a:endParaRPr lang="hr-HR"/>
          </a:p>
        </p:txBody>
      </p:sp>
      <p:sp>
        <p:nvSpPr>
          <p:cNvPr id="5" name="Rezervirano mjesto podnožja 4"/>
          <p:cNvSpPr>
            <a:spLocks noGrp="1"/>
          </p:cNvSpPr>
          <p:nvPr>
            <p:ph type="ftr" sz="quarter" idx="11"/>
          </p:nvPr>
        </p:nvSpPr>
        <p:spPr bwMode="auto">
          <a:xfrm rot="5400000">
            <a:off x="7077456" y="4178808"/>
            <a:ext cx="3657600" cy="384048"/>
          </a:xfrm>
        </p:spPr>
        <p:txBody>
          <a:bodyPr/>
          <a:lstStyle/>
          <a:p>
            <a:endParaRPr lang="hr-HR"/>
          </a:p>
        </p:txBody>
      </p:sp>
      <p:sp>
        <p:nvSpPr>
          <p:cNvPr id="9" name="Pravokut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avokutni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avokutni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kutni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vni poveznik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avni poveznik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vni poveznik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vni poveznik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avni poveznik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avokut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avni poveznik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Rezervirano mjesto broja slajda 5"/>
          <p:cNvSpPr>
            <a:spLocks noGrp="1"/>
          </p:cNvSpPr>
          <p:nvPr>
            <p:ph type="sldNum" sz="quarter" idx="12"/>
          </p:nvPr>
        </p:nvSpPr>
        <p:spPr bwMode="auto">
          <a:xfrm>
            <a:off x="1340616" y="4928702"/>
            <a:ext cx="609600" cy="517524"/>
          </a:xfrm>
        </p:spPr>
        <p:txBody>
          <a:bodyPr/>
          <a:lstStyle/>
          <a:p>
            <a:fld id="{6A9DDFBC-8278-4D1A-A281-19E01B45C133}" type="slidenum">
              <a:rPr lang="hr-HR" smtClean="0"/>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5" name="Rezervirano mjesto datuma 4"/>
          <p:cNvSpPr>
            <a:spLocks noGrp="1"/>
          </p:cNvSpPr>
          <p:nvPr>
            <p:ph type="dt" sz="half" idx="10"/>
          </p:nvPr>
        </p:nvSpPr>
        <p:spPr/>
        <p:txBody>
          <a:bodyPr/>
          <a:lstStyle/>
          <a:p>
            <a:fld id="{13819AFF-103A-4EC2-9FDC-16422BA26A02}" type="datetimeFigureOut">
              <a:rPr lang="sr-Latn-CS" smtClean="0"/>
              <a:t>29.4.2020</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A9DDFBC-8278-4D1A-A281-19E01B45C133}" type="slidenum">
              <a:rPr lang="hr-HR" smtClean="0"/>
              <a:t>‹#›</a:t>
            </a:fld>
            <a:endParaRPr lang="hr-HR"/>
          </a:p>
        </p:txBody>
      </p:sp>
      <p:sp>
        <p:nvSpPr>
          <p:cNvPr id="9" name="Rezervirano mjesto sadržaja 8"/>
          <p:cNvSpPr>
            <a:spLocks noGrp="1"/>
          </p:cNvSpPr>
          <p:nvPr>
            <p:ph sz="quarter" idx="1"/>
          </p:nvPr>
        </p:nvSpPr>
        <p:spPr>
          <a:xfrm>
            <a:off x="457200" y="1600200"/>
            <a:ext cx="3657600" cy="4572000"/>
          </a:xfrm>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11" name="Rezervirano mjesto sadržaja 10"/>
          <p:cNvSpPr>
            <a:spLocks noGrp="1"/>
          </p:cNvSpPr>
          <p:nvPr>
            <p:ph sz="quarter" idx="2"/>
          </p:nvPr>
        </p:nvSpPr>
        <p:spPr>
          <a:xfrm>
            <a:off x="4270248" y="1600200"/>
            <a:ext cx="3657600" cy="4572000"/>
          </a:xfrm>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7543800" cy="1143000"/>
          </a:xfrm>
        </p:spPr>
        <p:txBody>
          <a:bodyPr anchor="b"/>
          <a:lstStyle>
            <a:lvl1pPr>
              <a:defRPr/>
            </a:lvl1pPr>
          </a:lstStyle>
          <a:p>
            <a:r>
              <a:rPr kumimoji="0" lang="hr-HR" smtClean="0"/>
              <a:t>Kliknite da biste uredili stil naslova matrice</a:t>
            </a:r>
            <a:endParaRPr kumimoji="0" lang="en-US"/>
          </a:p>
        </p:txBody>
      </p:sp>
      <p:sp>
        <p:nvSpPr>
          <p:cNvPr id="7" name="Rezervirano mjesto datuma 6"/>
          <p:cNvSpPr>
            <a:spLocks noGrp="1"/>
          </p:cNvSpPr>
          <p:nvPr>
            <p:ph type="dt" sz="half" idx="10"/>
          </p:nvPr>
        </p:nvSpPr>
        <p:spPr/>
        <p:txBody>
          <a:bodyPr/>
          <a:lstStyle/>
          <a:p>
            <a:fld id="{13819AFF-103A-4EC2-9FDC-16422BA26A02}" type="datetimeFigureOut">
              <a:rPr lang="sr-Latn-CS" smtClean="0"/>
              <a:t>29.4.2020</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6A9DDFBC-8278-4D1A-A281-19E01B45C133}" type="slidenum">
              <a:rPr lang="hr-HR" smtClean="0"/>
              <a:t>‹#›</a:t>
            </a:fld>
            <a:endParaRPr lang="hr-HR"/>
          </a:p>
        </p:txBody>
      </p:sp>
      <p:sp>
        <p:nvSpPr>
          <p:cNvPr id="11" name="Rezervirano mjesto sadržaja 10"/>
          <p:cNvSpPr>
            <a:spLocks noGrp="1"/>
          </p:cNvSpPr>
          <p:nvPr>
            <p:ph sz="quarter" idx="2"/>
          </p:nvPr>
        </p:nvSpPr>
        <p:spPr>
          <a:xfrm>
            <a:off x="457200" y="2362200"/>
            <a:ext cx="3657600" cy="3886200"/>
          </a:xfrm>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13" name="Rezervirano mjesto sadržaja 12"/>
          <p:cNvSpPr>
            <a:spLocks noGrp="1"/>
          </p:cNvSpPr>
          <p:nvPr>
            <p:ph sz="quarter" idx="4"/>
          </p:nvPr>
        </p:nvSpPr>
        <p:spPr>
          <a:xfrm>
            <a:off x="4371975" y="2362200"/>
            <a:ext cx="3657600" cy="3886200"/>
          </a:xfrm>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12" name="Rezervirano mjesto teksta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hr-HR" smtClean="0"/>
              <a:t>Kliknite da biste uredili stilove teksta matrice</a:t>
            </a:r>
          </a:p>
        </p:txBody>
      </p:sp>
      <p:sp>
        <p:nvSpPr>
          <p:cNvPr id="14" name="Rezervirano mjesto teksta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hr-HR" smtClean="0"/>
              <a:t>Kliknite da biste uredili stilove teksta matrice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6" name="Rezervirano mjesto datuma 5"/>
          <p:cNvSpPr>
            <a:spLocks noGrp="1"/>
          </p:cNvSpPr>
          <p:nvPr>
            <p:ph type="dt" sz="half" idx="10"/>
          </p:nvPr>
        </p:nvSpPr>
        <p:spPr/>
        <p:txBody>
          <a:bodyPr rtlCol="0"/>
          <a:lstStyle/>
          <a:p>
            <a:fld id="{13819AFF-103A-4EC2-9FDC-16422BA26A02}" type="datetimeFigureOut">
              <a:rPr lang="sr-Latn-CS" smtClean="0"/>
              <a:t>29.4.2020</a:t>
            </a:fld>
            <a:endParaRPr lang="hr-HR"/>
          </a:p>
        </p:txBody>
      </p:sp>
      <p:sp>
        <p:nvSpPr>
          <p:cNvPr id="7" name="Rezervirano mjesto broja slajda 6"/>
          <p:cNvSpPr>
            <a:spLocks noGrp="1"/>
          </p:cNvSpPr>
          <p:nvPr>
            <p:ph type="sldNum" sz="quarter" idx="11"/>
          </p:nvPr>
        </p:nvSpPr>
        <p:spPr/>
        <p:txBody>
          <a:bodyPr rtlCol="0"/>
          <a:lstStyle/>
          <a:p>
            <a:fld id="{6A9DDFBC-8278-4D1A-A281-19E01B45C133}" type="slidenum">
              <a:rPr lang="hr-HR" smtClean="0"/>
              <a:t>‹#›</a:t>
            </a:fld>
            <a:endParaRPr lang="hr-HR"/>
          </a:p>
        </p:txBody>
      </p:sp>
      <p:sp>
        <p:nvSpPr>
          <p:cNvPr id="8" name="Rezervirano mjesto podnožja 7"/>
          <p:cNvSpPr>
            <a:spLocks noGrp="1"/>
          </p:cNvSpPr>
          <p:nvPr>
            <p:ph type="ftr" sz="quarter" idx="12"/>
          </p:nvPr>
        </p:nvSpPr>
        <p:spPr/>
        <p:txBody>
          <a:bodyPr rtlCol="0"/>
          <a:lstStyle/>
          <a:p>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13819AFF-103A-4EC2-9FDC-16422BA26A02}" type="datetimeFigureOut">
              <a:rPr lang="sr-Latn-CS" smtClean="0"/>
              <a:t>29.4.2020</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6A9DDFBC-8278-4D1A-A281-19E01B45C133}"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bg>
      <p:bgRef idx="1001">
        <a:schemeClr val="bg1"/>
      </p:bgRef>
    </p:bg>
    <p:spTree>
      <p:nvGrpSpPr>
        <p:cNvPr id="1" name=""/>
        <p:cNvGrpSpPr/>
        <p:nvPr/>
      </p:nvGrpSpPr>
      <p:grpSpPr>
        <a:xfrm>
          <a:off x="0" y="0"/>
          <a:ext cx="0" cy="0"/>
          <a:chOff x="0" y="0"/>
          <a:chExt cx="0" cy="0"/>
        </a:xfrm>
      </p:grpSpPr>
      <p:sp>
        <p:nvSpPr>
          <p:cNvPr id="10" name="Ravni poveznik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slov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hr-HR" smtClean="0"/>
              <a:t>Kliknite da biste uredili stilove teksta matrice</a:t>
            </a:r>
          </a:p>
        </p:txBody>
      </p:sp>
      <p:sp>
        <p:nvSpPr>
          <p:cNvPr id="8" name="Ravni poveznik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avni poveznik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avni poveznik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avokut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vni poveznik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zervirano mjesto sadržaja 17"/>
          <p:cNvSpPr>
            <a:spLocks noGrp="1"/>
          </p:cNvSpPr>
          <p:nvPr>
            <p:ph sz="quarter" idx="1"/>
          </p:nvPr>
        </p:nvSpPr>
        <p:spPr>
          <a:xfrm>
            <a:off x="304800" y="274320"/>
            <a:ext cx="5638800" cy="6327648"/>
          </a:xfrm>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21" name="Rezervirano mjesto datuma 20"/>
          <p:cNvSpPr>
            <a:spLocks noGrp="1"/>
          </p:cNvSpPr>
          <p:nvPr>
            <p:ph type="dt" sz="half" idx="14"/>
          </p:nvPr>
        </p:nvSpPr>
        <p:spPr/>
        <p:txBody>
          <a:bodyPr rtlCol="0"/>
          <a:lstStyle/>
          <a:p>
            <a:fld id="{13819AFF-103A-4EC2-9FDC-16422BA26A02}" type="datetimeFigureOut">
              <a:rPr lang="sr-Latn-CS" smtClean="0"/>
              <a:t>29.4.2020</a:t>
            </a:fld>
            <a:endParaRPr lang="hr-HR"/>
          </a:p>
        </p:txBody>
      </p:sp>
      <p:sp>
        <p:nvSpPr>
          <p:cNvPr id="22" name="Rezervirano mjesto broja slajda 21"/>
          <p:cNvSpPr>
            <a:spLocks noGrp="1"/>
          </p:cNvSpPr>
          <p:nvPr>
            <p:ph type="sldNum" sz="quarter" idx="15"/>
          </p:nvPr>
        </p:nvSpPr>
        <p:spPr/>
        <p:txBody>
          <a:bodyPr rtlCol="0"/>
          <a:lstStyle/>
          <a:p>
            <a:fld id="{6A9DDFBC-8278-4D1A-A281-19E01B45C133}" type="slidenum">
              <a:rPr lang="hr-HR" smtClean="0"/>
              <a:t>‹#›</a:t>
            </a:fld>
            <a:endParaRPr lang="hr-HR"/>
          </a:p>
        </p:txBody>
      </p:sp>
      <p:sp>
        <p:nvSpPr>
          <p:cNvPr id="23" name="Rezervirano mjesto podnožja 22"/>
          <p:cNvSpPr>
            <a:spLocks noGrp="1"/>
          </p:cNvSpPr>
          <p:nvPr>
            <p:ph type="ftr" sz="quarter" idx="16"/>
          </p:nvPr>
        </p:nvSpPr>
        <p:spPr/>
        <p:txBody>
          <a:bodyPr rtlCol="0"/>
          <a:lstStyle/>
          <a:p>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9" name="Ravni poveznik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slov 1"/>
          <p:cNvSpPr>
            <a:spLocks noGrp="1"/>
          </p:cNvSpPr>
          <p:nvPr>
            <p:ph type="title"/>
          </p:nvPr>
        </p:nvSpPr>
        <p:spPr>
          <a:xfrm rot="5400000">
            <a:off x="3350133" y="3200400"/>
            <a:ext cx="6309360" cy="457200"/>
          </a:xfrm>
        </p:spPr>
        <p:txBody>
          <a:bodyPr anchor="b"/>
          <a:lstStyle>
            <a:lvl1pPr algn="l">
              <a:buNone/>
              <a:defRPr sz="2000" b="1"/>
            </a:lvl1pPr>
          </a:lstStyle>
          <a:p>
            <a:r>
              <a:rPr kumimoji="0" lang="hr-HR" smtClean="0"/>
              <a:t>Kliknite da biste uredili stil naslova matrice</a:t>
            </a:r>
            <a:endParaRPr kumimoji="0" lang="en-US"/>
          </a:p>
        </p:txBody>
      </p:sp>
      <p:sp>
        <p:nvSpPr>
          <p:cNvPr id="3" name="Rezervirano mjesto slik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hr-HR" smtClean="0"/>
              <a:t>Pritisnite ikonu za dodavanje slike</a:t>
            </a:r>
            <a:endParaRPr kumimoji="0" lang="en-US" dirty="0"/>
          </a:p>
        </p:txBody>
      </p:sp>
      <p:sp>
        <p:nvSpPr>
          <p:cNvPr id="4" name="Rezervirano mjesto teksta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hr-HR" smtClean="0"/>
              <a:t>Kliknite da biste uredili stilove teksta matrice</a:t>
            </a:r>
          </a:p>
        </p:txBody>
      </p:sp>
      <p:sp>
        <p:nvSpPr>
          <p:cNvPr id="10" name="Ravni poveznik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avokut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avni poveznik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avni poveznik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avni poveznik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Rezervirano mjesto datuma 16"/>
          <p:cNvSpPr>
            <a:spLocks noGrp="1"/>
          </p:cNvSpPr>
          <p:nvPr>
            <p:ph type="dt" sz="half" idx="10"/>
          </p:nvPr>
        </p:nvSpPr>
        <p:spPr/>
        <p:txBody>
          <a:bodyPr rtlCol="0"/>
          <a:lstStyle/>
          <a:p>
            <a:fld id="{13819AFF-103A-4EC2-9FDC-16422BA26A02}" type="datetimeFigureOut">
              <a:rPr lang="sr-Latn-CS" smtClean="0"/>
              <a:t>29.4.2020</a:t>
            </a:fld>
            <a:endParaRPr lang="hr-HR"/>
          </a:p>
        </p:txBody>
      </p:sp>
      <p:sp>
        <p:nvSpPr>
          <p:cNvPr id="18" name="Rezervirano mjesto broja slajda 17"/>
          <p:cNvSpPr>
            <a:spLocks noGrp="1"/>
          </p:cNvSpPr>
          <p:nvPr>
            <p:ph type="sldNum" sz="quarter" idx="11"/>
          </p:nvPr>
        </p:nvSpPr>
        <p:spPr/>
        <p:txBody>
          <a:bodyPr rtlCol="0"/>
          <a:lstStyle/>
          <a:p>
            <a:fld id="{6A9DDFBC-8278-4D1A-A281-19E01B45C133}" type="slidenum">
              <a:rPr lang="hr-HR" smtClean="0"/>
              <a:t>‹#›</a:t>
            </a:fld>
            <a:endParaRPr lang="hr-HR"/>
          </a:p>
        </p:txBody>
      </p:sp>
      <p:sp>
        <p:nvSpPr>
          <p:cNvPr id="21" name="Rezervirano mjesto podnožja 20"/>
          <p:cNvSpPr>
            <a:spLocks noGrp="1"/>
          </p:cNvSpPr>
          <p:nvPr>
            <p:ph type="ftr" sz="quarter" idx="12"/>
          </p:nvPr>
        </p:nvSpPr>
        <p:spPr/>
        <p:txBody>
          <a:bodyPr rtlCol="0"/>
          <a:lstStyle/>
          <a:p>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avni poveznik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Rezervirano mjesto naslova 21"/>
          <p:cNvSpPr>
            <a:spLocks noGrp="1"/>
          </p:cNvSpPr>
          <p:nvPr>
            <p:ph type="title"/>
          </p:nvPr>
        </p:nvSpPr>
        <p:spPr>
          <a:xfrm>
            <a:off x="457200" y="274638"/>
            <a:ext cx="7467600" cy="1143000"/>
          </a:xfrm>
          <a:prstGeom prst="rect">
            <a:avLst/>
          </a:prstGeom>
        </p:spPr>
        <p:txBody>
          <a:bodyPr vert="horz" anchor="b">
            <a:normAutofit/>
          </a:bodyPr>
          <a:lstStyle/>
          <a:p>
            <a:r>
              <a:rPr kumimoji="0" lang="hr-HR" smtClean="0"/>
              <a:t>Kliknite da biste uredili stil naslova matrice</a:t>
            </a:r>
            <a:endParaRPr kumimoji="0" lang="en-US"/>
          </a:p>
        </p:txBody>
      </p:sp>
      <p:sp>
        <p:nvSpPr>
          <p:cNvPr id="13" name="Rezervirano mjesto teksta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4" name="Rezervirano mjesto datum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3819AFF-103A-4EC2-9FDC-16422BA26A02}" type="datetimeFigureOut">
              <a:rPr lang="sr-Latn-CS" smtClean="0"/>
              <a:t>29.4.2020</a:t>
            </a:fld>
            <a:endParaRPr lang="hr-HR"/>
          </a:p>
        </p:txBody>
      </p:sp>
      <p:sp>
        <p:nvSpPr>
          <p:cNvPr id="3" name="Rezervirano mjesto podnožj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hr-HR"/>
          </a:p>
        </p:txBody>
      </p:sp>
      <p:sp>
        <p:nvSpPr>
          <p:cNvPr id="7" name="Ravni poveznik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avni poveznik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avokut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vni poveznik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Rezervirano mjesto broja slajd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A9DDFBC-8278-4D1A-A281-19E01B45C133}" type="slidenum">
              <a:rPr lang="hr-HR" smtClean="0"/>
              <a:t>‹#›</a:t>
            </a:fld>
            <a:endParaRPr lang="hr-H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857356" y="1500174"/>
            <a:ext cx="7000924" cy="2428892"/>
          </a:xfrm>
        </p:spPr>
        <p:txBody>
          <a:bodyPr/>
          <a:lstStyle/>
          <a:p>
            <a:r>
              <a:rPr lang="hr-HR" dirty="0" smtClean="0">
                <a:solidFill>
                  <a:schemeClr val="tx1"/>
                </a:solidFill>
              </a:rPr>
              <a:t>AUTORSKO PRAVO NA INTERNETU</a:t>
            </a:r>
            <a:endParaRPr lang="hr-HR" dirty="0">
              <a:solidFill>
                <a:schemeClr val="tx1"/>
              </a:solidFill>
            </a:endParaRPr>
          </a:p>
        </p:txBody>
      </p:sp>
      <p:sp>
        <p:nvSpPr>
          <p:cNvPr id="3" name="Podnaslov 2"/>
          <p:cNvSpPr>
            <a:spLocks noGrp="1"/>
          </p:cNvSpPr>
          <p:nvPr>
            <p:ph type="subTitle" idx="1"/>
          </p:nvPr>
        </p:nvSpPr>
        <p:spPr/>
        <p:txBody>
          <a:bodyPr/>
          <a:lstStyle/>
          <a:p>
            <a:r>
              <a:rPr lang="hr-HR" dirty="0" smtClean="0"/>
              <a:t>                                      </a:t>
            </a:r>
            <a:r>
              <a:rPr lang="hr-HR" dirty="0" smtClean="0">
                <a:solidFill>
                  <a:schemeClr val="tx1"/>
                </a:solidFill>
              </a:rPr>
              <a:t>Nastavnica: Silvana </a:t>
            </a:r>
            <a:r>
              <a:rPr lang="hr-HR" dirty="0" err="1" smtClean="0">
                <a:solidFill>
                  <a:schemeClr val="tx1"/>
                </a:solidFill>
              </a:rPr>
              <a:t>Smoljan</a:t>
            </a:r>
            <a:endParaRPr lang="hr-HR" dirty="0" smtClean="0">
              <a:solidFill>
                <a:schemeClr val="tx1"/>
              </a:solidFill>
            </a:endParaRPr>
          </a:p>
          <a:p>
            <a:r>
              <a:rPr lang="hr-HR" dirty="0" smtClean="0">
                <a:solidFill>
                  <a:schemeClr val="tx1"/>
                </a:solidFill>
              </a:rPr>
              <a:t> </a:t>
            </a:r>
            <a:r>
              <a:rPr lang="hr-HR" dirty="0" smtClean="0">
                <a:solidFill>
                  <a:schemeClr val="tx1"/>
                </a:solidFill>
              </a:rPr>
              <a:t>                                     Učenik: Petar </a:t>
            </a:r>
            <a:r>
              <a:rPr lang="hr-HR" dirty="0" err="1" smtClean="0">
                <a:solidFill>
                  <a:schemeClr val="tx1"/>
                </a:solidFill>
              </a:rPr>
              <a:t>Radišić</a:t>
            </a:r>
            <a:r>
              <a:rPr lang="hr-HR" dirty="0" smtClean="0">
                <a:solidFill>
                  <a:schemeClr val="tx1"/>
                </a:solidFill>
              </a:rPr>
              <a:t> 9.b          </a:t>
            </a:r>
          </a:p>
          <a:p>
            <a:endParaRPr lang="hr-HR" dirty="0"/>
          </a:p>
        </p:txBody>
      </p:sp>
      <p:pic>
        <p:nvPicPr>
          <p:cNvPr id="5" name="Slika 4" descr="1200px-Copyright.svg.png"/>
          <p:cNvPicPr>
            <a:picLocks noChangeAspect="1"/>
          </p:cNvPicPr>
          <p:nvPr/>
        </p:nvPicPr>
        <p:blipFill>
          <a:blip r:embed="rId2" cstate="print"/>
          <a:stretch>
            <a:fillRect/>
          </a:stretch>
        </p:blipFill>
        <p:spPr>
          <a:xfrm>
            <a:off x="6000760" y="285728"/>
            <a:ext cx="2500330" cy="2500330"/>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p:cNvSpPr txBox="1"/>
          <p:nvPr/>
        </p:nvSpPr>
        <p:spPr>
          <a:xfrm>
            <a:off x="1857356" y="1500174"/>
            <a:ext cx="6000792" cy="1569660"/>
          </a:xfrm>
          <a:prstGeom prst="rect">
            <a:avLst/>
          </a:prstGeom>
          <a:noFill/>
        </p:spPr>
        <p:txBody>
          <a:bodyPr wrap="square" rtlCol="0">
            <a:spAutoFit/>
          </a:bodyPr>
          <a:lstStyle/>
          <a:p>
            <a:r>
              <a:rPr lang="hr-HR" sz="9600" dirty="0" smtClean="0"/>
              <a:t>KRAJ!</a:t>
            </a:r>
            <a:endParaRPr lang="hr-HR" sz="9600" dirty="0"/>
          </a:p>
        </p:txBody>
      </p:sp>
      <p:pic>
        <p:nvPicPr>
          <p:cNvPr id="3" name="Slika 2" descr="smajlić.jpg"/>
          <p:cNvPicPr>
            <a:picLocks noChangeAspect="1"/>
          </p:cNvPicPr>
          <p:nvPr/>
        </p:nvPicPr>
        <p:blipFill>
          <a:blip r:embed="rId2"/>
          <a:stretch>
            <a:fillRect/>
          </a:stretch>
        </p:blipFill>
        <p:spPr>
          <a:xfrm>
            <a:off x="2428860" y="3429000"/>
            <a:ext cx="2452697" cy="2335394"/>
          </a:xfrm>
          <a:prstGeom prst="rect">
            <a:avLst/>
          </a:prstGeo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chemeClr val="tx1"/>
                </a:solidFill>
              </a:rPr>
              <a:t>AUTORSKO PRAVO</a:t>
            </a:r>
            <a:endParaRPr lang="hr-HR" dirty="0">
              <a:solidFill>
                <a:schemeClr val="tx1"/>
              </a:solidFill>
            </a:endParaRPr>
          </a:p>
        </p:txBody>
      </p:sp>
      <p:sp>
        <p:nvSpPr>
          <p:cNvPr id="3" name="Rezervirano mjesto sadržaja 2"/>
          <p:cNvSpPr>
            <a:spLocks noGrp="1"/>
          </p:cNvSpPr>
          <p:nvPr>
            <p:ph sz="quarter" idx="1"/>
          </p:nvPr>
        </p:nvSpPr>
        <p:spPr/>
        <p:txBody>
          <a:bodyPr/>
          <a:lstStyle/>
          <a:p>
            <a:r>
              <a:rPr lang="hr-HR" b="1" dirty="0" smtClean="0"/>
              <a:t>Autorsko pravo</a:t>
            </a:r>
            <a:r>
              <a:rPr lang="hr-HR" dirty="0" smtClean="0"/>
              <a:t> je  skup pravnih pravila koje uživa svaki stvaratelj svojih djela, jednostavno rečeno, autorsko pravo štiti nositelja prava i identitet stvarateljevog djela. Pojam autorskog prava obuhvaćen je širim pojmom poznatim kao </a:t>
            </a:r>
            <a:r>
              <a:rPr lang="hr-HR" dirty="0" smtClean="0"/>
              <a:t>intelektualno </a:t>
            </a:r>
            <a:r>
              <a:rPr lang="hr-HR" dirty="0" smtClean="0"/>
              <a:t>vlasništvo</a:t>
            </a:r>
            <a:r>
              <a:rPr lang="hr-HR" dirty="0" smtClean="0"/>
              <a:t>.</a:t>
            </a:r>
          </a:p>
          <a:p>
            <a:r>
              <a:rPr lang="vi-VN" dirty="0" smtClean="0"/>
              <a:t>Kao dio međunarodnog privatnog prava, autorsko pravo i srodna prava su sastavnice pravnog područja intelektualnog vlasništva koje imaju naglašeno međunarodnopravno obilježje.</a:t>
            </a:r>
            <a:endParaRPr lang="hr-HR" dirty="0"/>
          </a:p>
        </p:txBody>
      </p:sp>
      <p:pic>
        <p:nvPicPr>
          <p:cNvPr id="4" name="Slika 3" descr="unnamed (2).jpg"/>
          <p:cNvPicPr>
            <a:picLocks noChangeAspect="1"/>
          </p:cNvPicPr>
          <p:nvPr/>
        </p:nvPicPr>
        <p:blipFill>
          <a:blip r:embed="rId2"/>
          <a:stretch>
            <a:fillRect/>
          </a:stretch>
        </p:blipFill>
        <p:spPr>
          <a:xfrm>
            <a:off x="5143504" y="5143512"/>
            <a:ext cx="2312292" cy="1571636"/>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chemeClr val="tx1"/>
                </a:solidFill>
              </a:rPr>
              <a:t>Autor-tko je i tko sve može biti?</a:t>
            </a:r>
            <a:endParaRPr lang="hr-HR" dirty="0">
              <a:solidFill>
                <a:schemeClr val="tx1"/>
              </a:solidFill>
            </a:endParaRPr>
          </a:p>
        </p:txBody>
      </p:sp>
      <p:sp>
        <p:nvSpPr>
          <p:cNvPr id="3" name="Rezervirano mjesto sadržaja 2"/>
          <p:cNvSpPr>
            <a:spLocks noGrp="1"/>
          </p:cNvSpPr>
          <p:nvPr>
            <p:ph sz="quarter" idx="1"/>
          </p:nvPr>
        </p:nvSpPr>
        <p:spPr/>
        <p:txBody>
          <a:bodyPr>
            <a:normAutofit lnSpcReduction="10000"/>
          </a:bodyPr>
          <a:lstStyle/>
          <a:p>
            <a:r>
              <a:rPr lang="hr-HR" dirty="0" smtClean="0"/>
              <a:t>Autor je fizičko lice koje je stvorilo djelo bez obzira na to da li se radi o malom djetetu u vrtiću koje crta sunce, kuću i roditelje, inženjeru arhitekture koji projektira novu zgradu </a:t>
            </a:r>
            <a:r>
              <a:rPr lang="hr-HR" dirty="0" err="1" smtClean="0"/>
              <a:t>pozorišta</a:t>
            </a:r>
            <a:r>
              <a:rPr lang="hr-HR" dirty="0" smtClean="0"/>
              <a:t> ili samoukom slikaru koji radi na svom slikarskom djelu. Autor djela ne mora uvijek biti jedno lice, to može biti i više lica koja zajednički stvaraju autorsko djelo.</a:t>
            </a:r>
          </a:p>
          <a:p>
            <a:r>
              <a:rPr lang="hr-HR" dirty="0" smtClean="0"/>
              <a:t>Pravno lice (privredno društvo, ustanova, udruženje </a:t>
            </a:r>
            <a:r>
              <a:rPr lang="hr-HR" dirty="0" err="1" smtClean="0"/>
              <a:t>itd</a:t>
            </a:r>
            <a:r>
              <a:rPr lang="hr-HR" dirty="0" smtClean="0"/>
              <a:t>.) ne može biti autor. Pravno lice može biti samo izvedeni nosilac autorskog prava, to jest kada se na njega prenese pravo na iskorištavanje djela.</a:t>
            </a:r>
          </a:p>
          <a:p>
            <a:endParaRPr lang="hr-HR"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chemeClr val="tx1"/>
                </a:solidFill>
              </a:rPr>
              <a:t>VAŽNO JE ŠTITITI AUTORSKO PRAVO</a:t>
            </a:r>
            <a:endParaRPr lang="hr-HR" dirty="0">
              <a:solidFill>
                <a:schemeClr val="tx1"/>
              </a:solidFill>
            </a:endParaRPr>
          </a:p>
        </p:txBody>
      </p:sp>
      <p:sp>
        <p:nvSpPr>
          <p:cNvPr id="3" name="Rezervirano mjesto sadržaja 2"/>
          <p:cNvSpPr>
            <a:spLocks noGrp="1"/>
          </p:cNvSpPr>
          <p:nvPr>
            <p:ph sz="quarter" idx="1"/>
          </p:nvPr>
        </p:nvSpPr>
        <p:spPr/>
        <p:txBody>
          <a:bodyPr/>
          <a:lstStyle/>
          <a:p>
            <a:r>
              <a:rPr lang="hr-HR" dirty="0" smtClean="0"/>
              <a:t>Efektivna </a:t>
            </a:r>
            <a:r>
              <a:rPr lang="hr-HR" dirty="0" err="1" smtClean="0"/>
              <a:t>autorskopravna</a:t>
            </a:r>
            <a:r>
              <a:rPr lang="hr-HR" dirty="0" smtClean="0"/>
              <a:t> zaštita </a:t>
            </a:r>
            <a:r>
              <a:rPr lang="hr-HR" dirty="0" err="1" smtClean="0"/>
              <a:t>podstiče</a:t>
            </a:r>
            <a:r>
              <a:rPr lang="hr-HR" dirty="0" smtClean="0"/>
              <a:t> kreativnost pojedinaca, osigurava autorima ostvarivanje ekonomske egzistencije, te doprinosi bogatom kulturnom stvaralaštvu i promociji zemlje. Svi uživamo u čitanju novog književnog djela, gledanju filma ili predstave, slušanju muzike i mnogim drugim vidovima autorskih djela. Stoga se </a:t>
            </a:r>
            <a:r>
              <a:rPr lang="hr-HR" dirty="0" err="1" smtClean="0"/>
              <a:t>podsticanjem</a:t>
            </a:r>
            <a:r>
              <a:rPr lang="hr-HR" dirty="0" smtClean="0"/>
              <a:t> kreativnosti stvaralaca društvo obogaćuje doprinosom djela autora u ovim različitim oblastima stvaralaštva.</a:t>
            </a:r>
            <a:endParaRPr lang="hr-HR" dirty="0"/>
          </a:p>
        </p:txBody>
      </p:sp>
      <p:pic>
        <p:nvPicPr>
          <p:cNvPr id="4" name="Slika 3" descr="deployment_info.jpg"/>
          <p:cNvPicPr>
            <a:picLocks noChangeAspect="1"/>
          </p:cNvPicPr>
          <p:nvPr/>
        </p:nvPicPr>
        <p:blipFill>
          <a:blip r:embed="rId2"/>
          <a:stretch>
            <a:fillRect/>
          </a:stretch>
        </p:blipFill>
        <p:spPr>
          <a:xfrm>
            <a:off x="6858016" y="0"/>
            <a:ext cx="1857378" cy="1653067"/>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chemeClr val="tx1"/>
                </a:solidFill>
              </a:rPr>
              <a:t>Autorsko pravo na svoje djelo</a:t>
            </a:r>
            <a:endParaRPr lang="hr-HR" dirty="0">
              <a:solidFill>
                <a:schemeClr val="tx1"/>
              </a:solidFill>
            </a:endParaRPr>
          </a:p>
        </p:txBody>
      </p:sp>
      <p:sp>
        <p:nvSpPr>
          <p:cNvPr id="3" name="Rezervirano mjesto sadržaja 2"/>
          <p:cNvSpPr>
            <a:spLocks noGrp="1"/>
          </p:cNvSpPr>
          <p:nvPr>
            <p:ph sz="quarter" idx="1"/>
          </p:nvPr>
        </p:nvSpPr>
        <p:spPr/>
        <p:txBody>
          <a:bodyPr>
            <a:normAutofit/>
          </a:bodyPr>
          <a:lstStyle/>
          <a:p>
            <a:r>
              <a:rPr lang="hr-HR" dirty="0" smtClean="0"/>
              <a:t>Djelo ne mora nužno biti preneseno na materijalnu podlogu. </a:t>
            </a:r>
            <a:r>
              <a:rPr lang="hr-HR" dirty="0" smtClean="0"/>
              <a:t>Shodno </a:t>
            </a:r>
            <a:r>
              <a:rPr lang="hr-HR" dirty="0" smtClean="0"/>
              <a:t>tome, čak i govorno ili muzičko djelo koje nije snimljeno ili zabilježeno notama, ili koreografija koja nije pismeno izražena mogu predstavljati autorsko djelo. Djelo čak ne mora ni biti objavljeno da bi uživalo zaštitu po osnovu autorskog prava. Princip da se autorsko pravo stječe bez formalnosti vrijedi u većini država svijeta</a:t>
            </a:r>
            <a:r>
              <a:rPr lang="hr-HR" dirty="0" smtClean="0"/>
              <a:t>.</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chemeClr val="tx1"/>
                </a:solidFill>
              </a:rPr>
              <a:t>DJELA KOJA UŽIVAJU ZAKONSKU ZAŠTITU</a:t>
            </a:r>
            <a:endParaRPr lang="hr-HR" dirty="0">
              <a:solidFill>
                <a:schemeClr val="tx1"/>
              </a:solidFill>
            </a:endParaRPr>
          </a:p>
        </p:txBody>
      </p:sp>
      <p:sp>
        <p:nvSpPr>
          <p:cNvPr id="3" name="Rezervirano mjesto sadržaja 2"/>
          <p:cNvSpPr>
            <a:spLocks noGrp="1"/>
          </p:cNvSpPr>
          <p:nvPr>
            <p:ph sz="quarter" idx="1"/>
          </p:nvPr>
        </p:nvSpPr>
        <p:spPr/>
        <p:txBody>
          <a:bodyPr/>
          <a:lstStyle/>
          <a:p>
            <a:r>
              <a:rPr lang="hr-HR" dirty="0" smtClean="0"/>
              <a:t>audiovizualna </a:t>
            </a:r>
            <a:r>
              <a:rPr lang="hr-HR" dirty="0" smtClean="0"/>
              <a:t>djela (filmska djela i djela stvorena na način sličan filmskom stvaranju</a:t>
            </a:r>
            <a:r>
              <a:rPr lang="hr-HR" dirty="0" smtClean="0"/>
              <a:t>)</a:t>
            </a:r>
          </a:p>
          <a:p>
            <a:endParaRPr lang="hr-HR" dirty="0" smtClean="0"/>
          </a:p>
          <a:p>
            <a:r>
              <a:rPr lang="hr-HR" dirty="0" smtClean="0"/>
              <a:t>djela likovnih umjetnosti (crteži, slike, grafike, kipovi i druga djela iste prirode</a:t>
            </a:r>
            <a:r>
              <a:rPr lang="hr-HR" dirty="0" smtClean="0"/>
              <a:t>)</a:t>
            </a:r>
          </a:p>
          <a:p>
            <a:endParaRPr lang="hr-HR" dirty="0" smtClean="0"/>
          </a:p>
          <a:p>
            <a:r>
              <a:rPr lang="it-IT" dirty="0" err="1" smtClean="0"/>
              <a:t>govorna</a:t>
            </a:r>
            <a:r>
              <a:rPr lang="it-IT" dirty="0" smtClean="0"/>
              <a:t> </a:t>
            </a:r>
            <a:r>
              <a:rPr lang="it-IT" dirty="0" err="1" smtClean="0"/>
              <a:t>djela</a:t>
            </a:r>
            <a:r>
              <a:rPr lang="it-IT" dirty="0" smtClean="0"/>
              <a:t> (</a:t>
            </a:r>
            <a:r>
              <a:rPr lang="it-IT" dirty="0" err="1" smtClean="0"/>
              <a:t>govori</a:t>
            </a:r>
            <a:r>
              <a:rPr lang="it-IT" dirty="0" smtClean="0"/>
              <a:t>, </a:t>
            </a:r>
            <a:r>
              <a:rPr lang="it-IT" dirty="0" err="1" smtClean="0"/>
              <a:t>predavanja</a:t>
            </a:r>
            <a:r>
              <a:rPr lang="it-IT" dirty="0" smtClean="0"/>
              <a:t>, </a:t>
            </a:r>
            <a:r>
              <a:rPr lang="it-IT" dirty="0" err="1" smtClean="0"/>
              <a:t>propovijedi</a:t>
            </a:r>
            <a:r>
              <a:rPr lang="it-IT" dirty="0" smtClean="0"/>
              <a:t> i </a:t>
            </a:r>
            <a:r>
              <a:rPr lang="it-IT" dirty="0" err="1" smtClean="0"/>
              <a:t>druga</a:t>
            </a:r>
            <a:r>
              <a:rPr lang="it-IT" dirty="0" smtClean="0"/>
              <a:t> </a:t>
            </a:r>
            <a:r>
              <a:rPr lang="it-IT" dirty="0" err="1" smtClean="0"/>
              <a:t>djela</a:t>
            </a:r>
            <a:r>
              <a:rPr lang="it-IT" dirty="0" smtClean="0"/>
              <a:t> </a:t>
            </a:r>
            <a:r>
              <a:rPr lang="it-IT" dirty="0" err="1" smtClean="0"/>
              <a:t>iste</a:t>
            </a:r>
            <a:r>
              <a:rPr lang="it-IT" dirty="0" smtClean="0"/>
              <a:t> </a:t>
            </a:r>
            <a:r>
              <a:rPr lang="it-IT" dirty="0" err="1" smtClean="0"/>
              <a:t>prirode</a:t>
            </a:r>
            <a:r>
              <a:rPr lang="it-IT" dirty="0" smtClean="0"/>
              <a:t>)</a:t>
            </a:r>
            <a:endParaRPr lang="hr-HR" dirty="0" smtClean="0"/>
          </a:p>
          <a:p>
            <a:endParaRPr lang="hr-HR" dirty="0" smtClean="0"/>
          </a:p>
          <a:p>
            <a:r>
              <a:rPr lang="hr-HR" dirty="0" smtClean="0"/>
              <a:t>muzička djela s riječima ili bez riječi</a:t>
            </a:r>
            <a:endParaRPr lang="hr-HR" dirty="0"/>
          </a:p>
        </p:txBody>
      </p:sp>
      <p:pic>
        <p:nvPicPr>
          <p:cNvPr id="5" name="Slika 4" descr="do-not-copy-160138_960_720.png"/>
          <p:cNvPicPr>
            <a:picLocks noChangeAspect="1"/>
          </p:cNvPicPr>
          <p:nvPr/>
        </p:nvPicPr>
        <p:blipFill>
          <a:blip r:embed="rId2"/>
          <a:stretch>
            <a:fillRect/>
          </a:stretch>
        </p:blipFill>
        <p:spPr>
          <a:xfrm>
            <a:off x="6143636" y="4429132"/>
            <a:ext cx="2276467" cy="2285992"/>
          </a:xfrm>
          <a:prstGeom prst="rect">
            <a:avLst/>
          </a:prstGeom>
        </p:spPr>
      </p:pic>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wipe(down)">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chemeClr val="tx1"/>
                </a:solidFill>
              </a:rPr>
              <a:t>TRAJANJE AUTORSKOG PRAVA</a:t>
            </a:r>
            <a:endParaRPr lang="hr-HR" dirty="0">
              <a:solidFill>
                <a:schemeClr val="tx1"/>
              </a:solidFill>
            </a:endParaRPr>
          </a:p>
        </p:txBody>
      </p:sp>
      <p:sp>
        <p:nvSpPr>
          <p:cNvPr id="3" name="Rezervirano mjesto sadržaja 2"/>
          <p:cNvSpPr>
            <a:spLocks noGrp="1"/>
          </p:cNvSpPr>
          <p:nvPr>
            <p:ph sz="quarter" idx="1"/>
          </p:nvPr>
        </p:nvSpPr>
        <p:spPr/>
        <p:txBody>
          <a:bodyPr/>
          <a:lstStyle/>
          <a:p>
            <a:r>
              <a:rPr lang="hr-HR" dirty="0" smtClean="0"/>
              <a:t>Autorsko pravo je jedinstveno pravo i traje za života autora, uključujući i period od 70 godina nakon njegove smrti. Jedini izuzetak čini pravo pokajanja, koje traje samo za života autora</a:t>
            </a:r>
            <a:r>
              <a:rPr lang="hr-HR" dirty="0" smtClean="0"/>
              <a:t>.</a:t>
            </a:r>
          </a:p>
          <a:p>
            <a:r>
              <a:rPr lang="hr-HR" dirty="0" smtClean="0"/>
              <a:t>Kod kolektivnih djela rok od 70 godina počinje da teče od dana zakonitog objavljivanja djela. Ako se radi o djelu anonimnog autora, navedeni rok se računa na isti način.</a:t>
            </a:r>
            <a:endParaRPr lang="hr-HR" dirty="0"/>
          </a:p>
        </p:txBody>
      </p:sp>
      <p:pic>
        <p:nvPicPr>
          <p:cNvPr id="4" name="Slika 3" descr="unnamed (1).jpg"/>
          <p:cNvPicPr>
            <a:picLocks noChangeAspect="1"/>
          </p:cNvPicPr>
          <p:nvPr/>
        </p:nvPicPr>
        <p:blipFill>
          <a:blip r:embed="rId2"/>
          <a:stretch>
            <a:fillRect/>
          </a:stretch>
        </p:blipFill>
        <p:spPr>
          <a:xfrm>
            <a:off x="4500562" y="4572008"/>
            <a:ext cx="3248634" cy="2005016"/>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chemeClr val="tx1"/>
                </a:solidFill>
              </a:rPr>
              <a:t>ZAŠTITA AUTORSKIM PRAVOM</a:t>
            </a:r>
            <a:endParaRPr lang="hr-HR" dirty="0">
              <a:solidFill>
                <a:schemeClr val="tx1"/>
              </a:solidFill>
            </a:endParaRPr>
          </a:p>
        </p:txBody>
      </p:sp>
      <p:sp>
        <p:nvSpPr>
          <p:cNvPr id="3" name="Rezervirano mjesto sadržaja 2"/>
          <p:cNvSpPr>
            <a:spLocks noGrp="1"/>
          </p:cNvSpPr>
          <p:nvPr>
            <p:ph sz="quarter" idx="1"/>
          </p:nvPr>
        </p:nvSpPr>
        <p:spPr/>
        <p:txBody>
          <a:bodyPr/>
          <a:lstStyle/>
          <a:p>
            <a:r>
              <a:rPr lang="vi-VN" dirty="0" smtClean="0"/>
              <a:t>prava umjetnika izvođača na njihovim </a:t>
            </a:r>
            <a:r>
              <a:rPr lang="vi-VN" dirty="0" smtClean="0"/>
              <a:t>izvedbama</a:t>
            </a:r>
            <a:endParaRPr lang="hr-HR" dirty="0" smtClean="0"/>
          </a:p>
          <a:p>
            <a:pPr>
              <a:buNone/>
            </a:pPr>
            <a:endParaRPr lang="vi-VN" dirty="0" smtClean="0"/>
          </a:p>
          <a:p>
            <a:r>
              <a:rPr lang="vi-VN" dirty="0" smtClean="0"/>
              <a:t>prava proizvođača fonograma na njihovim </a:t>
            </a:r>
            <a:r>
              <a:rPr lang="vi-VN" dirty="0" smtClean="0"/>
              <a:t>fonogramima</a:t>
            </a:r>
            <a:endParaRPr lang="hr-HR" dirty="0" smtClean="0"/>
          </a:p>
          <a:p>
            <a:pPr>
              <a:buNone/>
            </a:pPr>
            <a:endParaRPr lang="vi-VN" dirty="0" smtClean="0"/>
          </a:p>
          <a:p>
            <a:r>
              <a:rPr lang="vi-VN" dirty="0" smtClean="0"/>
              <a:t>prava filmskih producenata (proizvođača videograma) na njihovim </a:t>
            </a:r>
            <a:r>
              <a:rPr lang="vi-VN" dirty="0" smtClean="0"/>
              <a:t>videogramima</a:t>
            </a:r>
            <a:endParaRPr lang="hr-HR" dirty="0" smtClean="0"/>
          </a:p>
          <a:p>
            <a:endParaRPr lang="hr-HR" dirty="0" smtClean="0"/>
          </a:p>
          <a:p>
            <a:r>
              <a:rPr lang="pl-PL" dirty="0" smtClean="0"/>
              <a:t>prava nakladnika na njihovim izdanjima</a:t>
            </a:r>
            <a:endParaRPr lang="vi-VN" dirty="0" smtClean="0"/>
          </a:p>
          <a:p>
            <a:endParaRPr lang="hr-HR"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0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chemeClr val="tx1"/>
                </a:solidFill>
              </a:rPr>
              <a:t>Oprezno uzimati i koristit materijale s interneta!</a:t>
            </a:r>
            <a:endParaRPr lang="hr-HR" dirty="0">
              <a:solidFill>
                <a:schemeClr val="tx1"/>
              </a:solidFill>
            </a:endParaRPr>
          </a:p>
        </p:txBody>
      </p:sp>
      <p:sp>
        <p:nvSpPr>
          <p:cNvPr id="3" name="Rezervirano mjesto sadržaja 2"/>
          <p:cNvSpPr>
            <a:spLocks noGrp="1"/>
          </p:cNvSpPr>
          <p:nvPr>
            <p:ph sz="quarter" idx="1"/>
          </p:nvPr>
        </p:nvSpPr>
        <p:spPr/>
        <p:txBody>
          <a:bodyPr/>
          <a:lstStyle/>
          <a:p>
            <a:r>
              <a:rPr lang="hr-HR" dirty="0" smtClean="0"/>
              <a:t>Kada uzimamo neke materijale s interneta moramo biti oprezni da skupa s njima ne bi pokupili virus koji će naštetit računalu</a:t>
            </a:r>
          </a:p>
          <a:p>
            <a:r>
              <a:rPr lang="hr-HR" dirty="0" smtClean="0"/>
              <a:t>Svoje osobne podatke moramo “držati pod ključem”</a:t>
            </a:r>
          </a:p>
          <a:p>
            <a:r>
              <a:rPr lang="hr-HR" dirty="0" smtClean="0"/>
              <a:t>Moramo izbjeći rizik i odjaviti se iz svojih računa prije nego nastavimo pregledavati internet</a:t>
            </a:r>
            <a:endParaRPr lang="hr-HR" dirty="0"/>
          </a:p>
        </p:txBody>
      </p:sp>
      <p:pic>
        <p:nvPicPr>
          <p:cNvPr id="4" name="Slika 3" descr="hacker.jpg"/>
          <p:cNvPicPr>
            <a:picLocks noChangeAspect="1"/>
          </p:cNvPicPr>
          <p:nvPr/>
        </p:nvPicPr>
        <p:blipFill>
          <a:blip r:embed="rId2"/>
          <a:stretch>
            <a:fillRect/>
          </a:stretch>
        </p:blipFill>
        <p:spPr>
          <a:xfrm>
            <a:off x="714348" y="4643446"/>
            <a:ext cx="3332562" cy="1928814"/>
          </a:xfrm>
          <a:prstGeom prst="rect">
            <a:avLst/>
          </a:prstGeom>
        </p:spPr>
      </p:pic>
      <p:pic>
        <p:nvPicPr>
          <p:cNvPr id="5" name="Slika 4" descr="cybercrime-shutterstock-640x320.jpg"/>
          <p:cNvPicPr>
            <a:picLocks noChangeAspect="1"/>
          </p:cNvPicPr>
          <p:nvPr/>
        </p:nvPicPr>
        <p:blipFill>
          <a:blip r:embed="rId3"/>
          <a:stretch>
            <a:fillRect/>
          </a:stretch>
        </p:blipFill>
        <p:spPr>
          <a:xfrm>
            <a:off x="4286248" y="4643446"/>
            <a:ext cx="3571900" cy="1785950"/>
          </a:xfrm>
          <a:prstGeom prst="rect">
            <a:avLst/>
          </a:prstGeom>
        </p:spPr>
      </p:pic>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71</TotalTime>
  <Words>479</Words>
  <Application>Microsoft Office PowerPoint</Application>
  <PresentationFormat>Prikaz na zaslonu (4:3)</PresentationFormat>
  <Paragraphs>37</Paragraphs>
  <Slides>10</Slides>
  <Notes>0</Notes>
  <HiddenSlides>0</HiddenSlides>
  <MMClips>0</MMClips>
  <ScaleCrop>false</ScaleCrop>
  <HeadingPairs>
    <vt:vector size="4" baseType="variant">
      <vt:variant>
        <vt:lpstr>Tema</vt:lpstr>
      </vt:variant>
      <vt:variant>
        <vt:i4>1</vt:i4>
      </vt:variant>
      <vt:variant>
        <vt:lpstr>Naslovi slajdova</vt:lpstr>
      </vt:variant>
      <vt:variant>
        <vt:i4>10</vt:i4>
      </vt:variant>
    </vt:vector>
  </HeadingPairs>
  <TitlesOfParts>
    <vt:vector size="11" baseType="lpstr">
      <vt:lpstr>Oriel</vt:lpstr>
      <vt:lpstr>AUTORSKO PRAVO NA INTERNETU</vt:lpstr>
      <vt:lpstr>AUTORSKO PRAVO</vt:lpstr>
      <vt:lpstr>Autor-tko je i tko sve može biti?</vt:lpstr>
      <vt:lpstr>VAŽNO JE ŠTITITI AUTORSKO PRAVO</vt:lpstr>
      <vt:lpstr>Autorsko pravo na svoje djelo</vt:lpstr>
      <vt:lpstr>DJELA KOJA UŽIVAJU ZAKONSKU ZAŠTITU</vt:lpstr>
      <vt:lpstr>TRAJANJE AUTORSKOG PRAVA</vt:lpstr>
      <vt:lpstr>ZAŠTITA AUTORSKIM PRAVOM</vt:lpstr>
      <vt:lpstr>Oprezno uzimati i koristit materijale s interneta!</vt:lpstr>
      <vt:lpstr>Slajd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AUTORSKO PRAVO NA INTERNETU</dc:title>
  <dc:creator>Korisnik</dc:creator>
  <cp:lastModifiedBy>Korisnik</cp:lastModifiedBy>
  <cp:revision>1</cp:revision>
  <dcterms:created xsi:type="dcterms:W3CDTF">2020-04-29T08:42:03Z</dcterms:created>
  <dcterms:modified xsi:type="dcterms:W3CDTF">2020-04-29T09:53:56Z</dcterms:modified>
</cp:coreProperties>
</file>