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>
        <p:scale>
          <a:sx n="64" d="100"/>
          <a:sy n="64" d="100"/>
        </p:scale>
        <p:origin x="-215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5DB8-8AA9-46AD-9B2D-1AEF37B4B6EA}" type="datetimeFigureOut">
              <a:rPr lang="sr-Latn-CS" smtClean="0"/>
              <a:pPr/>
              <a:t>29.4.2020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F84D5-0E43-4E53-91B8-37232B21E24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F84D5-0E43-4E53-91B8-37232B21E24A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4B2-7782-4E9E-BA0D-99C1AD6643A0}" type="datetime1">
              <a:rPr lang="hr-BA" smtClean="0"/>
              <a:pPr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D186-32D6-4E1B-AE55-A31BCDA82994}" type="datetime1">
              <a:rPr lang="hr-BA" smtClean="0"/>
              <a:pPr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084D-2337-4D21-9013-473960937F67}" type="datetime1">
              <a:rPr lang="hr-BA" smtClean="0"/>
              <a:pPr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CD3F-DD46-4636-8B80-1B1091D01F08}" type="datetime1">
              <a:rPr lang="hr-BA" smtClean="0"/>
              <a:pPr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B3C0-7A6E-45F5-AEE8-D8593F72D17B}" type="datetime1">
              <a:rPr lang="hr-BA" smtClean="0"/>
              <a:pPr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197D-A085-4EBE-9C55-92E96963B57B}" type="datetime1">
              <a:rPr lang="hr-BA" smtClean="0"/>
              <a:pPr/>
              <a:t>29.4.2020.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0DF1-8962-441D-99C9-55ECC38ACB7C}" type="datetime1">
              <a:rPr lang="hr-BA" smtClean="0"/>
              <a:pPr/>
              <a:t>29.4.2020.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9FEB-3234-46C1-B847-059491BF3CFC}" type="datetime1">
              <a:rPr lang="hr-BA" smtClean="0"/>
              <a:pPr/>
              <a:t>29.4.2020.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74BC-95F1-4EDE-91F0-1F3FF1557B4C}" type="datetime1">
              <a:rPr lang="hr-BA" smtClean="0"/>
              <a:pPr/>
              <a:t>29.4.2020.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009C-1FA9-44B5-8011-5D0BD152D909}" type="datetime1">
              <a:rPr lang="hr-BA" smtClean="0"/>
              <a:pPr/>
              <a:t>29.4.2020.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4E42-09EC-4D6C-896A-0DDC1EA1C3F7}" type="datetime1">
              <a:rPr lang="hr-BA" smtClean="0"/>
              <a:pPr/>
              <a:t>29.4.2020.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7BBB0-ADE7-4222-87B6-2942681AEA63}" type="datetime1">
              <a:rPr lang="hr-BA" smtClean="0"/>
              <a:pPr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85786" y="2428868"/>
            <a:ext cx="77724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9600" b="1" i="1" dirty="0" smtClean="0">
                <a:solidFill>
                  <a:schemeClr val="accent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ALKAR</a:t>
            </a:r>
            <a:endParaRPr lang="hr-HR" sz="9600" b="1" i="1" dirty="0">
              <a:solidFill>
                <a:schemeClr val="accent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929322" y="214290"/>
            <a:ext cx="2971776" cy="5715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Dinko Šimunović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479D-65D7-4DE8-852B-6CE57ED05D5C}" type="datetime1">
              <a:rPr lang="hr-BA" smtClean="0"/>
              <a:pPr/>
              <a:t>29.4.2020.</a:t>
            </a:fld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1500166" y="4214818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Radio: David Milićević                                           Razred: 9.b</a:t>
            </a:r>
          </a:p>
          <a:p>
            <a:r>
              <a:rPr lang="hr-HR" dirty="0" smtClean="0"/>
              <a:t>Nastavnica: Draženka </a:t>
            </a:r>
            <a:r>
              <a:rPr lang="hr-HR" dirty="0" err="1" smtClean="0"/>
              <a:t>Tole</a:t>
            </a:r>
            <a:endParaRPr lang="hr-HR" dirty="0"/>
          </a:p>
        </p:txBody>
      </p:sp>
      <p:pic>
        <p:nvPicPr>
          <p:cNvPr id="9" name="Slika 8" descr="vojvod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66686" cy="3143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Jezik i stil: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71604" y="3143248"/>
            <a:ext cx="6400800" cy="2357454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algn="l"/>
            <a:r>
              <a:rPr lang="vi-VN" dirty="0" smtClean="0">
                <a:solidFill>
                  <a:srgbClr val="FF0000"/>
                </a:solidFill>
              </a:rPr>
              <a:t>Ima </a:t>
            </a:r>
            <a:r>
              <a:rPr lang="vi-VN" dirty="0">
                <a:solidFill>
                  <a:srgbClr val="FF0000"/>
                </a:solidFill>
              </a:rPr>
              <a:t>mnogo turcizama u tekstu, npr. hodža - muslimanski svećenik, ječerma - prsluk</a:t>
            </a:r>
            <a:r>
              <a:rPr lang="vi-VN" dirty="0" smtClean="0">
                <a:solidFill>
                  <a:srgbClr val="FF0000"/>
                </a:solidFill>
              </a:rPr>
              <a:t>.</a:t>
            </a:r>
            <a:endParaRPr lang="hr-HR" dirty="0">
              <a:solidFill>
                <a:srgbClr val="FF0000"/>
              </a:solidFill>
            </a:endParaRPr>
          </a:p>
          <a:p>
            <a:pPr algn="l"/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vi-VN" dirty="0">
                <a:solidFill>
                  <a:srgbClr val="FF0000"/>
                </a:solidFill>
              </a:rPr>
              <a:t>Ima i naziva npr. Begluk, Alaj - čauš</a:t>
            </a:r>
            <a:r>
              <a:rPr lang="vi-VN" dirty="0" smtClean="0">
                <a:solidFill>
                  <a:srgbClr val="FF0000"/>
                </a:solidFill>
              </a:rPr>
              <a:t>,...</a:t>
            </a:r>
            <a:endParaRPr lang="hr-HR" dirty="0" smtClean="0">
              <a:solidFill>
                <a:srgbClr val="FF0000"/>
              </a:solidFill>
            </a:endParaRPr>
          </a:p>
          <a:p>
            <a:pPr algn="l"/>
            <a:r>
              <a:rPr lang="vi-VN" dirty="0" smtClean="0">
                <a:solidFill>
                  <a:srgbClr val="FF0000"/>
                </a:solidFill>
              </a:rPr>
              <a:t>Rečenice </a:t>
            </a:r>
            <a:r>
              <a:rPr lang="vi-VN" dirty="0">
                <a:solidFill>
                  <a:srgbClr val="FF0000"/>
                </a:solidFill>
              </a:rPr>
              <a:t>su duge i većinom su opisne. </a:t>
            </a:r>
            <a:endParaRPr lang="hr-HR" dirty="0" smtClean="0">
              <a:solidFill>
                <a:srgbClr val="FF0000"/>
              </a:solidFill>
            </a:endParaRPr>
          </a:p>
          <a:p>
            <a:pPr algn="l"/>
            <a:r>
              <a:rPr lang="vi-VN" dirty="0" smtClean="0">
                <a:solidFill>
                  <a:srgbClr val="FF0000"/>
                </a:solidFill>
              </a:rPr>
              <a:t>Ima </a:t>
            </a:r>
            <a:r>
              <a:rPr lang="vi-VN" dirty="0">
                <a:solidFill>
                  <a:srgbClr val="FF0000"/>
                </a:solidFill>
              </a:rPr>
              <a:t>i prpovjedanja i dijaloga između Marte i mještana, Marte i Salka, Salka i Rašice,... ali većinom kratkih. Djelo je pisano hrvatskim književnim jezikom.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4B2-7782-4E9E-BA0D-99C1AD6643A0}" type="datetime1">
              <a:rPr lang="hr-BA" smtClean="0"/>
              <a:pPr/>
              <a:t>29.4.2020.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pPr algn="l"/>
            <a:r>
              <a:rPr lang="hr-HR" b="1" dirty="0" smtClean="0">
                <a:solidFill>
                  <a:srgbClr val="FF0000"/>
                </a:solidFill>
              </a:rPr>
              <a:t>Ponovimo: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4B2-7782-4E9E-BA0D-99C1AD6643A0}" type="datetime1">
              <a:rPr lang="hr-BA" smtClean="0"/>
              <a:pPr/>
              <a:t>29.4.2020.</a:t>
            </a:fld>
            <a:endParaRPr lang="hr-HR"/>
          </a:p>
        </p:txBody>
      </p:sp>
      <p:pic>
        <p:nvPicPr>
          <p:cNvPr id="5" name="Slika 4" descr="1369677477-sour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571480"/>
            <a:ext cx="5000660" cy="5944212"/>
          </a:xfrm>
          <a:prstGeom prst="rect">
            <a:avLst/>
          </a:prstGeom>
        </p:spPr>
      </p:pic>
      <p:sp>
        <p:nvSpPr>
          <p:cNvPr id="6" name="Eksplozija 2 5"/>
          <p:cNvSpPr/>
          <p:nvPr/>
        </p:nvSpPr>
        <p:spPr>
          <a:xfrm>
            <a:off x="571472" y="2428868"/>
            <a:ext cx="2143140" cy="1557342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UMNA MAPA</a:t>
            </a:r>
            <a:endParaRPr lang="hr-HR" dirty="0"/>
          </a:p>
        </p:txBody>
      </p:sp>
      <p:pic>
        <p:nvPicPr>
          <p:cNvPr id="7" name="Slika 6" descr="a010fcc2d06bf558ecc43864f0964c7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929066"/>
            <a:ext cx="169545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5500726" cy="1000131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Pitanja za samostalno ponavljanje: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7929618" cy="4643470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hr-HR" sz="2000" b="1" dirty="0">
                <a:solidFill>
                  <a:schemeClr val="tx1"/>
                </a:solidFill>
              </a:rPr>
              <a:t>Pronađi u tekstu za likove Marte, </a:t>
            </a:r>
            <a:r>
              <a:rPr lang="hr-HR" sz="2000" b="1" dirty="0" err="1">
                <a:solidFill>
                  <a:schemeClr val="tx1"/>
                </a:solidFill>
              </a:rPr>
              <a:t>Salke</a:t>
            </a:r>
            <a:r>
              <a:rPr lang="hr-HR" sz="2000" b="1" dirty="0">
                <a:solidFill>
                  <a:schemeClr val="tx1"/>
                </a:solidFill>
              </a:rPr>
              <a:t> i </a:t>
            </a:r>
            <a:r>
              <a:rPr lang="hr-HR" sz="2000" b="1" dirty="0" err="1">
                <a:solidFill>
                  <a:schemeClr val="tx1"/>
                </a:solidFill>
              </a:rPr>
              <a:t>Rašice</a:t>
            </a:r>
            <a:r>
              <a:rPr lang="hr-HR" sz="2000" b="1" dirty="0">
                <a:solidFill>
                  <a:schemeClr val="tx1"/>
                </a:solidFill>
              </a:rPr>
              <a:t> sljedeće </a:t>
            </a:r>
            <a:r>
              <a:rPr lang="hr-HR" sz="2000" b="1" dirty="0" smtClean="0">
                <a:solidFill>
                  <a:schemeClr val="tx1"/>
                </a:solidFill>
              </a:rPr>
              <a:t>pojedinosti:</a:t>
            </a:r>
            <a:endParaRPr lang="hr-HR" sz="2000" b="1" dirty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hr-HR" sz="2000" b="1" dirty="0">
                <a:solidFill>
                  <a:schemeClr val="tx1"/>
                </a:solidFill>
              </a:rPr>
              <a:t>vanjski izgled (fizička karakterizacija)</a:t>
            </a:r>
          </a:p>
          <a:p>
            <a:pPr lvl="0" algn="l">
              <a:buFont typeface="Arial" pitchFamily="34" charset="0"/>
              <a:buChar char="•"/>
            </a:pPr>
            <a:r>
              <a:rPr lang="hr-HR" sz="2000" b="1" dirty="0">
                <a:solidFill>
                  <a:schemeClr val="tx1"/>
                </a:solidFill>
              </a:rPr>
              <a:t>odnos prema drugim likovima (etička karakterizacija)</a:t>
            </a:r>
          </a:p>
          <a:p>
            <a:pPr lvl="0" algn="l">
              <a:buFont typeface="Arial" pitchFamily="34" charset="0"/>
              <a:buChar char="•"/>
            </a:pPr>
            <a:r>
              <a:rPr lang="hr-HR" sz="2000" b="1" dirty="0">
                <a:solidFill>
                  <a:schemeClr val="tx1"/>
                </a:solidFill>
              </a:rPr>
              <a:t>unutarnje stanje lika (psihološka karakterizacija)</a:t>
            </a:r>
          </a:p>
          <a:p>
            <a:pPr lvl="0" algn="l">
              <a:buFont typeface="Arial" pitchFamily="34" charset="0"/>
              <a:buChar char="•"/>
            </a:pPr>
            <a:r>
              <a:rPr lang="hr-HR" sz="2000" b="1" dirty="0">
                <a:solidFill>
                  <a:schemeClr val="tx1"/>
                </a:solidFill>
              </a:rPr>
              <a:t>govor (govorna karakterizacija</a:t>
            </a:r>
            <a:r>
              <a:rPr lang="hr-HR" sz="2000" b="1" dirty="0" smtClean="0">
                <a:solidFill>
                  <a:schemeClr val="tx1"/>
                </a:solidFill>
              </a:rPr>
              <a:t>)</a:t>
            </a:r>
          </a:p>
          <a:p>
            <a:pPr lvl="0" algn="l"/>
            <a:endParaRPr lang="hr-HR" sz="2000" b="1" dirty="0">
              <a:solidFill>
                <a:schemeClr val="tx1"/>
              </a:solidFill>
            </a:endParaRPr>
          </a:p>
          <a:p>
            <a:pPr lvl="0" algn="l"/>
            <a:r>
              <a:rPr lang="hr-HR" sz="2000" b="1" dirty="0" smtClean="0">
                <a:solidFill>
                  <a:schemeClr val="tx1"/>
                </a:solidFill>
              </a:rPr>
              <a:t> U </a:t>
            </a:r>
            <a:r>
              <a:rPr lang="hr-HR" sz="2000" b="1" i="1" dirty="0">
                <a:solidFill>
                  <a:schemeClr val="tx1"/>
                </a:solidFill>
              </a:rPr>
              <a:t>Alkaru</a:t>
            </a:r>
            <a:r>
              <a:rPr lang="hr-HR" sz="2000" b="1" dirty="0">
                <a:solidFill>
                  <a:schemeClr val="tx1"/>
                </a:solidFill>
              </a:rPr>
              <a:t> se susrećemo i sa sporednim likovima (Stana, </a:t>
            </a:r>
            <a:r>
              <a:rPr lang="hr-HR" sz="2000" b="1" dirty="0" err="1">
                <a:solidFill>
                  <a:schemeClr val="tx1"/>
                </a:solidFill>
              </a:rPr>
              <a:t>Luca</a:t>
            </a:r>
            <a:r>
              <a:rPr lang="hr-HR" sz="2000" b="1" dirty="0">
                <a:solidFill>
                  <a:schemeClr val="tx1"/>
                </a:solidFill>
              </a:rPr>
              <a:t> i </a:t>
            </a:r>
            <a:r>
              <a:rPr lang="hr-HR" sz="2000" b="1" dirty="0" err="1">
                <a:solidFill>
                  <a:schemeClr val="tx1"/>
                </a:solidFill>
              </a:rPr>
              <a:t>Vukelja</a:t>
            </a:r>
            <a:r>
              <a:rPr lang="hr-HR" sz="2000" b="1" dirty="0">
                <a:solidFill>
                  <a:schemeClr val="tx1"/>
                </a:solidFill>
              </a:rPr>
              <a:t>). Odaberi jedan od navedenih likova i </a:t>
            </a:r>
            <a:r>
              <a:rPr lang="hr-HR" sz="2000" b="1" dirty="0" err="1">
                <a:solidFill>
                  <a:schemeClr val="tx1"/>
                </a:solidFill>
              </a:rPr>
              <a:t>okarakeriziraj</a:t>
            </a:r>
            <a:r>
              <a:rPr lang="hr-HR" sz="2000" b="1" dirty="0">
                <a:solidFill>
                  <a:schemeClr val="tx1"/>
                </a:solidFill>
              </a:rPr>
              <a:t> ga.</a:t>
            </a:r>
          </a:p>
          <a:p>
            <a:pPr lvl="0" algn="l"/>
            <a:endParaRPr lang="hr-HR" sz="2000" b="1" dirty="0" smtClean="0">
              <a:solidFill>
                <a:schemeClr val="tx1"/>
              </a:solidFill>
            </a:endParaRPr>
          </a:p>
          <a:p>
            <a:pPr lvl="0" algn="l"/>
            <a:r>
              <a:rPr lang="hr-HR" sz="2000" b="1" dirty="0" smtClean="0">
                <a:solidFill>
                  <a:schemeClr val="tx1"/>
                </a:solidFill>
              </a:rPr>
              <a:t>U </a:t>
            </a:r>
            <a:r>
              <a:rPr lang="hr-HR" sz="2000" b="1" i="1" dirty="0">
                <a:solidFill>
                  <a:schemeClr val="tx1"/>
                </a:solidFill>
              </a:rPr>
              <a:t>Alkaru</a:t>
            </a:r>
            <a:r>
              <a:rPr lang="hr-HR" sz="2000" b="1" dirty="0">
                <a:solidFill>
                  <a:schemeClr val="tx1"/>
                </a:solidFill>
              </a:rPr>
              <a:t> se susrećemo s opisima krajolika. Istraži i objasni povezanost likova i krajolika.</a:t>
            </a:r>
          </a:p>
          <a:p>
            <a:pPr lvl="0" algn="l"/>
            <a:endParaRPr lang="hr-HR" sz="2000" b="1" dirty="0" smtClean="0">
              <a:solidFill>
                <a:schemeClr val="tx1"/>
              </a:solidFill>
            </a:endParaRPr>
          </a:p>
          <a:p>
            <a:pPr lvl="0" algn="l"/>
            <a:r>
              <a:rPr lang="hr-HR" sz="2000" b="1" dirty="0" smtClean="0">
                <a:solidFill>
                  <a:schemeClr val="tx1"/>
                </a:solidFill>
              </a:rPr>
              <a:t>Pronađi </a:t>
            </a:r>
            <a:r>
              <a:rPr lang="hr-HR" sz="2000" b="1" dirty="0">
                <a:solidFill>
                  <a:schemeClr val="tx1"/>
                </a:solidFill>
              </a:rPr>
              <a:t>u književnom djelu:</a:t>
            </a:r>
          </a:p>
          <a:p>
            <a:pPr lvl="0" algn="l">
              <a:buFont typeface="Arial" pitchFamily="34" charset="0"/>
              <a:buChar char="•"/>
            </a:pPr>
            <a:r>
              <a:rPr lang="hr-HR" sz="2000" b="1" dirty="0">
                <a:solidFill>
                  <a:schemeClr val="tx1"/>
                </a:solidFill>
              </a:rPr>
              <a:t>epitete i poredbe</a:t>
            </a:r>
          </a:p>
          <a:p>
            <a:pPr lvl="0" algn="l">
              <a:buFont typeface="Arial" pitchFamily="34" charset="0"/>
              <a:buChar char="•"/>
            </a:pPr>
            <a:r>
              <a:rPr lang="hr-HR" sz="2000" b="1" dirty="0">
                <a:solidFill>
                  <a:schemeClr val="tx1"/>
                </a:solidFill>
              </a:rPr>
              <a:t>arhaizme (zastarjelice)</a:t>
            </a:r>
          </a:p>
          <a:p>
            <a:pPr algn="l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</a:rPr>
              <a:t>Turcizme</a:t>
            </a:r>
          </a:p>
          <a:p>
            <a:pPr algn="l"/>
            <a:endParaRPr lang="hr-HR" sz="2000" b="1" dirty="0">
              <a:solidFill>
                <a:schemeClr val="tx1"/>
              </a:solidFill>
            </a:endParaRPr>
          </a:p>
          <a:p>
            <a:pPr algn="l"/>
            <a:r>
              <a:rPr lang="hr-HR" sz="2000" b="1" dirty="0" smtClean="0">
                <a:solidFill>
                  <a:schemeClr val="tx1"/>
                </a:solidFill>
              </a:rPr>
              <a:t>Napiši  vlastiti </a:t>
            </a:r>
            <a:r>
              <a:rPr lang="hr-HR" sz="2000" b="1" dirty="0">
                <a:solidFill>
                  <a:schemeClr val="tx1"/>
                </a:solidFill>
              </a:rPr>
              <a:t>komentar o glavnim likovima. Pitanja ti mogu pomoći.(Što misliš o </a:t>
            </a:r>
            <a:r>
              <a:rPr lang="hr-HR" sz="2000" b="1" dirty="0" err="1">
                <a:solidFill>
                  <a:schemeClr val="tx1"/>
                </a:solidFill>
              </a:rPr>
              <a:t>Martinoj</a:t>
            </a:r>
            <a:r>
              <a:rPr lang="hr-HR" sz="2000" b="1" dirty="0">
                <a:solidFill>
                  <a:schemeClr val="tx1"/>
                </a:solidFill>
              </a:rPr>
              <a:t> odluci? Je li ispravno odlučila kad je odabrala </a:t>
            </a:r>
            <a:r>
              <a:rPr lang="hr-HR" sz="2000" b="1" dirty="0" err="1">
                <a:solidFill>
                  <a:schemeClr val="tx1"/>
                </a:solidFill>
              </a:rPr>
              <a:t>Rašicu</a:t>
            </a:r>
            <a:r>
              <a:rPr lang="hr-HR" sz="2000" b="1" dirty="0">
                <a:solidFill>
                  <a:schemeClr val="tx1"/>
                </a:solidFill>
              </a:rPr>
              <a:t>? Što uopće misliš o svakom od glavnih likova, njihovim postupcima?)</a:t>
            </a:r>
          </a:p>
          <a:p>
            <a:pPr lvl="0" algn="l">
              <a:buFont typeface="Arial" pitchFamily="34" charset="0"/>
              <a:buChar char="•"/>
            </a:pPr>
            <a:endParaRPr lang="hr-HR" sz="2000" b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endParaRPr lang="hr-HR" sz="2000" b="1" dirty="0" smtClean="0">
              <a:solidFill>
                <a:schemeClr val="tx1"/>
              </a:solidFill>
            </a:endParaRPr>
          </a:p>
          <a:p>
            <a:pPr lvl="0" algn="l"/>
            <a:endParaRPr lang="hr-HR" sz="2000" b="1" dirty="0">
              <a:solidFill>
                <a:schemeClr val="tx1"/>
              </a:solidFill>
            </a:endParaRPr>
          </a:p>
          <a:p>
            <a:pPr lvl="0" algn="l"/>
            <a:endParaRPr lang="hr-HR" sz="2000" b="1" dirty="0" smtClean="0">
              <a:solidFill>
                <a:schemeClr val="tx1"/>
              </a:solidFill>
            </a:endParaRPr>
          </a:p>
          <a:p>
            <a:pPr marL="457200" indent="-457200" algn="l"/>
            <a:endParaRPr lang="hr-HR" sz="20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4B2-7782-4E9E-BA0D-99C1AD6643A0}" type="datetime1">
              <a:rPr lang="hr-BA" smtClean="0"/>
              <a:pPr/>
              <a:t>29.4.2020.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</p:spPr>
        <p:txBody>
          <a:bodyPr/>
          <a:lstStyle/>
          <a:p>
            <a:pPr algn="l"/>
            <a:r>
              <a:rPr lang="hr-HR" b="1" dirty="0" smtClean="0"/>
              <a:t>HVALA NA RAZUMIJEVANJU!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4B2-7782-4E9E-BA0D-99C1AD6643A0}" type="datetime1">
              <a:rPr lang="hr-BA" smtClean="0"/>
              <a:pPr/>
              <a:t>29.4.2020.</a:t>
            </a:fld>
            <a:endParaRPr lang="hr-HR"/>
          </a:p>
        </p:txBody>
      </p:sp>
      <p:pic>
        <p:nvPicPr>
          <p:cNvPr id="6" name="Slika 5" descr="3315fe72db9060d886184a832dd2f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643182"/>
            <a:ext cx="4694996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4714908" cy="928694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hr-HR" dirty="0" smtClean="0">
                <a:solidFill>
                  <a:srgbClr val="00B0F0"/>
                </a:solidFill>
              </a:rPr>
              <a:t>Bilješke o piscu: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429684" cy="3857652"/>
          </a:xfrm>
        </p:spPr>
        <p:txBody>
          <a:bodyPr>
            <a:normAutofit/>
          </a:bodyPr>
          <a:lstStyle/>
          <a:p>
            <a:pPr algn="l"/>
            <a:r>
              <a:rPr lang="hr-HR" sz="2500" dirty="0" smtClean="0">
                <a:solidFill>
                  <a:srgbClr val="FF0000"/>
                </a:solidFill>
              </a:rPr>
              <a:t>Dinko Šimunović</a:t>
            </a:r>
          </a:p>
          <a:p>
            <a:pPr algn="l"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/>
                </a:solidFill>
              </a:rPr>
              <a:t>Knin, 1. rujna 1873. – Zagreb, 3. kolovoza 1933.</a:t>
            </a:r>
          </a:p>
          <a:p>
            <a:pPr algn="l"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/>
                </a:solidFill>
              </a:rPr>
              <a:t>Završio je učiteljsku školu i radio kao učitelj u </a:t>
            </a:r>
            <a:r>
              <a:rPr lang="hr-HR" sz="2000" dirty="0" err="1" smtClean="0">
                <a:solidFill>
                  <a:schemeClr val="tx1"/>
                </a:solidFill>
              </a:rPr>
              <a:t>Hrvacama</a:t>
            </a:r>
            <a:r>
              <a:rPr lang="hr-HR" sz="2000" dirty="0" smtClean="0">
                <a:solidFill>
                  <a:schemeClr val="tx1"/>
                </a:solidFill>
              </a:rPr>
              <a:t> i na </a:t>
            </a:r>
            <a:r>
              <a:rPr lang="hr-HR" sz="2000" dirty="0" err="1" smtClean="0">
                <a:solidFill>
                  <a:schemeClr val="tx1"/>
                </a:solidFill>
              </a:rPr>
              <a:t>Dicmu</a:t>
            </a:r>
            <a:r>
              <a:rPr lang="hr-HR" sz="2000" dirty="0" smtClean="0">
                <a:solidFill>
                  <a:schemeClr val="tx1"/>
                </a:solidFill>
              </a:rPr>
              <a:t>, te do umirovljenja u Obrtničkoj školi u Splitu</a:t>
            </a:r>
          </a:p>
          <a:p>
            <a:pPr algn="l"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/>
                </a:solidFill>
              </a:rPr>
              <a:t>Oženio je Vjekoslavu </a:t>
            </a:r>
            <a:r>
              <a:rPr lang="hr-HR" sz="2000" dirty="0" err="1" smtClean="0">
                <a:solidFill>
                  <a:schemeClr val="tx1"/>
                </a:solidFill>
              </a:rPr>
              <a:t>Gurazzi</a:t>
            </a:r>
            <a:r>
              <a:rPr lang="hr-HR" sz="2000" dirty="0" smtClean="0">
                <a:solidFill>
                  <a:schemeClr val="tx1"/>
                </a:solidFill>
              </a:rPr>
              <a:t> koja umire od tuberkuloze</a:t>
            </a:r>
          </a:p>
          <a:p>
            <a:pPr algn="l"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/>
                </a:solidFill>
              </a:rPr>
              <a:t>Djela: </a:t>
            </a:r>
            <a:r>
              <a:rPr lang="hr-HR" sz="2000" dirty="0" err="1" smtClean="0">
                <a:solidFill>
                  <a:schemeClr val="tx1"/>
                </a:solidFill>
              </a:rPr>
              <a:t>Muljika</a:t>
            </a:r>
            <a:r>
              <a:rPr lang="hr-HR" sz="2000" dirty="0" smtClean="0">
                <a:solidFill>
                  <a:schemeClr val="tx1"/>
                </a:solidFill>
              </a:rPr>
              <a:t>, Alkar, Duga, </a:t>
            </a:r>
            <a:r>
              <a:rPr lang="hr-HR" sz="2000" dirty="0" err="1" smtClean="0">
                <a:solidFill>
                  <a:schemeClr val="tx1"/>
                </a:solidFill>
              </a:rPr>
              <a:t>Mrkodol</a:t>
            </a:r>
            <a:r>
              <a:rPr lang="hr-HR" sz="2000" dirty="0" smtClean="0">
                <a:solidFill>
                  <a:schemeClr val="tx1"/>
                </a:solidFill>
              </a:rPr>
              <a:t>, Đerdan, Mladost, Tuđinac, Mladi dani …</a:t>
            </a:r>
          </a:p>
          <a:p>
            <a:pPr algn="l"/>
            <a:endParaRPr lang="hr-HR" sz="20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4B2-7782-4E9E-BA0D-99C1AD6643A0}" type="datetime1">
              <a:rPr lang="hr-BA" smtClean="0"/>
              <a:pPr/>
              <a:t>29.4.2020.</a:t>
            </a:fld>
            <a:endParaRPr lang="hr-HR"/>
          </a:p>
        </p:txBody>
      </p:sp>
      <p:pic>
        <p:nvPicPr>
          <p:cNvPr id="5" name="Slika 4" descr="preuzm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43541">
            <a:off x="1094628" y="3917723"/>
            <a:ext cx="1828800" cy="2505075"/>
          </a:xfrm>
          <a:prstGeom prst="rect">
            <a:avLst/>
          </a:prstGeom>
        </p:spPr>
      </p:pic>
      <p:pic>
        <p:nvPicPr>
          <p:cNvPr id="6" name="Slika 5" descr="12085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4071942"/>
            <a:ext cx="1751650" cy="2287163"/>
          </a:xfrm>
          <a:prstGeom prst="rect">
            <a:avLst/>
          </a:prstGeom>
        </p:spPr>
      </p:pic>
      <p:pic>
        <p:nvPicPr>
          <p:cNvPr id="7" name="Slika 6" descr="4rjme9h93v4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21826">
            <a:off x="6893070" y="3945506"/>
            <a:ext cx="1665310" cy="2500465"/>
          </a:xfrm>
          <a:prstGeom prst="rect">
            <a:avLst/>
          </a:prstGeom>
        </p:spPr>
      </p:pic>
      <p:pic>
        <p:nvPicPr>
          <p:cNvPr id="8" name="Slika 7" descr="Dinko_Šimunović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142852"/>
            <a:ext cx="2000250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00298" y="428604"/>
            <a:ext cx="3886200" cy="94138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Fabula: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85852" y="2000240"/>
            <a:ext cx="6400800" cy="3209932"/>
          </a:xfrm>
        </p:spPr>
        <p:txBody>
          <a:bodyPr>
            <a:normAutofit/>
          </a:bodyPr>
          <a:lstStyle/>
          <a:p>
            <a:pPr algn="l"/>
            <a:r>
              <a:rPr lang="hr-HR" sz="2000" dirty="0" smtClean="0">
                <a:solidFill>
                  <a:srgbClr val="FF0000"/>
                </a:solidFill>
              </a:rPr>
              <a:t>UVOD: </a:t>
            </a:r>
            <a:r>
              <a:rPr lang="hr-HR" sz="2000" dirty="0" smtClean="0">
                <a:solidFill>
                  <a:schemeClr val="tx1"/>
                </a:solidFill>
              </a:rPr>
              <a:t>Opis krajolika i ljubav između Salka i Marte.</a:t>
            </a:r>
          </a:p>
          <a:p>
            <a:pPr algn="l"/>
            <a:r>
              <a:rPr lang="hr-HR" sz="2000" dirty="0" smtClean="0">
                <a:solidFill>
                  <a:srgbClr val="FF0000"/>
                </a:solidFill>
              </a:rPr>
              <a:t>ZAPLET: </a:t>
            </a:r>
            <a:r>
              <a:rPr lang="hr-HR" sz="2000" dirty="0" err="1" smtClean="0">
                <a:solidFill>
                  <a:schemeClr val="tx1"/>
                </a:solidFill>
              </a:rPr>
              <a:t>Rašičin</a:t>
            </a:r>
            <a:r>
              <a:rPr lang="hr-HR" sz="2000" dirty="0" smtClean="0">
                <a:solidFill>
                  <a:schemeClr val="tx1"/>
                </a:solidFill>
              </a:rPr>
              <a:t> sukob sa Salkom kad upoznaje Martu.</a:t>
            </a:r>
          </a:p>
          <a:p>
            <a:pPr algn="l"/>
            <a:r>
              <a:rPr lang="hr-HR" sz="2000" dirty="0" smtClean="0">
                <a:solidFill>
                  <a:srgbClr val="FF0000"/>
                </a:solidFill>
              </a:rPr>
              <a:t>VRHUNAC: </a:t>
            </a:r>
            <a:r>
              <a:rPr lang="hr-HR" sz="2000" dirty="0" smtClean="0">
                <a:solidFill>
                  <a:schemeClr val="tx1"/>
                </a:solidFill>
              </a:rPr>
              <a:t>Alkarska trka i Martina odluka.</a:t>
            </a:r>
          </a:p>
          <a:p>
            <a:pPr algn="l"/>
            <a:r>
              <a:rPr lang="hr-HR" sz="2000" dirty="0" smtClean="0">
                <a:solidFill>
                  <a:srgbClr val="FF0000"/>
                </a:solidFill>
              </a:rPr>
              <a:t>RASPLET: </a:t>
            </a:r>
            <a:r>
              <a:rPr lang="hr-HR" sz="2000" dirty="0" err="1" smtClean="0">
                <a:solidFill>
                  <a:schemeClr val="tx1"/>
                </a:solidFill>
              </a:rPr>
              <a:t>Salko</a:t>
            </a:r>
            <a:r>
              <a:rPr lang="hr-HR" sz="2000" dirty="0" smtClean="0">
                <a:solidFill>
                  <a:schemeClr val="tx1"/>
                </a:solidFill>
              </a:rPr>
              <a:t> trči Alku, bježi te čeka da mu otac umre da                                         oženi Martu.</a:t>
            </a:r>
          </a:p>
          <a:p>
            <a:pPr algn="l"/>
            <a:r>
              <a:rPr lang="hr-HR" sz="2000" dirty="0" smtClean="0">
                <a:solidFill>
                  <a:schemeClr val="tx1"/>
                </a:solidFill>
              </a:rPr>
              <a:t>   </a:t>
            </a:r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8514-35E8-4239-B56B-0D34ED03A8E3}" type="datetime1">
              <a:rPr lang="hr-BA" smtClean="0"/>
              <a:pPr/>
              <a:t>29.4.2020.</a:t>
            </a:fld>
            <a:endParaRPr lang="hr-HR"/>
          </a:p>
        </p:txBody>
      </p:sp>
      <p:pic>
        <p:nvPicPr>
          <p:cNvPr id="5" name="Slika 4" descr="Fields_hr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000504"/>
            <a:ext cx="3000396" cy="2286016"/>
          </a:xfrm>
          <a:prstGeom prst="rect">
            <a:avLst/>
          </a:prstGeom>
        </p:spPr>
      </p:pic>
      <p:pic>
        <p:nvPicPr>
          <p:cNvPr id="6" name="Slika 5" descr="Omer_Mujadžić_Alkar_ilustracij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990024"/>
            <a:ext cx="3286148" cy="2344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2713957" cy="1340779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hr-HR" dirty="0" smtClean="0">
                <a:solidFill>
                  <a:srgbClr val="00B0F0"/>
                </a:solidFill>
              </a:rPr>
              <a:t>Tema: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1472" y="2143116"/>
            <a:ext cx="4129094" cy="9715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hr-HR" sz="2000" dirty="0" smtClean="0">
                <a:solidFill>
                  <a:srgbClr val="FF0000"/>
                </a:solidFill>
              </a:rPr>
              <a:t>Sukob oca i sina oko iste djevojke u doba alkara.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4B2-7782-4E9E-BA0D-99C1AD6643A0}" type="datetime1">
              <a:rPr lang="hr-BA" smtClean="0"/>
              <a:pPr/>
              <a:t>29.4.2020.</a:t>
            </a:fld>
            <a:endParaRPr lang="hr-HR" dirty="0"/>
          </a:p>
        </p:txBody>
      </p:sp>
      <p:pic>
        <p:nvPicPr>
          <p:cNvPr id="5" name="Slika 4" descr="dug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28604"/>
            <a:ext cx="3727852" cy="2405066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429124" y="3143248"/>
            <a:ext cx="2714644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4400" dirty="0" smtClean="0">
                <a:solidFill>
                  <a:srgbClr val="00B0F0"/>
                </a:solidFill>
              </a:rPr>
              <a:t>Ideja: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214282" y="4149080"/>
            <a:ext cx="40719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Obitelj je zajednica u kojoj moramo poštovat jedni druge.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1643042" y="5000636"/>
            <a:ext cx="185738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4400" dirty="0" smtClean="0">
                <a:solidFill>
                  <a:srgbClr val="00B0F0"/>
                </a:solidFill>
              </a:rPr>
              <a:t>Glavni motiv:</a:t>
            </a:r>
            <a:endParaRPr lang="hr-HR" sz="4400" dirty="0">
              <a:solidFill>
                <a:srgbClr val="00B0F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3524394" y="6079677"/>
            <a:ext cx="35719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Nesretna ljubav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3857652" cy="58419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hr-HR" dirty="0" smtClean="0">
                <a:solidFill>
                  <a:srgbClr val="00B0F0"/>
                </a:solidFill>
              </a:rPr>
              <a:t>Vrijeme radnje: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4B2-7782-4E9E-BA0D-99C1AD6643A0}" type="datetime1">
              <a:rPr lang="hr-BA" smtClean="0"/>
              <a:pPr/>
              <a:t>29.4.2020.</a:t>
            </a:fld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785786" y="1214422"/>
            <a:ext cx="4559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1885. Godina</a:t>
            </a:r>
          </a:p>
          <a:p>
            <a:r>
              <a:rPr lang="hr-HR" dirty="0" smtClean="0"/>
              <a:t>Točno 160 godina poslije pobjede nad turcima.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00034" y="2357430"/>
            <a:ext cx="371477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rgbClr val="00B0F0"/>
                </a:solidFill>
              </a:rPr>
              <a:t>Mjesto radnje:</a:t>
            </a:r>
            <a:endParaRPr lang="hr-HR" sz="4000" dirty="0">
              <a:solidFill>
                <a:srgbClr val="00B0F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1000100" y="3286124"/>
            <a:ext cx="1879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Krajina</a:t>
            </a:r>
          </a:p>
          <a:p>
            <a:r>
              <a:rPr lang="hr-HR" dirty="0" smtClean="0"/>
              <a:t>Selo pokraj Cetine</a:t>
            </a:r>
            <a:endParaRPr lang="hr-HR" dirty="0"/>
          </a:p>
        </p:txBody>
      </p:sp>
      <p:pic>
        <p:nvPicPr>
          <p:cNvPr id="9" name="Slika 8" descr="Sinjski-r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57166"/>
            <a:ext cx="3500462" cy="2786082"/>
          </a:xfrm>
          <a:prstGeom prst="rect">
            <a:avLst/>
          </a:prstGeom>
        </p:spPr>
      </p:pic>
      <p:pic>
        <p:nvPicPr>
          <p:cNvPr id="10" name="Slika 9" descr="2371229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4071942"/>
            <a:ext cx="4000528" cy="2395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2171688" cy="642941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hr-HR" dirty="0" smtClean="0">
                <a:solidFill>
                  <a:srgbClr val="FF0000"/>
                </a:solidFill>
              </a:rPr>
              <a:t>Marta: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2910" y="1285860"/>
            <a:ext cx="5429288" cy="2857520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algn="l"/>
            <a:r>
              <a:rPr lang="hr-HR" dirty="0">
                <a:solidFill>
                  <a:srgbClr val="002060"/>
                </a:solidFill>
              </a:rPr>
              <a:t>"</a:t>
            </a:r>
            <a:r>
              <a:rPr lang="hr-HR" dirty="0" err="1">
                <a:solidFill>
                  <a:srgbClr val="002060"/>
                </a:solidFill>
              </a:rPr>
              <a:t>...Bila</a:t>
            </a:r>
            <a:r>
              <a:rPr lang="hr-HR" dirty="0">
                <a:solidFill>
                  <a:srgbClr val="002060"/>
                </a:solidFill>
              </a:rPr>
              <a:t> je zor cura ta Marta. Lijepa joj glava ovita crnom kosom, a lice </a:t>
            </a:r>
            <a:r>
              <a:rPr lang="hr-HR" dirty="0" err="1">
                <a:solidFill>
                  <a:srgbClr val="002060"/>
                </a:solidFill>
              </a:rPr>
              <a:t>tamnorumenkasto</a:t>
            </a:r>
            <a:r>
              <a:rPr lang="hr-HR" dirty="0">
                <a:solidFill>
                  <a:srgbClr val="002060"/>
                </a:solidFill>
              </a:rPr>
              <a:t> s garavim obrvama i usnicama crvenim kao skrlet. Velike tamne oči iz dubine žarile čudno, da bi ti klonuli udovi od njezina pogleda. Stas joj krepak, rekao bi saliven, a prsi se izbočile i nadizale oporu košulju, kao da je najtanja koprena. (</a:t>
            </a:r>
            <a:r>
              <a:rPr lang="hr-HR" dirty="0" err="1">
                <a:solidFill>
                  <a:srgbClr val="002060"/>
                </a:solidFill>
              </a:rPr>
              <a:t>..</a:t>
            </a:r>
            <a:r>
              <a:rPr lang="hr-HR" dirty="0">
                <a:solidFill>
                  <a:srgbClr val="002060"/>
                </a:solidFill>
              </a:rPr>
              <a:t>.) Iako bijaše siromašna, odijevala se prilično: ništa gore nego bogatije cure. Malo je na njoj bilo nakita, no sve čisto i </a:t>
            </a:r>
            <a:r>
              <a:rPr lang="hr-HR" dirty="0" err="1">
                <a:solidFill>
                  <a:srgbClr val="002060"/>
                </a:solidFill>
              </a:rPr>
              <a:t>sputno</a:t>
            </a:r>
            <a:r>
              <a:rPr lang="hr-HR" dirty="0">
                <a:solidFill>
                  <a:srgbClr val="002060"/>
                </a:solidFill>
              </a:rPr>
              <a:t>, a pristajalo joj oko lijepog tijela, te se činilo da je njezina odora </a:t>
            </a:r>
            <a:r>
              <a:rPr lang="hr-HR" dirty="0" err="1">
                <a:solidFill>
                  <a:srgbClr val="002060"/>
                </a:solidFill>
              </a:rPr>
              <a:t>sputna</a:t>
            </a:r>
            <a:r>
              <a:rPr lang="hr-HR" dirty="0">
                <a:solidFill>
                  <a:srgbClr val="002060"/>
                </a:solidFill>
              </a:rPr>
              <a:t> i lijepa zato što je na njoj."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4B2-7782-4E9E-BA0D-99C1AD6643A0}" type="datetime1">
              <a:rPr lang="hr-BA" smtClean="0"/>
              <a:pPr/>
              <a:t>29.4.2020.</a:t>
            </a:fld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1285852" y="4572008"/>
            <a:ext cx="721523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002060"/>
                </a:solidFill>
              </a:rPr>
              <a:t>ima 20 godina, imala je bolesnog oca i majku za koju se mislilo da je </a:t>
            </a:r>
            <a:r>
              <a:rPr lang="vi-VN" dirty="0" smtClean="0">
                <a:solidFill>
                  <a:srgbClr val="002060"/>
                </a:solidFill>
              </a:rPr>
              <a:t>vještica</a:t>
            </a:r>
            <a:r>
              <a:rPr lang="hr-HR" dirty="0" smtClean="0">
                <a:solidFill>
                  <a:srgbClr val="002060"/>
                </a:solidFill>
              </a:rPr>
              <a:t>.</a:t>
            </a:r>
            <a:r>
              <a:rPr lang="hr-HR" dirty="0" smtClean="0">
                <a:solidFill>
                  <a:srgbClr val="002060"/>
                </a:solidFill>
              </a:rPr>
              <a:t> V</a:t>
            </a:r>
            <a:r>
              <a:rPr lang="vi-VN" dirty="0" smtClean="0">
                <a:solidFill>
                  <a:srgbClr val="002060"/>
                </a:solidFill>
              </a:rPr>
              <a:t>oljela </a:t>
            </a:r>
            <a:r>
              <a:rPr lang="vi-VN" dirty="0" smtClean="0">
                <a:solidFill>
                  <a:srgbClr val="002060"/>
                </a:solidFill>
              </a:rPr>
              <a:t>je Rašicu i Salka istodobno, ali ipak joj je Rašica bio draži, Salku se više </a:t>
            </a:r>
            <a:r>
              <a:rPr lang="vi-VN" dirty="0" smtClean="0">
                <a:solidFill>
                  <a:srgbClr val="002060"/>
                </a:solidFill>
              </a:rPr>
              <a:t>smilovala</a:t>
            </a:r>
            <a:r>
              <a:rPr lang="hr-HR" dirty="0" smtClean="0">
                <a:solidFill>
                  <a:srgbClr val="002060"/>
                </a:solidFill>
              </a:rPr>
              <a:t>.</a:t>
            </a:r>
            <a:r>
              <a:rPr lang="vi-VN" dirty="0" smtClean="0">
                <a:solidFill>
                  <a:srgbClr val="002060"/>
                </a:solidFill>
              </a:rPr>
              <a:t> </a:t>
            </a:r>
            <a:r>
              <a:rPr lang="hr-HR" dirty="0" smtClean="0">
                <a:solidFill>
                  <a:srgbClr val="002060"/>
                </a:solidFill>
              </a:rPr>
              <a:t>U</a:t>
            </a:r>
            <a:r>
              <a:rPr lang="vi-VN" dirty="0" smtClean="0">
                <a:solidFill>
                  <a:srgbClr val="002060"/>
                </a:solidFill>
              </a:rPr>
              <a:t>dala </a:t>
            </a:r>
            <a:r>
              <a:rPr lang="vi-VN" dirty="0" smtClean="0">
                <a:solidFill>
                  <a:srgbClr val="002060"/>
                </a:solidFill>
              </a:rPr>
              <a:t>se za Rašicu, žao joj je Salka, hrabra, dobar govornik, voli svoju majku i sve joj povjerava, ima mlađu sestru Ivu</a:t>
            </a:r>
            <a:endParaRPr lang="hr-H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2143140" cy="798509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hr-HR" dirty="0" err="1" smtClean="0">
                <a:solidFill>
                  <a:srgbClr val="FF0000"/>
                </a:solidFill>
              </a:rPr>
              <a:t>Salko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1472" y="1857364"/>
            <a:ext cx="6858048" cy="2500330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algn="l"/>
            <a:r>
              <a:rPr lang="hr-HR" dirty="0">
                <a:solidFill>
                  <a:srgbClr val="002060"/>
                </a:solidFill>
              </a:rPr>
              <a:t>"</a:t>
            </a:r>
            <a:r>
              <a:rPr lang="hr-HR" dirty="0" err="1">
                <a:solidFill>
                  <a:srgbClr val="002060"/>
                </a:solidFill>
              </a:rPr>
              <a:t>Salko</a:t>
            </a:r>
            <a:r>
              <a:rPr lang="hr-HR" dirty="0">
                <a:solidFill>
                  <a:srgbClr val="002060"/>
                </a:solidFill>
              </a:rPr>
              <a:t> je momak još djetinjeg lica, ali uzrasta tako jaka, da bi se drugi momci čimgod izgovarali, kad bi došli do toga, da se s njim </a:t>
            </a:r>
            <a:r>
              <a:rPr lang="hr-HR" dirty="0" err="1">
                <a:solidFill>
                  <a:srgbClr val="002060"/>
                </a:solidFill>
              </a:rPr>
              <a:t>porvu</a:t>
            </a:r>
            <a:r>
              <a:rPr lang="hr-HR" dirty="0">
                <a:solidFill>
                  <a:srgbClr val="002060"/>
                </a:solidFill>
              </a:rPr>
              <a:t>. S obilnom i </a:t>
            </a:r>
            <a:r>
              <a:rPr lang="hr-HR" dirty="0" err="1">
                <a:solidFill>
                  <a:srgbClr val="002060"/>
                </a:solidFill>
              </a:rPr>
              <a:t>plavušastom</a:t>
            </a:r>
            <a:r>
              <a:rPr lang="hr-HR" dirty="0">
                <a:solidFill>
                  <a:srgbClr val="002060"/>
                </a:solidFill>
              </a:rPr>
              <a:t> kosom, a bez brkova, sa sjajnim velikim očima i dugim trepavicama, pak oblim rukama prekriženim na bijelim izbočenim prsima - onako ležeći nauznak - bijaše nalik na prkosnu djevojku, što draži svoga jarana."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4B2-7782-4E9E-BA0D-99C1AD6643A0}" type="datetime1">
              <a:rPr lang="hr-BA" smtClean="0"/>
              <a:pPr/>
              <a:t>29.4.2020.</a:t>
            </a:fld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2071670" y="4572008"/>
            <a:ext cx="464347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ima 18 godina, zaljubljen u Martu i želi se oženiti njome, ljut na svog oca, ali istodobno i na Martu, pribojava se Marte - uvijek je čekao da ga ona zagrli</a:t>
            </a:r>
            <a:endParaRPr lang="hr-H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2314564" cy="869947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hr-HR" dirty="0" err="1" smtClean="0">
                <a:solidFill>
                  <a:srgbClr val="FF0000"/>
                </a:solidFill>
              </a:rPr>
              <a:t>Rašica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28662" y="2143116"/>
            <a:ext cx="6400800" cy="2428892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algn="l"/>
            <a:r>
              <a:rPr lang="hr-HR" dirty="0">
                <a:solidFill>
                  <a:srgbClr val="002060"/>
                </a:solidFill>
              </a:rPr>
              <a:t>"Čudan je i nemiran bio život toga </a:t>
            </a:r>
            <a:r>
              <a:rPr lang="hr-HR" dirty="0" err="1">
                <a:solidFill>
                  <a:srgbClr val="002060"/>
                </a:solidFill>
              </a:rPr>
              <a:t>Rašice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Crnošije</a:t>
            </a:r>
            <a:r>
              <a:rPr lang="hr-HR" dirty="0">
                <a:solidFill>
                  <a:srgbClr val="002060"/>
                </a:solidFill>
              </a:rPr>
              <a:t>, oca </a:t>
            </a:r>
            <a:r>
              <a:rPr lang="hr-HR" dirty="0" err="1">
                <a:solidFill>
                  <a:srgbClr val="002060"/>
                </a:solidFill>
              </a:rPr>
              <a:t>Salkova</a:t>
            </a:r>
            <a:r>
              <a:rPr lang="hr-HR" dirty="0">
                <a:solidFill>
                  <a:srgbClr val="002060"/>
                </a:solidFill>
              </a:rPr>
              <a:t>. Razmazio se kao jedinac u bogatih roditelja, ali nije </a:t>
            </a:r>
            <a:r>
              <a:rPr lang="hr-HR" dirty="0" err="1">
                <a:solidFill>
                  <a:srgbClr val="002060"/>
                </a:solidFill>
              </a:rPr>
              <a:t>omekoputio</a:t>
            </a:r>
            <a:r>
              <a:rPr lang="hr-HR" dirty="0">
                <a:solidFill>
                  <a:srgbClr val="002060"/>
                </a:solidFill>
              </a:rPr>
              <a:t>, jer za takovu se čeljad nije čulo u </a:t>
            </a:r>
            <a:r>
              <a:rPr lang="hr-HR" dirty="0" err="1">
                <a:solidFill>
                  <a:srgbClr val="002060"/>
                </a:solidFill>
              </a:rPr>
              <a:t>Cetini..</a:t>
            </a:r>
            <a:r>
              <a:rPr lang="hr-HR" dirty="0">
                <a:solidFill>
                  <a:srgbClr val="002060"/>
                </a:solidFill>
              </a:rPr>
              <a:t>."</a:t>
            </a:r>
          </a:p>
          <a:p>
            <a:pPr algn="l"/>
            <a:r>
              <a:rPr lang="hr-HR" dirty="0">
                <a:solidFill>
                  <a:srgbClr val="002060"/>
                </a:solidFill>
              </a:rPr>
              <a:t>       "</a:t>
            </a:r>
            <a:r>
              <a:rPr lang="hr-HR" dirty="0" err="1">
                <a:solidFill>
                  <a:srgbClr val="002060"/>
                </a:solidFill>
              </a:rPr>
              <a:t>...Ali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Rašica</a:t>
            </a:r>
            <a:r>
              <a:rPr lang="hr-HR" dirty="0">
                <a:solidFill>
                  <a:srgbClr val="002060"/>
                </a:solidFill>
              </a:rPr>
              <a:t> nije htio drugu nego Stanu, a to je majka Martina koju sad zovu "stara vještica." (</a:t>
            </a:r>
            <a:r>
              <a:rPr lang="hr-HR" dirty="0" err="1">
                <a:solidFill>
                  <a:srgbClr val="002060"/>
                </a:solidFill>
              </a:rPr>
              <a:t>..</a:t>
            </a:r>
            <a:r>
              <a:rPr lang="hr-HR" dirty="0">
                <a:solidFill>
                  <a:srgbClr val="002060"/>
                </a:solidFill>
              </a:rPr>
              <a:t>.) No </a:t>
            </a:r>
            <a:r>
              <a:rPr lang="hr-HR" dirty="0" err="1">
                <a:solidFill>
                  <a:srgbClr val="002060"/>
                </a:solidFill>
              </a:rPr>
              <a:t>Rašica</a:t>
            </a:r>
            <a:r>
              <a:rPr lang="hr-HR" dirty="0">
                <a:solidFill>
                  <a:srgbClr val="002060"/>
                </a:solidFill>
              </a:rPr>
              <a:t> je toliko ljubio Stanu, da ju je htio i </a:t>
            </a:r>
            <a:r>
              <a:rPr lang="hr-HR" dirty="0" err="1">
                <a:solidFill>
                  <a:srgbClr val="002060"/>
                </a:solidFill>
              </a:rPr>
              <a:t>onaku</a:t>
            </a:r>
            <a:r>
              <a:rPr lang="hr-HR" dirty="0">
                <a:solidFill>
                  <a:srgbClr val="002060"/>
                </a:solidFill>
              </a:rPr>
              <a:t> za ženu. Ali ona ne htjede nikako, i tako ju je najposlije pustio na miru."</a:t>
            </a:r>
          </a:p>
          <a:p>
            <a:pPr algn="l"/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4B2-7782-4E9E-BA0D-99C1AD6643A0}" type="datetime1">
              <a:rPr lang="hr-BA" smtClean="0"/>
              <a:pPr/>
              <a:t>29.4.2020.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4B2-7782-4E9E-BA0D-99C1AD6643A0}" type="datetime1">
              <a:rPr lang="hr-BA" smtClean="0"/>
              <a:pPr/>
              <a:t>29.4.2020.</a:t>
            </a:fld>
            <a:endParaRPr lang="hr-HR"/>
          </a:p>
        </p:txBody>
      </p:sp>
      <p:pic>
        <p:nvPicPr>
          <p:cNvPr id="5" name="Slika 4" descr="marus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0" y="1509712"/>
            <a:ext cx="6477000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648</Words>
  <Application>Microsoft Office PowerPoint</Application>
  <PresentationFormat>Prikaz na zaslonu (4:3)</PresentationFormat>
  <Paragraphs>80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tema</vt:lpstr>
      <vt:lpstr>ALKAR</vt:lpstr>
      <vt:lpstr>Bilješke o piscu:</vt:lpstr>
      <vt:lpstr>Fabula:</vt:lpstr>
      <vt:lpstr>Tema:</vt:lpstr>
      <vt:lpstr>Vrijeme radnje:</vt:lpstr>
      <vt:lpstr>Marta:</vt:lpstr>
      <vt:lpstr>Salko:</vt:lpstr>
      <vt:lpstr>Rašica:</vt:lpstr>
      <vt:lpstr>Slajd 9</vt:lpstr>
      <vt:lpstr>Jezik i stil:</vt:lpstr>
      <vt:lpstr>Ponovimo:</vt:lpstr>
      <vt:lpstr>Pitanja za samostalno ponavljanje:</vt:lpstr>
      <vt:lpstr>HVALA NA RAZUMIJEVANJU!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Drazenka</cp:lastModifiedBy>
  <cp:revision>16</cp:revision>
  <dcterms:created xsi:type="dcterms:W3CDTF">2020-04-28T11:35:37Z</dcterms:created>
  <dcterms:modified xsi:type="dcterms:W3CDTF">2020-04-29T09:04:03Z</dcterms:modified>
</cp:coreProperties>
</file>