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showGuides="1">
      <p:cViewPr varScale="1">
        <p:scale>
          <a:sx n="76" d="100"/>
          <a:sy n="76" d="100"/>
        </p:scale>
        <p:origin x="576"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5/13/2020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Autorska prava na internetu</a:t>
            </a:r>
            <a:endParaRPr lang="hr-HR" dirty="0"/>
          </a:p>
        </p:txBody>
      </p:sp>
      <p:sp>
        <p:nvSpPr>
          <p:cNvPr id="3" name="Subtitle 2"/>
          <p:cNvSpPr>
            <a:spLocks noGrp="1"/>
          </p:cNvSpPr>
          <p:nvPr>
            <p:ph type="subTitle" idx="1"/>
          </p:nvPr>
        </p:nvSpPr>
        <p:spPr/>
        <p:txBody>
          <a:bodyPr/>
          <a:lstStyle/>
          <a:p>
            <a:endParaRPr lang="hr-HR"/>
          </a:p>
        </p:txBody>
      </p:sp>
    </p:spTree>
    <p:extLst>
      <p:ext uri="{BB962C8B-B14F-4D97-AF65-F5344CB8AC3E}">
        <p14:creationId xmlns:p14="http://schemas.microsoft.com/office/powerpoint/2010/main" val="3775242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36672" y="1443335"/>
            <a:ext cx="3490058" cy="1692771"/>
          </a:xfrm>
          <a:prstGeom prst="rect">
            <a:avLst/>
          </a:prstGeom>
          <a:noFill/>
        </p:spPr>
        <p:txBody>
          <a:bodyPr wrap="none" lIns="91440" tIns="45720" rIns="91440" bIns="45720">
            <a:spAutoFit/>
          </a:bodyPr>
          <a:lstStyle/>
          <a:p>
            <a:pPr algn="ctr"/>
            <a:r>
              <a:rPr lang="hr-HR" sz="10400" dirty="0" smtClean="0">
                <a:ln w="0"/>
                <a:solidFill>
                  <a:schemeClr val="accent1"/>
                </a:solidFill>
                <a:effectLst>
                  <a:outerShdw blurRad="38100" dist="25400" dir="5400000" algn="ctr" rotWithShape="0">
                    <a:srgbClr val="6E747A">
                      <a:alpha val="43000"/>
                    </a:srgbClr>
                  </a:outerShdw>
                </a:effectLst>
              </a:rPr>
              <a:t>KRAJ!!</a:t>
            </a:r>
            <a:endParaRPr lang="en-US" sz="10400" dirty="0">
              <a:ln w="0"/>
              <a:solidFill>
                <a:schemeClr val="accent1"/>
              </a:solidFill>
              <a:effectLst>
                <a:outerShdw blurRad="38100" dist="25400" dir="5400000" algn="ctr" rotWithShape="0">
                  <a:srgbClr val="6E747A">
                    <a:alpha val="43000"/>
                  </a:srgbClr>
                </a:outerShdw>
              </a:effectLst>
            </a:endParaRPr>
          </a:p>
        </p:txBody>
      </p:sp>
      <p:sp>
        <p:nvSpPr>
          <p:cNvPr id="3" name="Rectangle 2"/>
          <p:cNvSpPr/>
          <p:nvPr/>
        </p:nvSpPr>
        <p:spPr>
          <a:xfrm>
            <a:off x="8903855" y="3594100"/>
            <a:ext cx="3045706" cy="707886"/>
          </a:xfrm>
          <a:prstGeom prst="rect">
            <a:avLst/>
          </a:prstGeom>
          <a:noFill/>
        </p:spPr>
        <p:txBody>
          <a:bodyPr wrap="none" lIns="91440" tIns="45720" rIns="91440" bIns="45720">
            <a:spAutoFit/>
          </a:bodyPr>
          <a:lstStyle/>
          <a:p>
            <a:pPr algn="ctr"/>
            <a:r>
              <a:rPr lang="hr-HR" sz="2000" dirty="0" smtClean="0">
                <a:ln w="0"/>
                <a:solidFill>
                  <a:schemeClr val="accent1"/>
                </a:solidFill>
                <a:effectLst>
                  <a:outerShdw blurRad="38100" dist="25400" dir="5400000" algn="ctr" rotWithShape="0">
                    <a:srgbClr val="6E747A">
                      <a:alpha val="43000"/>
                    </a:srgbClr>
                  </a:outerShdw>
                </a:effectLst>
              </a:rPr>
              <a:t>Radila: Marija Stojić</a:t>
            </a:r>
          </a:p>
          <a:p>
            <a:pPr algn="ctr"/>
            <a:r>
              <a:rPr lang="hr-HR" sz="2000" b="0" cap="none" spc="0" dirty="0" smtClean="0">
                <a:ln w="0"/>
                <a:solidFill>
                  <a:schemeClr val="accent1"/>
                </a:solidFill>
                <a:effectLst>
                  <a:outerShdw blurRad="38100" dist="25400" dir="5400000" algn="ctr" rotWithShape="0">
                    <a:srgbClr val="6E747A">
                      <a:alpha val="43000"/>
                    </a:srgbClr>
                  </a:outerShdw>
                </a:effectLst>
              </a:rPr>
              <a:t>Nastavnica: Silvana Smoljan</a:t>
            </a:r>
            <a:endParaRPr lang="en-US" sz="20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670313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2">
                                            <p:txEl>
                                              <p:pRg st="0" end="0"/>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34" presetClass="emph" presetSubtype="0" fill="hold" nodeType="clickEffect">
                                  <p:stCondLst>
                                    <p:cond delay="0"/>
                                  </p:stCondLst>
                                  <p:iterate type="lt">
                                    <p:tmPct val="10000"/>
                                  </p:iterate>
                                  <p:childTnLst>
                                    <p:animMotion origin="layout" path="M 0.0 0.0 L 0.0 -0.07213" pathEditMode="relative" ptsTypes="">
                                      <p:cBhvr>
                                        <p:cTn id="10" dur="250" accel="50000" decel="50000" autoRev="1" fill="hold">
                                          <p:stCondLst>
                                            <p:cond delay="0"/>
                                          </p:stCondLst>
                                        </p:cTn>
                                        <p:tgtEl>
                                          <p:spTgt spid="3">
                                            <p:txEl>
                                              <p:pRg st="0" end="0"/>
                                            </p:txEl>
                                          </p:spTgt>
                                        </p:tgtEl>
                                        <p:attrNameLst>
                                          <p:attrName>ppt_x</p:attrName>
                                          <p:attrName>ppt_y</p:attrName>
                                        </p:attrNameLst>
                                      </p:cBhvr>
                                    </p:animMotion>
                                    <p:animRot by="1500000">
                                      <p:cBhvr>
                                        <p:cTn id="11" dur="125" fill="hold">
                                          <p:stCondLst>
                                            <p:cond delay="0"/>
                                          </p:stCondLst>
                                        </p:cTn>
                                        <p:tgtEl>
                                          <p:spTgt spid="3">
                                            <p:txEl>
                                              <p:pRg st="0" end="0"/>
                                            </p:txEl>
                                          </p:spTgt>
                                        </p:tgtEl>
                                        <p:attrNameLst>
                                          <p:attrName>r</p:attrName>
                                        </p:attrNameLst>
                                      </p:cBhvr>
                                    </p:animRot>
                                    <p:animRot by="-1500000">
                                      <p:cBhvr>
                                        <p:cTn id="12" dur="125" fill="hold">
                                          <p:stCondLst>
                                            <p:cond delay="125"/>
                                          </p:stCondLst>
                                        </p:cTn>
                                        <p:tgtEl>
                                          <p:spTgt spid="3">
                                            <p:txEl>
                                              <p:pRg st="0" end="0"/>
                                            </p:txEl>
                                          </p:spTgt>
                                        </p:tgtEl>
                                        <p:attrNameLst>
                                          <p:attrName>r</p:attrName>
                                        </p:attrNameLst>
                                      </p:cBhvr>
                                    </p:animRot>
                                    <p:animRot by="-1500000">
                                      <p:cBhvr>
                                        <p:cTn id="13" dur="125" fill="hold">
                                          <p:stCondLst>
                                            <p:cond delay="250"/>
                                          </p:stCondLst>
                                        </p:cTn>
                                        <p:tgtEl>
                                          <p:spTgt spid="3">
                                            <p:txEl>
                                              <p:pRg st="0" end="0"/>
                                            </p:txEl>
                                          </p:spTgt>
                                        </p:tgtEl>
                                        <p:attrNameLst>
                                          <p:attrName>r</p:attrName>
                                        </p:attrNameLst>
                                      </p:cBhvr>
                                    </p:animRot>
                                    <p:animRot by="1500000">
                                      <p:cBhvr>
                                        <p:cTn id="14" dur="125" fill="hold">
                                          <p:stCondLst>
                                            <p:cond delay="375"/>
                                          </p:stCondLst>
                                        </p:cTn>
                                        <p:tgtEl>
                                          <p:spTgt spid="3">
                                            <p:txEl>
                                              <p:pRg st="0" end="0"/>
                                            </p:txEl>
                                          </p:spTgt>
                                        </p:tgtEl>
                                        <p:attrNameLst>
                                          <p:attrName>r</p:attrName>
                                        </p:attrNameLst>
                                      </p:cBhvr>
                                    </p:animRot>
                                  </p:childTnLst>
                                </p:cTn>
                              </p:par>
                              <p:par>
                                <p:cTn id="15" presetID="34" presetClass="emph" presetSubtype="0" fill="hold" nodeType="withEffect">
                                  <p:stCondLst>
                                    <p:cond delay="0"/>
                                  </p:stCondLst>
                                  <p:iterate type="lt">
                                    <p:tmPct val="10000"/>
                                  </p:iterate>
                                  <p:childTnLst>
                                    <p:animMotion origin="layout" path="M 0.0 0.0 L 0.0 -0.07213" pathEditMode="relative" ptsTypes="">
                                      <p:cBhvr>
                                        <p:cTn id="16" dur="250" accel="50000" decel="50000" autoRev="1" fill="hold">
                                          <p:stCondLst>
                                            <p:cond delay="0"/>
                                          </p:stCondLst>
                                        </p:cTn>
                                        <p:tgtEl>
                                          <p:spTgt spid="3">
                                            <p:txEl>
                                              <p:pRg st="1" end="1"/>
                                            </p:txEl>
                                          </p:spTgt>
                                        </p:tgtEl>
                                        <p:attrNameLst>
                                          <p:attrName>ppt_x</p:attrName>
                                          <p:attrName>ppt_y</p:attrName>
                                        </p:attrNameLst>
                                      </p:cBhvr>
                                    </p:animMotion>
                                    <p:animRot by="1500000">
                                      <p:cBhvr>
                                        <p:cTn id="17" dur="125" fill="hold">
                                          <p:stCondLst>
                                            <p:cond delay="0"/>
                                          </p:stCondLst>
                                        </p:cTn>
                                        <p:tgtEl>
                                          <p:spTgt spid="3">
                                            <p:txEl>
                                              <p:pRg st="1" end="1"/>
                                            </p:txEl>
                                          </p:spTgt>
                                        </p:tgtEl>
                                        <p:attrNameLst>
                                          <p:attrName>r</p:attrName>
                                        </p:attrNameLst>
                                      </p:cBhvr>
                                    </p:animRot>
                                    <p:animRot by="-1500000">
                                      <p:cBhvr>
                                        <p:cTn id="18" dur="125" fill="hold">
                                          <p:stCondLst>
                                            <p:cond delay="125"/>
                                          </p:stCondLst>
                                        </p:cTn>
                                        <p:tgtEl>
                                          <p:spTgt spid="3">
                                            <p:txEl>
                                              <p:pRg st="1" end="1"/>
                                            </p:txEl>
                                          </p:spTgt>
                                        </p:tgtEl>
                                        <p:attrNameLst>
                                          <p:attrName>r</p:attrName>
                                        </p:attrNameLst>
                                      </p:cBhvr>
                                    </p:animRot>
                                    <p:animRot by="-1500000">
                                      <p:cBhvr>
                                        <p:cTn id="19" dur="125" fill="hold">
                                          <p:stCondLst>
                                            <p:cond delay="250"/>
                                          </p:stCondLst>
                                        </p:cTn>
                                        <p:tgtEl>
                                          <p:spTgt spid="3">
                                            <p:txEl>
                                              <p:pRg st="1" end="1"/>
                                            </p:txEl>
                                          </p:spTgt>
                                        </p:tgtEl>
                                        <p:attrNameLst>
                                          <p:attrName>r</p:attrName>
                                        </p:attrNameLst>
                                      </p:cBhvr>
                                    </p:animRot>
                                    <p:animRot by="1500000">
                                      <p:cBhvr>
                                        <p:cTn id="20" dur="125" fill="hold">
                                          <p:stCondLst>
                                            <p:cond delay="375"/>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3803" y="567035"/>
            <a:ext cx="6805004" cy="923330"/>
          </a:xfrm>
          <a:prstGeom prst="rect">
            <a:avLst/>
          </a:prstGeom>
          <a:noFill/>
        </p:spPr>
        <p:txBody>
          <a:bodyPr wrap="none" lIns="91440" tIns="45720" rIns="91440" bIns="45720">
            <a:spAutoFit/>
          </a:bodyPr>
          <a:lstStyle/>
          <a:p>
            <a:pPr algn="ctr"/>
            <a:r>
              <a:rPr lang="hr-HR" sz="5400" b="0" cap="none" spc="0" dirty="0" smtClean="0">
                <a:ln w="0"/>
                <a:solidFill>
                  <a:schemeClr val="accent1"/>
                </a:solidFill>
                <a:effectLst>
                  <a:outerShdw blurRad="38100" dist="25400" dir="5400000" algn="ctr" rotWithShape="0">
                    <a:srgbClr val="6E747A">
                      <a:alpha val="43000"/>
                    </a:srgbClr>
                  </a:outerShdw>
                </a:effectLst>
              </a:rPr>
              <a:t>1. Što je autorsko pravo</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Rectangle 2"/>
          <p:cNvSpPr/>
          <p:nvPr/>
        </p:nvSpPr>
        <p:spPr>
          <a:xfrm>
            <a:off x="3048000" y="2413338"/>
            <a:ext cx="6096000" cy="4401205"/>
          </a:xfrm>
          <a:prstGeom prst="rect">
            <a:avLst/>
          </a:prstGeom>
        </p:spPr>
        <p:txBody>
          <a:bodyPr>
            <a:spAutoFit/>
          </a:bodyPr>
          <a:lstStyle/>
          <a:p>
            <a:r>
              <a:rPr lang="hr-HR" sz="2800" b="1" i="1" dirty="0">
                <a:latin typeface="georgia" panose="02040502050405020303" pitchFamily="18" charset="0"/>
              </a:rPr>
              <a:t>Autorsko pravo</a:t>
            </a:r>
            <a:r>
              <a:rPr lang="hr-HR" sz="2800" i="1" dirty="0">
                <a:latin typeface="georgia" panose="02040502050405020303" pitchFamily="18" charset="0"/>
              </a:rPr>
              <a:t> je  skup pravnih pravila koje uživa svaki stvaratelj svojih djela, jednostavno rečeno, autorsko pravo štiti nositelja prava i identitet stvarateljevog djela. Pojam autorskog prava obuhvaćen je širim pojmom poznatim kao intelektualno vlasništvo.</a:t>
            </a:r>
            <a:endParaRPr lang="hr-HR" sz="2800" dirty="0">
              <a:latin typeface="Helvetica" panose="020B0604020202020204" pitchFamily="34" charset="0"/>
            </a:endParaRPr>
          </a:p>
          <a:p>
            <a:r>
              <a:rPr lang="hr-HR" sz="2800" dirty="0"/>
              <a:t/>
            </a:r>
            <a:br>
              <a:rPr lang="hr-HR" sz="2800" dirty="0"/>
            </a:br>
            <a:endParaRPr lang="hr-HR" sz="2800" dirty="0"/>
          </a:p>
        </p:txBody>
      </p:sp>
      <p:cxnSp>
        <p:nvCxnSpPr>
          <p:cNvPr id="5" name="Straight Connector 4"/>
          <p:cNvCxnSpPr/>
          <p:nvPr/>
        </p:nvCxnSpPr>
        <p:spPr>
          <a:xfrm>
            <a:off x="3136900" y="2946400"/>
            <a:ext cx="55372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136900" y="3327400"/>
            <a:ext cx="53340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3136900" y="3733800"/>
            <a:ext cx="51562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136900" y="4140200"/>
            <a:ext cx="58166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a:stCxn id="3" idx="1"/>
          </p:cNvCxnSpPr>
          <p:nvPr/>
        </p:nvCxnSpPr>
        <p:spPr>
          <a:xfrm>
            <a:off x="3048000" y="4613941"/>
            <a:ext cx="5842000" cy="21559"/>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136900" y="5067300"/>
            <a:ext cx="581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136900" y="5486400"/>
            <a:ext cx="58166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136900" y="5842000"/>
            <a:ext cx="1689100" cy="508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896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2590" y="694035"/>
            <a:ext cx="11326820" cy="923330"/>
          </a:xfrm>
          <a:prstGeom prst="rect">
            <a:avLst/>
          </a:prstGeom>
          <a:noFill/>
        </p:spPr>
        <p:txBody>
          <a:bodyPr wrap="none" lIns="91440" tIns="45720" rIns="91440" bIns="45720">
            <a:spAutoFit/>
          </a:bodyPr>
          <a:lstStyle/>
          <a:p>
            <a:pPr algn="ctr"/>
            <a:r>
              <a:rPr lang="hr-HR" sz="5400" b="0" cap="none" spc="0" dirty="0" smtClean="0">
                <a:ln w="0"/>
                <a:solidFill>
                  <a:schemeClr val="accent1"/>
                </a:solidFill>
                <a:effectLst>
                  <a:outerShdw blurRad="38100" dist="25400" dir="5400000" algn="ctr" rotWithShape="0">
                    <a:srgbClr val="6E747A">
                      <a:alpha val="43000"/>
                    </a:srgbClr>
                  </a:outerShdw>
                </a:effectLst>
              </a:rPr>
              <a:t>2. Tko je autor, i tko sve može biti autor?</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Rectangle 2"/>
          <p:cNvSpPr/>
          <p:nvPr/>
        </p:nvSpPr>
        <p:spPr>
          <a:xfrm>
            <a:off x="3048000" y="2413338"/>
            <a:ext cx="6096000" cy="646331"/>
          </a:xfrm>
          <a:prstGeom prst="rect">
            <a:avLst/>
          </a:prstGeom>
        </p:spPr>
        <p:txBody>
          <a:bodyPr>
            <a:spAutoFit/>
          </a:bodyPr>
          <a:lstStyle/>
          <a:p>
            <a:r>
              <a:rPr lang="hr-HR" dirty="0" smtClean="0">
                <a:solidFill>
                  <a:srgbClr val="373737"/>
                </a:solidFill>
                <a:latin typeface="Helvetica Neue"/>
              </a:rPr>
              <a:t>.</a:t>
            </a:r>
          </a:p>
          <a:p>
            <a:endParaRPr lang="hr-HR" dirty="0"/>
          </a:p>
        </p:txBody>
      </p:sp>
      <p:sp>
        <p:nvSpPr>
          <p:cNvPr id="4" name="Rectangle 3"/>
          <p:cNvSpPr/>
          <p:nvPr/>
        </p:nvSpPr>
        <p:spPr>
          <a:xfrm>
            <a:off x="2819400" y="2005569"/>
            <a:ext cx="6096000" cy="4493538"/>
          </a:xfrm>
          <a:prstGeom prst="rect">
            <a:avLst/>
          </a:prstGeom>
        </p:spPr>
        <p:txBody>
          <a:bodyPr>
            <a:spAutoFit/>
          </a:bodyPr>
          <a:lstStyle/>
          <a:p>
            <a:r>
              <a:rPr lang="hr-HR" sz="2200" dirty="0">
                <a:solidFill>
                  <a:srgbClr val="333333"/>
                </a:solidFill>
                <a:latin typeface="Roboto Condensed"/>
              </a:rPr>
              <a:t>Autor je fizičko lice koje je stvorilo djelo bez obzira na to da li se radi o malom djetetu u vrtiću koje crta sunce, kuću i roditelje, inženjeru arhitekture koji projektira novu zgradu pozorišta ili samoukom slikaru koji radi na svom slikarskom djelu. Autor djela ne mora uvijek biti jedno lice, to može biti i više lica koja zajednički stvaraju autorsko djelo.</a:t>
            </a:r>
          </a:p>
          <a:p>
            <a:r>
              <a:rPr lang="hr-HR" sz="2200" dirty="0">
                <a:solidFill>
                  <a:srgbClr val="333333"/>
                </a:solidFill>
                <a:latin typeface="Roboto Condensed"/>
              </a:rPr>
              <a:t>Pravno lice (privredno društvo, ustanova, udruženje itd.) ne može biti autor. Pravno lice može biti samo izvedeni nosilac autorskog prava, to jest kada se na njega prenese pravo na iskorištavanje djela.</a:t>
            </a:r>
            <a:endParaRPr lang="hr-HR" sz="2200" b="0" i="0" dirty="0">
              <a:solidFill>
                <a:srgbClr val="333333"/>
              </a:solidFill>
              <a:effectLst/>
              <a:latin typeface="Roboto Condensed"/>
            </a:endParaRPr>
          </a:p>
        </p:txBody>
      </p:sp>
      <p:cxnSp>
        <p:nvCxnSpPr>
          <p:cNvPr id="6" name="Straight Connector 5"/>
          <p:cNvCxnSpPr/>
          <p:nvPr/>
        </p:nvCxnSpPr>
        <p:spPr>
          <a:xfrm>
            <a:off x="2819400" y="2413338"/>
            <a:ext cx="5397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819400" y="2736503"/>
            <a:ext cx="5372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959100" y="3059669"/>
            <a:ext cx="584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908300" y="3429000"/>
            <a:ext cx="5905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959100" y="3759200"/>
            <a:ext cx="4610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908300" y="4051300"/>
            <a:ext cx="5892800" cy="5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819400" y="4404222"/>
            <a:ext cx="609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959100" y="4734422"/>
            <a:ext cx="2895600" cy="4077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959100" y="5077321"/>
            <a:ext cx="5054600" cy="19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908300" y="5422900"/>
            <a:ext cx="5588000" cy="19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933700" y="5748776"/>
            <a:ext cx="5257800" cy="396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959100" y="6115397"/>
            <a:ext cx="5638800" cy="6619"/>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933700" y="6460643"/>
            <a:ext cx="2768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883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anim calcmode="lin" valueType="num">
                                      <p:cBhvr>
                                        <p:cTn id="1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0948" y="770235"/>
            <a:ext cx="10938124" cy="923330"/>
          </a:xfrm>
          <a:prstGeom prst="rect">
            <a:avLst/>
          </a:prstGeom>
          <a:noFill/>
        </p:spPr>
        <p:txBody>
          <a:bodyPr wrap="none" lIns="91440" tIns="45720" rIns="91440" bIns="45720">
            <a:spAutoFit/>
          </a:bodyPr>
          <a:lstStyle/>
          <a:p>
            <a:pPr algn="ctr"/>
            <a:r>
              <a:rPr lang="hr-HR" sz="5400" b="0" cap="none" spc="0" dirty="0" smtClean="0">
                <a:ln w="0"/>
                <a:solidFill>
                  <a:schemeClr val="accent1"/>
                </a:solidFill>
                <a:effectLst>
                  <a:outerShdw blurRad="38100" dist="25400" dir="5400000" algn="ctr" rotWithShape="0">
                    <a:srgbClr val="6E747A">
                      <a:alpha val="43000"/>
                    </a:srgbClr>
                  </a:outerShdw>
                </a:effectLst>
              </a:rPr>
              <a:t>3. Zašto je važno štititi autorsko pravo?</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Rectangle 2"/>
          <p:cNvSpPr/>
          <p:nvPr/>
        </p:nvSpPr>
        <p:spPr>
          <a:xfrm>
            <a:off x="3048000" y="1882339"/>
            <a:ext cx="6096000" cy="4154984"/>
          </a:xfrm>
          <a:prstGeom prst="rect">
            <a:avLst/>
          </a:prstGeom>
        </p:spPr>
        <p:txBody>
          <a:bodyPr>
            <a:spAutoFit/>
          </a:bodyPr>
          <a:lstStyle/>
          <a:p>
            <a:r>
              <a:rPr lang="hr-HR" sz="2400" dirty="0">
                <a:solidFill>
                  <a:srgbClr val="333333"/>
                </a:solidFill>
                <a:latin typeface="Roboto Condensed"/>
              </a:rPr>
              <a:t>Efektivna autorskopravna zaštita podstiče kreativnost pojedinaca, osigurava autorima ostvarivanje ekonomske egzistencije, te doprinosi bogatom kulturnom stvaralaštvu i promociji zemlje. Svi uživamo u čitanju novog književnog djela, gledanju filma ili predstave, slušanju muzike i mnogim drugim vidovima autorskih djela. Stoga se podsticanjem kreativnosti stvaralaca društvo obogaćuje doprinosom djela autora u ovim različitim oblastima stvaralaštva.</a:t>
            </a:r>
            <a:endParaRPr lang="hr-HR" sz="2400" dirty="0"/>
          </a:p>
        </p:txBody>
      </p:sp>
      <p:cxnSp>
        <p:nvCxnSpPr>
          <p:cNvPr id="5" name="Straight Connector 4"/>
          <p:cNvCxnSpPr/>
          <p:nvPr/>
        </p:nvCxnSpPr>
        <p:spPr>
          <a:xfrm>
            <a:off x="3187700" y="2273300"/>
            <a:ext cx="55626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0" y="2667000"/>
            <a:ext cx="5892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187700" y="3035300"/>
            <a:ext cx="5308600" cy="2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3187700" y="3429000"/>
            <a:ext cx="5753100" cy="226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187700" y="3788380"/>
            <a:ext cx="51689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3187700" y="4114800"/>
            <a:ext cx="53086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3048000" y="4355774"/>
            <a:ext cx="5130800" cy="101599"/>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187700" y="4855344"/>
            <a:ext cx="5562600" cy="595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187700" y="5217570"/>
            <a:ext cx="4826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187700" y="5575300"/>
            <a:ext cx="57531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3117850" y="5971129"/>
            <a:ext cx="5378450" cy="406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153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5161" y="249535"/>
            <a:ext cx="9493496" cy="1754326"/>
          </a:xfrm>
          <a:prstGeom prst="rect">
            <a:avLst/>
          </a:prstGeom>
          <a:noFill/>
        </p:spPr>
        <p:txBody>
          <a:bodyPr wrap="none" lIns="91440" tIns="45720" rIns="91440" bIns="45720">
            <a:spAutoFit/>
          </a:bodyPr>
          <a:lstStyle/>
          <a:p>
            <a:pPr algn="ctr"/>
            <a:r>
              <a:rPr lang="hr-HR" sz="5400" dirty="0" smtClean="0">
                <a:ln w="0"/>
                <a:solidFill>
                  <a:schemeClr val="accent1"/>
                </a:solidFill>
                <a:effectLst>
                  <a:outerShdw blurRad="38100" dist="25400" dir="5400000" algn="ctr" rotWithShape="0">
                    <a:srgbClr val="6E747A">
                      <a:alpha val="43000"/>
                    </a:srgbClr>
                  </a:outerShdw>
                </a:effectLst>
              </a:rPr>
              <a:t>4.Kako stječem autorsko pravo na</a:t>
            </a:r>
          </a:p>
          <a:p>
            <a:pPr algn="ctr"/>
            <a:r>
              <a:rPr lang="hr-HR" sz="5400" dirty="0" smtClean="0">
                <a:ln w="0"/>
                <a:solidFill>
                  <a:schemeClr val="accent1"/>
                </a:solidFill>
                <a:effectLst>
                  <a:outerShdw blurRad="38100" dist="25400" dir="5400000" algn="ctr" rotWithShape="0">
                    <a:srgbClr val="6E747A">
                      <a:alpha val="43000"/>
                    </a:srgbClr>
                  </a:outerShdw>
                </a:effectLst>
              </a:rPr>
              <a:t> svoje djelo?</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Rectangle 2"/>
          <p:cNvSpPr/>
          <p:nvPr/>
        </p:nvSpPr>
        <p:spPr>
          <a:xfrm>
            <a:off x="0" y="2177346"/>
            <a:ext cx="12192000" cy="3416320"/>
          </a:xfrm>
          <a:prstGeom prst="rect">
            <a:avLst/>
          </a:prstGeom>
        </p:spPr>
        <p:txBody>
          <a:bodyPr wrap="square">
            <a:spAutoFit/>
          </a:bodyPr>
          <a:lstStyle/>
          <a:p>
            <a:r>
              <a:rPr lang="hr-HR" dirty="0">
                <a:solidFill>
                  <a:srgbClr val="333333"/>
                </a:solidFill>
                <a:latin typeface="Roboto Condensed"/>
              </a:rPr>
              <a:t>Autorsko pravo nastaje i pripada autoru na osnovu samog čina stvaranja autorskog djela i nije uvjetovano ispunjenjem bilo kakvih formalnosti ili zahtjeva u pogledu njegovog sadržaja, kvaliteta ili svrhe. Dovoljno je da individualna ideja izađe iz </a:t>
            </a:r>
            <a:r>
              <a:rPr lang="hr-HR" dirty="0" smtClean="0">
                <a:solidFill>
                  <a:srgbClr val="333333"/>
                </a:solidFill>
                <a:latin typeface="Roboto Condensed"/>
              </a:rPr>
              <a:t>duhone,</a:t>
            </a:r>
            <a:r>
              <a:rPr lang="hr-HR" dirty="0">
                <a:solidFill>
                  <a:srgbClr val="333333"/>
                </a:solidFill>
                <a:latin typeface="Roboto Condensed"/>
              </a:rPr>
              <a:t> v</a:t>
            </a:r>
            <a:r>
              <a:rPr lang="hr-HR" dirty="0" smtClean="0">
                <a:solidFill>
                  <a:srgbClr val="333333"/>
                </a:solidFill>
                <a:latin typeface="Roboto Condensed"/>
              </a:rPr>
              <a:t> </a:t>
            </a:r>
            <a:r>
              <a:rPr lang="hr-HR" dirty="0">
                <a:solidFill>
                  <a:srgbClr val="333333"/>
                </a:solidFill>
                <a:latin typeface="Roboto Condensed"/>
              </a:rPr>
              <a:t>unutrašnje, sfere svog stvaraoca i da bude izražena, pa da, shodno tome, postane autorsko djelo koje uživa autorskopravnu zaštitu.</a:t>
            </a:r>
          </a:p>
          <a:p>
            <a:r>
              <a:rPr lang="hr-HR" dirty="0">
                <a:solidFill>
                  <a:srgbClr val="333333"/>
                </a:solidFill>
                <a:latin typeface="Roboto Condensed"/>
              </a:rPr>
              <a:t>Djelo ne mora nužno biti preneseno na materijalnu podlogu. Shodnom tome, čak i govorno ili muzičko djelo koje nije snimljeno ili zabilježeno notama, ili koreografija koja nije pismeno izražena mogu predstavljati autorsko djelo. Djelo čak ne mora ni biti objavljeno da bi uživalo zaštitu po osnovu autorskog prava. Princip da se autorsko pravo stječe bez formalnosti vrijedi u većini država svijeta.</a:t>
            </a:r>
          </a:p>
          <a:p>
            <a:r>
              <a:rPr lang="hr-HR" dirty="0">
                <a:solidFill>
                  <a:srgbClr val="333333"/>
                </a:solidFill>
                <a:latin typeface="Roboto Condensed"/>
              </a:rPr>
              <a:t>S ciljem očuvanja dokaza ili zbog drugih razloga, autor može deponirati originale ili primjerke svojih autorskih djela ili predmeta svojih srodnih prava u Institutu za intelektualno vlasništvo Bosne i Hercegovine. Deponirano djelo upisuje se u knjigu evidencije autorskih djela koju vodi Institut. Deponiranje nije obaveza autora, niti je uvjet za stjecanje autorskopravne zaštite, već samo mogućnost.</a:t>
            </a:r>
            <a:endParaRPr lang="hr-HR" b="0" i="0" dirty="0">
              <a:solidFill>
                <a:srgbClr val="333333"/>
              </a:solidFill>
              <a:effectLst/>
              <a:latin typeface="Roboto Condensed"/>
            </a:endParaRPr>
          </a:p>
        </p:txBody>
      </p:sp>
      <p:cxnSp>
        <p:nvCxnSpPr>
          <p:cNvPr id="5" name="Straight Connector 4"/>
          <p:cNvCxnSpPr/>
          <p:nvPr/>
        </p:nvCxnSpPr>
        <p:spPr>
          <a:xfrm>
            <a:off x="101600" y="2489200"/>
            <a:ext cx="119634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01600" y="2806700"/>
            <a:ext cx="1162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01600" y="3060700"/>
            <a:ext cx="11722100" cy="6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01600" y="3289300"/>
            <a:ext cx="3365500" cy="2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1600" y="3606800"/>
            <a:ext cx="117221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3" idx="1"/>
          </p:cNvCxnSpPr>
          <p:nvPr/>
        </p:nvCxnSpPr>
        <p:spPr>
          <a:xfrm flipV="1">
            <a:off x="0" y="3860800"/>
            <a:ext cx="12065000" cy="2470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01600" y="4140200"/>
            <a:ext cx="116205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0" y="4381500"/>
            <a:ext cx="4229100" cy="2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01600" y="4673600"/>
            <a:ext cx="117221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01600" y="4953000"/>
            <a:ext cx="11836400" cy="2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101600" y="5219700"/>
            <a:ext cx="1095705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01600" y="5593666"/>
            <a:ext cx="4622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7662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6853" y="122535"/>
            <a:ext cx="7578293" cy="1754326"/>
          </a:xfrm>
          <a:prstGeom prst="rect">
            <a:avLst/>
          </a:prstGeom>
          <a:noFill/>
        </p:spPr>
        <p:txBody>
          <a:bodyPr wrap="none" lIns="91440" tIns="45720" rIns="91440" bIns="45720">
            <a:spAutoFit/>
          </a:bodyPr>
          <a:lstStyle/>
          <a:p>
            <a:pPr algn="ctr"/>
            <a:r>
              <a:rPr lang="hr-HR" sz="5400" dirty="0" smtClean="0">
                <a:ln w="0"/>
                <a:solidFill>
                  <a:schemeClr val="accent1"/>
                </a:solidFill>
                <a:effectLst>
                  <a:outerShdw blurRad="38100" dist="25400" dir="5400000" algn="ctr" rotWithShape="0">
                    <a:srgbClr val="6E747A">
                      <a:alpha val="43000"/>
                    </a:srgbClr>
                  </a:outerShdw>
                </a:effectLst>
              </a:rPr>
              <a:t>5. Što se sve može zaštititi </a:t>
            </a:r>
          </a:p>
          <a:p>
            <a:pPr algn="ctr"/>
            <a:r>
              <a:rPr lang="hr-HR" sz="5400" dirty="0" smtClean="0">
                <a:ln w="0"/>
                <a:solidFill>
                  <a:schemeClr val="accent1"/>
                </a:solidFill>
                <a:effectLst>
                  <a:outerShdw blurRad="38100" dist="25400" dir="5400000" algn="ctr" rotWithShape="0">
                    <a:srgbClr val="6E747A">
                      <a:alpha val="43000"/>
                    </a:srgbClr>
                  </a:outerShdw>
                </a:effectLst>
              </a:rPr>
              <a:t>autorskim pravom?</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TextBox 2"/>
          <p:cNvSpPr txBox="1"/>
          <p:nvPr/>
        </p:nvSpPr>
        <p:spPr>
          <a:xfrm>
            <a:off x="762000" y="2120900"/>
            <a:ext cx="11226800" cy="861774"/>
          </a:xfrm>
          <a:prstGeom prst="rect">
            <a:avLst/>
          </a:prstGeom>
          <a:noFill/>
        </p:spPr>
        <p:txBody>
          <a:bodyPr wrap="square" rtlCol="0">
            <a:spAutoFit/>
          </a:bodyPr>
          <a:lstStyle/>
          <a:p>
            <a:endParaRPr lang="hr-HR" dirty="0" smtClean="0"/>
          </a:p>
          <a:p>
            <a:r>
              <a:rPr lang="hr-HR" sz="3200" dirty="0" smtClean="0"/>
              <a:t>Autorskim pravima možemo zaštititi: pjesme, slike, video itd.</a:t>
            </a:r>
            <a:endParaRPr lang="hr-HR" sz="3200" dirty="0"/>
          </a:p>
        </p:txBody>
      </p:sp>
      <p:cxnSp>
        <p:nvCxnSpPr>
          <p:cNvPr id="5" name="Straight Connector 4"/>
          <p:cNvCxnSpPr/>
          <p:nvPr/>
        </p:nvCxnSpPr>
        <p:spPr>
          <a:xfrm>
            <a:off x="762000" y="2982674"/>
            <a:ext cx="9702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4374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8813" y="325735"/>
            <a:ext cx="10696391" cy="923330"/>
          </a:xfrm>
          <a:prstGeom prst="rect">
            <a:avLst/>
          </a:prstGeom>
          <a:noFill/>
        </p:spPr>
        <p:txBody>
          <a:bodyPr wrap="none" lIns="91440" tIns="45720" rIns="91440" bIns="45720">
            <a:spAutoFit/>
          </a:bodyPr>
          <a:lstStyle/>
          <a:p>
            <a:pPr algn="ctr"/>
            <a:r>
              <a:rPr lang="hr-HR" sz="5400" b="0" cap="none" spc="0" dirty="0" smtClean="0">
                <a:ln w="0"/>
                <a:solidFill>
                  <a:schemeClr val="accent1"/>
                </a:solidFill>
                <a:effectLst>
                  <a:outerShdw blurRad="38100" dist="25400" dir="5400000" algn="ctr" rotWithShape="0">
                    <a:srgbClr val="6E747A">
                      <a:alpha val="43000"/>
                    </a:srgbClr>
                  </a:outerShdw>
                </a:effectLst>
              </a:rPr>
              <a:t>6. Koja djela uživaju zakonsku zaštitu?</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Rectangle 2"/>
          <p:cNvSpPr/>
          <p:nvPr/>
        </p:nvSpPr>
        <p:spPr>
          <a:xfrm>
            <a:off x="152400" y="1676549"/>
            <a:ext cx="12192000" cy="4801314"/>
          </a:xfrm>
          <a:prstGeom prst="rect">
            <a:avLst/>
          </a:prstGeom>
        </p:spPr>
        <p:txBody>
          <a:bodyPr wrap="square">
            <a:spAutoFit/>
          </a:bodyPr>
          <a:lstStyle/>
          <a:p>
            <a:r>
              <a:rPr lang="hr-HR" dirty="0">
                <a:solidFill>
                  <a:srgbClr val="333333"/>
                </a:solidFill>
                <a:latin typeface="Roboto Condensed"/>
              </a:rPr>
              <a:t>Djela koja uživaju zaštitu, između ostalog, jesu:</a:t>
            </a:r>
          </a:p>
          <a:p>
            <a:r>
              <a:rPr lang="hr-HR" dirty="0">
                <a:solidFill>
                  <a:srgbClr val="333333"/>
                </a:solidFill>
                <a:latin typeface="Roboto Condensed"/>
              </a:rPr>
              <a:t>- audiovizuelna djela (filmska djela i djela stvorena na način sličan filmskom stvaranju),</a:t>
            </a:r>
          </a:p>
          <a:p>
            <a:r>
              <a:rPr lang="hr-HR" dirty="0">
                <a:solidFill>
                  <a:srgbClr val="333333"/>
                </a:solidFill>
                <a:latin typeface="Roboto Condensed"/>
              </a:rPr>
              <a:t>- djela arhitekture (skice, planovi, nacrti i izgrađeni objekti),</a:t>
            </a:r>
          </a:p>
          <a:p>
            <a:r>
              <a:rPr lang="hr-HR" dirty="0">
                <a:solidFill>
                  <a:srgbClr val="333333"/>
                </a:solidFill>
                <a:latin typeface="Roboto Condensed"/>
              </a:rPr>
              <a:t>- djela likovnih umjetnosti (crteži, slike, grafike, kipovi i druga djela iste prirode),</a:t>
            </a:r>
          </a:p>
          <a:p>
            <a:r>
              <a:rPr lang="hr-HR" dirty="0">
                <a:solidFill>
                  <a:srgbClr val="333333"/>
                </a:solidFill>
                <a:latin typeface="Roboto Condensed"/>
              </a:rPr>
              <a:t>- djela svih grana primijenjenih umjetnosti, grafičkog i industrijskog oblikovanja,</a:t>
            </a:r>
          </a:p>
          <a:p>
            <a:r>
              <a:rPr lang="hr-HR" dirty="0">
                <a:solidFill>
                  <a:srgbClr val="333333"/>
                </a:solidFill>
                <a:latin typeface="Roboto Condensed"/>
              </a:rPr>
              <a:t>- dramska, dramsko-muzička i lutkarska djela,</a:t>
            </a:r>
          </a:p>
          <a:p>
            <a:r>
              <a:rPr lang="hr-HR" dirty="0">
                <a:solidFill>
                  <a:srgbClr val="333333"/>
                </a:solidFill>
                <a:latin typeface="Roboto Condensed"/>
              </a:rPr>
              <a:t>- fotografska djela i djela proizvedena postupkom sličnim fotografskom, kartografska djela,</a:t>
            </a:r>
          </a:p>
          <a:p>
            <a:r>
              <a:rPr lang="hr-HR" dirty="0">
                <a:solidFill>
                  <a:srgbClr val="333333"/>
                </a:solidFill>
                <a:latin typeface="Roboto Condensed"/>
              </a:rPr>
              <a:t>- govorna djela (govori, predavanja, propovijedi i druga djela iste prirode),</a:t>
            </a:r>
          </a:p>
          <a:p>
            <a:r>
              <a:rPr lang="hr-HR" dirty="0">
                <a:solidFill>
                  <a:srgbClr val="333333"/>
                </a:solidFill>
                <a:latin typeface="Roboto Condensed"/>
              </a:rPr>
              <a:t>- koreografska i pantomimska djela,</a:t>
            </a:r>
          </a:p>
          <a:p>
            <a:r>
              <a:rPr lang="hr-HR" dirty="0">
                <a:solidFill>
                  <a:srgbClr val="333333"/>
                </a:solidFill>
                <a:latin typeface="Roboto Condensed"/>
              </a:rPr>
              <a:t>- muzička djela s riječima ili bez riječi,</a:t>
            </a:r>
          </a:p>
          <a:p>
            <a:r>
              <a:rPr lang="hr-HR" dirty="0">
                <a:solidFill>
                  <a:srgbClr val="333333"/>
                </a:solidFill>
                <a:latin typeface="Roboto Condensed"/>
              </a:rPr>
              <a:t>- pisana djela (književni tekstovi, studije, priručnici, članci i ostali napisi, kao i kompjuterski programi),</a:t>
            </a:r>
          </a:p>
          <a:p>
            <a:r>
              <a:rPr lang="hr-HR" dirty="0">
                <a:solidFill>
                  <a:srgbClr val="333333"/>
                </a:solidFill>
                <a:latin typeface="Roboto Condensed"/>
              </a:rPr>
              <a:t>- prezentacije naučne, obrazovne ili tehničke prirode (tehničke skice, grafikoni, formulari itd.),</a:t>
            </a:r>
          </a:p>
          <a:p>
            <a:r>
              <a:rPr lang="hr-HR" dirty="0">
                <a:solidFill>
                  <a:srgbClr val="333333"/>
                </a:solidFill>
                <a:latin typeface="Roboto Condensed"/>
              </a:rPr>
              <a:t>- prerada autorskog djela u smislu prijevoda, prilagođavanja, muzičkog aranžmana i obrade i drugih prerada izvornih autorskih djela,</a:t>
            </a:r>
          </a:p>
          <a:p>
            <a:r>
              <a:rPr lang="hr-HR" dirty="0">
                <a:solidFill>
                  <a:srgbClr val="333333"/>
                </a:solidFill>
                <a:latin typeface="Roboto Condensed"/>
              </a:rPr>
              <a:t>- zbirke autorskih djela ili druge građe (enciklopedije, zbornici, antologije, baze podataka i slično),</a:t>
            </a:r>
          </a:p>
          <a:p>
            <a:r>
              <a:rPr lang="hr-HR" dirty="0">
                <a:solidFill>
                  <a:srgbClr val="333333"/>
                </a:solidFill>
                <a:latin typeface="Roboto Condensed"/>
              </a:rPr>
              <a:t>- započeto djelo, nezavršeno djelo, naslov i drugi sastojci djela predstavljaju samostalno autorsko djelo i uživaju zaštitu kao takvi ako su individualne duhovne tvorevine.</a:t>
            </a:r>
            <a:endParaRPr lang="hr-HR" b="0" i="0" dirty="0">
              <a:solidFill>
                <a:srgbClr val="333333"/>
              </a:solidFill>
              <a:effectLst/>
              <a:latin typeface="Roboto Condensed"/>
            </a:endParaRPr>
          </a:p>
        </p:txBody>
      </p:sp>
      <p:cxnSp>
        <p:nvCxnSpPr>
          <p:cNvPr id="5" name="Straight Connector 4"/>
          <p:cNvCxnSpPr/>
          <p:nvPr/>
        </p:nvCxnSpPr>
        <p:spPr>
          <a:xfrm>
            <a:off x="266700" y="1993900"/>
            <a:ext cx="47371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2100" y="2247900"/>
            <a:ext cx="8699500" cy="7605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66700" y="2552700"/>
            <a:ext cx="59817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79400" y="2870051"/>
            <a:ext cx="8001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1000" y="3111500"/>
            <a:ext cx="7835900" cy="5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92100" y="3416152"/>
            <a:ext cx="45339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381000" y="3670005"/>
            <a:ext cx="8978900" cy="295"/>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381000" y="3924300"/>
            <a:ext cx="7277100" cy="37953"/>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81000" y="4178005"/>
            <a:ext cx="3638550" cy="1299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81000" y="4470253"/>
            <a:ext cx="3638550"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381000" y="4733314"/>
            <a:ext cx="9975850" cy="28893"/>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381000" y="5012569"/>
            <a:ext cx="9245600" cy="47067"/>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381000" y="5254014"/>
            <a:ext cx="11620500" cy="50507"/>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152400" y="5533268"/>
            <a:ext cx="17907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266700" y="5829300"/>
            <a:ext cx="9931400" cy="2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92100" y="6104475"/>
            <a:ext cx="11899900" cy="18174"/>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66700" y="6409420"/>
            <a:ext cx="4965700" cy="3809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374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ircle(in)">
                                      <p:cBhvr>
                                        <p:cTn id="16" dur="2000"/>
                                        <p:tgtEl>
                                          <p:spTgt spid="3">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ircle(in)">
                                      <p:cBhvr>
                                        <p:cTn id="19" dur="2000"/>
                                        <p:tgtEl>
                                          <p:spTgt spid="3">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ircle(in)">
                                      <p:cBhvr>
                                        <p:cTn id="22" dur="2000"/>
                                        <p:tgtEl>
                                          <p:spTgt spid="3">
                                            <p:txEl>
                                              <p:pRg st="5" end="5"/>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ircle(in)">
                                      <p:cBhvr>
                                        <p:cTn id="25" dur="2000"/>
                                        <p:tgtEl>
                                          <p:spTgt spid="3">
                                            <p:txEl>
                                              <p:pRg st="6" end="6"/>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ircle(in)">
                                      <p:cBhvr>
                                        <p:cTn id="28" dur="2000"/>
                                        <p:tgtEl>
                                          <p:spTgt spid="3">
                                            <p:txEl>
                                              <p:pRg st="7" end="7"/>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circle(in)">
                                      <p:cBhvr>
                                        <p:cTn id="31" dur="2000"/>
                                        <p:tgtEl>
                                          <p:spTgt spid="3">
                                            <p:txEl>
                                              <p:pRg st="8" end="8"/>
                                            </p:txEl>
                                          </p:spTgt>
                                        </p:tgtEl>
                                      </p:cBhvr>
                                    </p:animEffect>
                                  </p:childTnLst>
                                </p:cTn>
                              </p:par>
                              <p:par>
                                <p:cTn id="32" presetID="6" presetClass="entr" presetSubtype="16"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circle(in)">
                                      <p:cBhvr>
                                        <p:cTn id="34" dur="2000"/>
                                        <p:tgtEl>
                                          <p:spTgt spid="3">
                                            <p:txEl>
                                              <p:pRg st="9" end="9"/>
                                            </p:txEl>
                                          </p:spTgt>
                                        </p:tgtEl>
                                      </p:cBhvr>
                                    </p:animEffect>
                                  </p:childTnLst>
                                </p:cTn>
                              </p:par>
                              <p:par>
                                <p:cTn id="35" presetID="6" presetClass="entr" presetSubtype="16"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circle(in)">
                                      <p:cBhvr>
                                        <p:cTn id="37" dur="2000"/>
                                        <p:tgtEl>
                                          <p:spTgt spid="3">
                                            <p:txEl>
                                              <p:pRg st="10" end="10"/>
                                            </p:txEl>
                                          </p:spTgt>
                                        </p:tgtEl>
                                      </p:cBhvr>
                                    </p:animEffect>
                                  </p:childTnLst>
                                </p:cTn>
                              </p:par>
                              <p:par>
                                <p:cTn id="38" presetID="6" presetClass="entr" presetSubtype="16" fill="hold" nodeType="with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circle(in)">
                                      <p:cBhvr>
                                        <p:cTn id="40" dur="2000"/>
                                        <p:tgtEl>
                                          <p:spTgt spid="3">
                                            <p:txEl>
                                              <p:pRg st="11" end="11"/>
                                            </p:txEl>
                                          </p:spTgt>
                                        </p:tgtEl>
                                      </p:cBhvr>
                                    </p:animEffect>
                                  </p:childTnLst>
                                </p:cTn>
                              </p:par>
                              <p:par>
                                <p:cTn id="41" presetID="6" presetClass="entr" presetSubtype="16"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animEffect transition="in" filter="circle(in)">
                                      <p:cBhvr>
                                        <p:cTn id="43" dur="2000"/>
                                        <p:tgtEl>
                                          <p:spTgt spid="3">
                                            <p:txEl>
                                              <p:pRg st="12" end="12"/>
                                            </p:txEl>
                                          </p:spTgt>
                                        </p:tgtEl>
                                      </p:cBhvr>
                                    </p:animEffect>
                                  </p:childTnLst>
                                </p:cTn>
                              </p:par>
                              <p:par>
                                <p:cTn id="44" presetID="6" presetClass="entr" presetSubtype="16" fill="hold" nodeType="with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circle(in)">
                                      <p:cBhvr>
                                        <p:cTn id="46" dur="2000"/>
                                        <p:tgtEl>
                                          <p:spTgt spid="3">
                                            <p:txEl>
                                              <p:pRg st="13" end="13"/>
                                            </p:txEl>
                                          </p:spTgt>
                                        </p:tgtEl>
                                      </p:cBhvr>
                                    </p:animEffect>
                                  </p:childTnLst>
                                </p:cTn>
                              </p:par>
                              <p:par>
                                <p:cTn id="47" presetID="6" presetClass="entr" presetSubtype="16"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animEffect transition="in" filter="circle(in)">
                                      <p:cBhvr>
                                        <p:cTn id="49"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9311" y="516235"/>
            <a:ext cx="8645188" cy="923330"/>
          </a:xfrm>
          <a:prstGeom prst="rect">
            <a:avLst/>
          </a:prstGeom>
          <a:noFill/>
        </p:spPr>
        <p:txBody>
          <a:bodyPr wrap="none" lIns="91440" tIns="45720" rIns="91440" bIns="45720">
            <a:spAutoFit/>
          </a:bodyPr>
          <a:lstStyle/>
          <a:p>
            <a:pPr algn="ctr"/>
            <a:r>
              <a:rPr lang="hr-HR" sz="5400" dirty="0" smtClean="0">
                <a:ln w="0"/>
                <a:solidFill>
                  <a:schemeClr val="accent1"/>
                </a:solidFill>
                <a:effectLst>
                  <a:outerShdw blurRad="38100" dist="25400" dir="5400000" algn="ctr" rotWithShape="0">
                    <a:srgbClr val="6E747A">
                      <a:alpha val="43000"/>
                    </a:srgbClr>
                  </a:outerShdw>
                </a:effectLst>
              </a:rPr>
              <a:t>7. Koliko traje autorsko pravo?</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Rectangle 2"/>
          <p:cNvSpPr/>
          <p:nvPr/>
        </p:nvSpPr>
        <p:spPr>
          <a:xfrm>
            <a:off x="3263905" y="1743839"/>
            <a:ext cx="6096000" cy="3785652"/>
          </a:xfrm>
          <a:prstGeom prst="rect">
            <a:avLst/>
          </a:prstGeom>
        </p:spPr>
        <p:txBody>
          <a:bodyPr>
            <a:spAutoFit/>
          </a:bodyPr>
          <a:lstStyle/>
          <a:p>
            <a:r>
              <a:rPr lang="hr-HR" sz="2000" dirty="0">
                <a:solidFill>
                  <a:srgbClr val="333333"/>
                </a:solidFill>
                <a:latin typeface="Roboto Condensed"/>
              </a:rPr>
              <a:t>Autorsko pravo je jedinstveno pravo i traje za života autora, uključujući i period od 70 godina nakon njegove smrti. Jedini izuzetak čini pravo pokajanja, koje traje samo za života autora.</a:t>
            </a:r>
          </a:p>
          <a:p>
            <a:r>
              <a:rPr lang="hr-HR" sz="2000" dirty="0">
                <a:solidFill>
                  <a:srgbClr val="333333"/>
                </a:solidFill>
                <a:latin typeface="Roboto Condensed"/>
              </a:rPr>
              <a:t>Kod kolektivnih djela rok od 70 godina počinje da teče od dana zakonitog objavljivanja djela. Ako se radi o djelu anonimnog autora, navedeni rok se računa na isti način.</a:t>
            </a:r>
          </a:p>
          <a:p>
            <a:r>
              <a:rPr lang="hr-HR" sz="2000" dirty="0">
                <a:solidFill>
                  <a:srgbClr val="333333"/>
                </a:solidFill>
                <a:latin typeface="Roboto Condensed"/>
              </a:rPr>
              <a:t>Istekom rokova trajanja autorskog prava autorsko djelo prestaje da bude autorskopravno zaštićeno, što znači da se sa stanovišta autorskog prava može slobodno koristiti.</a:t>
            </a:r>
            <a:endParaRPr lang="hr-HR" sz="2000" b="0" i="0" dirty="0">
              <a:solidFill>
                <a:srgbClr val="333333"/>
              </a:solidFill>
              <a:effectLst/>
              <a:latin typeface="Roboto Condensed"/>
            </a:endParaRPr>
          </a:p>
        </p:txBody>
      </p:sp>
      <p:cxnSp>
        <p:nvCxnSpPr>
          <p:cNvPr id="5" name="Straight Connector 4"/>
          <p:cNvCxnSpPr/>
          <p:nvPr/>
        </p:nvCxnSpPr>
        <p:spPr>
          <a:xfrm flipH="1">
            <a:off x="3467100" y="3022600"/>
            <a:ext cx="35179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378200" y="2082800"/>
            <a:ext cx="5753100" cy="127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378200" y="2400300"/>
            <a:ext cx="5245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378200" y="2704575"/>
            <a:ext cx="5638800" cy="386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378200" y="3339574"/>
            <a:ext cx="5511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378200" y="3619500"/>
            <a:ext cx="5537200" cy="25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378200" y="3935949"/>
            <a:ext cx="5245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3378200" y="4229100"/>
            <a:ext cx="22987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378200" y="4495800"/>
            <a:ext cx="5524500" cy="381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378200" y="4851400"/>
            <a:ext cx="5511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3378200" y="5130800"/>
            <a:ext cx="5753100" cy="50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378200" y="5529491"/>
            <a:ext cx="1879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6627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9344" y="795635"/>
            <a:ext cx="11456534" cy="1754326"/>
          </a:xfrm>
          <a:prstGeom prst="rect">
            <a:avLst/>
          </a:prstGeom>
          <a:noFill/>
        </p:spPr>
        <p:txBody>
          <a:bodyPr wrap="none" lIns="91440" tIns="45720" rIns="91440" bIns="45720">
            <a:spAutoFit/>
          </a:bodyPr>
          <a:lstStyle/>
          <a:p>
            <a:pPr algn="ctr"/>
            <a:r>
              <a:rPr lang="hr-HR" sz="5400" b="0" cap="none" spc="0" dirty="0" smtClean="0">
                <a:ln w="0"/>
                <a:solidFill>
                  <a:schemeClr val="accent1"/>
                </a:solidFill>
                <a:effectLst>
                  <a:outerShdw blurRad="38100" dist="25400" dir="5400000" algn="ctr" rotWithShape="0">
                    <a:srgbClr val="6E747A">
                      <a:alpha val="43000"/>
                    </a:srgbClr>
                  </a:outerShdw>
                </a:effectLst>
              </a:rPr>
              <a:t>8.Na što sve treba paziti kada uzimamo </a:t>
            </a:r>
          </a:p>
          <a:p>
            <a:pPr algn="ctr"/>
            <a:r>
              <a:rPr lang="hr-HR" sz="5400" dirty="0" smtClean="0">
                <a:ln w="0"/>
                <a:solidFill>
                  <a:schemeClr val="accent1"/>
                </a:solidFill>
                <a:effectLst>
                  <a:outerShdw blurRad="38100" dist="25400" dir="5400000" algn="ctr" rotWithShape="0">
                    <a:srgbClr val="6E747A">
                      <a:alpha val="43000"/>
                    </a:srgbClr>
                  </a:outerShdw>
                </a:effectLst>
              </a:rPr>
              <a:t>I koristimo materijal sa interneta?</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3" name="TextBox 2"/>
          <p:cNvSpPr txBox="1"/>
          <p:nvPr/>
        </p:nvSpPr>
        <p:spPr>
          <a:xfrm>
            <a:off x="342900" y="2806700"/>
            <a:ext cx="10858500" cy="861774"/>
          </a:xfrm>
          <a:prstGeom prst="rect">
            <a:avLst/>
          </a:prstGeom>
          <a:noFill/>
        </p:spPr>
        <p:txBody>
          <a:bodyPr wrap="square" rtlCol="0">
            <a:spAutoFit/>
          </a:bodyPr>
          <a:lstStyle/>
          <a:p>
            <a:endParaRPr lang="hr-HR" dirty="0"/>
          </a:p>
          <a:p>
            <a:r>
              <a:rPr lang="hr-HR" sz="3200" dirty="0" smtClean="0"/>
              <a:t>Treba paziti s koje stranice preuzimamo je li sigurno.</a:t>
            </a:r>
            <a:endParaRPr lang="hr-HR" sz="3200" dirty="0"/>
          </a:p>
        </p:txBody>
      </p:sp>
      <p:cxnSp>
        <p:nvCxnSpPr>
          <p:cNvPr id="5" name="Straight Connector 4"/>
          <p:cNvCxnSpPr/>
          <p:nvPr/>
        </p:nvCxnSpPr>
        <p:spPr>
          <a:xfrm flipV="1">
            <a:off x="469344" y="3644900"/>
            <a:ext cx="8471456" cy="2357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846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83</TotalTime>
  <Words>788</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georgia</vt:lpstr>
      <vt:lpstr>Helvetica</vt:lpstr>
      <vt:lpstr>Helvetica Neue</vt:lpstr>
      <vt:lpstr>Roboto Condensed</vt:lpstr>
      <vt:lpstr>Tw Cen MT</vt:lpstr>
      <vt:lpstr>Droplet</vt:lpstr>
      <vt:lpstr>Autorska prava na internetu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Autorska prava na internetu</dc:title>
  <dc:creator>Grgo EuroVip</dc:creator>
  <cp:lastModifiedBy>Grgo EuroVip</cp:lastModifiedBy>
  <cp:revision>9</cp:revision>
  <dcterms:created xsi:type="dcterms:W3CDTF">2020-05-11T10:06:28Z</dcterms:created>
  <dcterms:modified xsi:type="dcterms:W3CDTF">2020-05-13T07:25:24Z</dcterms:modified>
</cp:coreProperties>
</file>