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04" autoAdjust="0"/>
    <p:restoredTop sz="94660"/>
  </p:normalViewPr>
  <p:slideViewPr>
    <p:cSldViewPr>
      <p:cViewPr varScale="1">
        <p:scale>
          <a:sx n="83" d="100"/>
          <a:sy n="83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FE13BC5-218B-4C1D-ADE4-C1EB647CBE05}" type="datetimeFigureOut">
              <a:rPr lang="sr-Latn-CS" smtClean="0"/>
              <a:t>19.5.2020.</a:t>
            </a:fld>
            <a:endParaRPr lang="bs-Latn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E85181-1E28-42DF-8FAD-29D99093EEDA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571480"/>
            <a:ext cx="7772400" cy="3077526"/>
          </a:xfrm>
        </p:spPr>
        <p:txBody>
          <a:bodyPr>
            <a:normAutofit/>
          </a:bodyPr>
          <a:lstStyle/>
          <a:p>
            <a:pPr algn="ctr"/>
            <a:r>
              <a:rPr lang="bs-Latn-BA" sz="44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DECIMALNI BROJEVI</a:t>
            </a:r>
            <a:endParaRPr lang="bs-Latn-BA" sz="4400" dirty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01488"/>
          </a:xfrm>
        </p:spPr>
        <p:txBody>
          <a:bodyPr>
            <a:normAutofit fontScale="92500" lnSpcReduction="20000"/>
          </a:bodyPr>
          <a:lstStyle/>
          <a:p>
            <a:endParaRPr lang="bs-Latn-BA" dirty="0" smtClean="0"/>
          </a:p>
          <a:p>
            <a:endParaRPr lang="bs-Latn-BA" dirty="0" smtClean="0"/>
          </a:p>
          <a:p>
            <a:endParaRPr lang="bs-Latn-BA" dirty="0" smtClean="0"/>
          </a:p>
          <a:p>
            <a:endParaRPr lang="bs-Latn-BA" dirty="0" smtClean="0"/>
          </a:p>
          <a:p>
            <a:endParaRPr lang="bs-Latn-BA" dirty="0" smtClean="0"/>
          </a:p>
          <a:p>
            <a:r>
              <a:rPr lang="bs-Latn-B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Ivan Šimović 6.a</a:t>
            </a:r>
          </a:p>
          <a:p>
            <a:pPr algn="ctr"/>
            <a:r>
              <a:rPr lang="bs-Latn-BA" sz="1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Čerin, svibanj 2020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lphaLcParenR" startAt="2"/>
            </a:pPr>
            <a:r>
              <a:rPr lang="bs-Latn-BA" dirty="0" smtClean="0"/>
              <a:t>Širina 3.9m i dužina 4.4m</a:t>
            </a:r>
          </a:p>
          <a:p>
            <a:pPr marL="624078" indent="-514350">
              <a:buNone/>
            </a:pPr>
            <a:r>
              <a:rPr lang="bs-Latn-BA" dirty="0" smtClean="0"/>
              <a:t> </a:t>
            </a:r>
            <a:r>
              <a:rPr lang="bs-Latn-BA" dirty="0" smtClean="0"/>
              <a:t>    </a:t>
            </a:r>
            <a:r>
              <a:rPr lang="bs-Latn-BA" sz="2400" dirty="0" smtClean="0"/>
              <a:t>P=a</a:t>
            </a:r>
            <a:r>
              <a:rPr lang="bs-Latn-BA" sz="1800" dirty="0" smtClean="0"/>
              <a:t>x</a:t>
            </a:r>
            <a:r>
              <a:rPr lang="bs-Latn-BA" sz="2400" dirty="0" smtClean="0"/>
              <a:t>b</a:t>
            </a:r>
          </a:p>
          <a:p>
            <a:pPr marL="624078" indent="-514350">
              <a:buNone/>
            </a:pPr>
            <a:r>
              <a:rPr lang="bs-Latn-BA" sz="2400" dirty="0" smtClean="0"/>
              <a:t> </a:t>
            </a:r>
            <a:r>
              <a:rPr lang="bs-Latn-BA" sz="2400" dirty="0" smtClean="0"/>
              <a:t>    P=3.9m</a:t>
            </a:r>
            <a:r>
              <a:rPr lang="bs-Latn-BA" sz="1800" dirty="0" smtClean="0"/>
              <a:t>x</a:t>
            </a:r>
            <a:r>
              <a:rPr lang="bs-Latn-BA" sz="2400" dirty="0" smtClean="0"/>
              <a:t>4.4m    Razlika u površinama je 0.29m</a:t>
            </a:r>
            <a:r>
              <a:rPr lang="bs-Latn-BA" sz="2400" baseline="30000" dirty="0" smtClean="0"/>
              <a:t>2</a:t>
            </a:r>
            <a:r>
              <a:rPr lang="bs-Latn-BA" sz="2400" dirty="0" smtClean="0"/>
              <a:t> .</a:t>
            </a:r>
          </a:p>
          <a:p>
            <a:pPr marL="624078" indent="-514350">
              <a:buNone/>
            </a:pPr>
            <a:r>
              <a:rPr lang="bs-Latn-BA" sz="2400" dirty="0" smtClean="0"/>
              <a:t> </a:t>
            </a:r>
            <a:r>
              <a:rPr lang="bs-Latn-BA" sz="2400" dirty="0" smtClean="0"/>
              <a:t>    P=17.16m</a:t>
            </a:r>
            <a:r>
              <a:rPr lang="bs-Latn-BA" sz="2400" baseline="30000" dirty="0" smtClean="0"/>
              <a:t>2</a:t>
            </a:r>
          </a:p>
          <a:p>
            <a:pPr marL="624078" indent="-514350">
              <a:buNone/>
            </a:pPr>
            <a:endParaRPr lang="bs-Latn-BA" sz="2400" baseline="30000" dirty="0" smtClean="0"/>
          </a:p>
          <a:p>
            <a:pPr marL="624078" indent="-514350">
              <a:buNone/>
            </a:pPr>
            <a:endParaRPr lang="bs-Latn-BA" sz="2400" baseline="30000" dirty="0" smtClean="0"/>
          </a:p>
          <a:p>
            <a:pPr marL="624078" indent="-514350">
              <a:buNone/>
            </a:pPr>
            <a:endParaRPr lang="bs-Latn-BA" sz="2400" baseline="30000" dirty="0" smtClean="0"/>
          </a:p>
          <a:p>
            <a:pPr marL="624078" indent="-514350">
              <a:buFont typeface="+mj-lt"/>
              <a:buAutoNum type="alphaLcParenR" startAt="3"/>
            </a:pPr>
            <a:r>
              <a:rPr lang="bs-Latn-BA" sz="2400" baseline="30000" dirty="0" smtClean="0"/>
              <a:t>                                                       </a:t>
            </a:r>
          </a:p>
          <a:p>
            <a:pPr marL="624078" indent="-514350">
              <a:buFont typeface="+mj-lt"/>
              <a:buAutoNum type="alphaLcParenR" startAt="3"/>
            </a:pPr>
            <a:endParaRPr lang="bs-Latn-BA" sz="2400" baseline="30000" dirty="0" smtClean="0"/>
          </a:p>
          <a:p>
            <a:pPr marL="624078" indent="-514350">
              <a:buNone/>
            </a:pPr>
            <a:r>
              <a:rPr lang="bs-Latn-BA" sz="2400" dirty="0" smtClean="0"/>
              <a:t>                                     Cijena tepiha po metru</a:t>
            </a:r>
          </a:p>
          <a:p>
            <a:pPr marL="624078" indent="-514350">
              <a:buNone/>
            </a:pPr>
            <a:r>
              <a:rPr lang="bs-Latn-BA" sz="2400" dirty="0" smtClean="0"/>
              <a:t> </a:t>
            </a:r>
            <a:r>
              <a:rPr lang="bs-Latn-BA" sz="2400" dirty="0" smtClean="0"/>
              <a:t>                                    kvadratnom je 11KM. </a:t>
            </a:r>
          </a:p>
          <a:p>
            <a:pPr marL="624078" indent="-514350">
              <a:buNone/>
            </a:pPr>
            <a:r>
              <a:rPr lang="bs-Latn-BA" sz="2400" dirty="0" smtClean="0"/>
              <a:t> </a:t>
            </a:r>
            <a:r>
              <a:rPr lang="bs-Latn-BA" sz="2400" dirty="0" smtClean="0"/>
              <a:t>                                    za tepih za moju sobu       izdvojio bih 185.55KM.</a:t>
            </a:r>
          </a:p>
          <a:p>
            <a:pPr marL="624078" indent="-514350">
              <a:buNone/>
            </a:pPr>
            <a:endParaRPr lang="bs-Latn-BA" sz="2400" baseline="30000" dirty="0" smtClean="0"/>
          </a:p>
          <a:p>
            <a:pPr marL="624078" indent="-514350">
              <a:buNone/>
            </a:pPr>
            <a:endParaRPr lang="bs-Latn-BA" sz="2400" baseline="30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bs-Latn-BA" dirty="0"/>
          </a:p>
        </p:txBody>
      </p:sp>
      <p:pic>
        <p:nvPicPr>
          <p:cNvPr id="4" name="Picture 3" descr="tepi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714620"/>
            <a:ext cx="3071834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bs-Latn-BA" sz="2000" dirty="0" smtClean="0"/>
          </a:p>
          <a:p>
            <a:pPr algn="just">
              <a:buNone/>
            </a:pPr>
            <a:r>
              <a:rPr lang="bs-Latn-BA" sz="2000" dirty="0" smtClean="0"/>
              <a:t>Moja najdraža čokoladica košta </a:t>
            </a:r>
            <a:r>
              <a:rPr lang="bs-Latn-BA" sz="2000" i="1" dirty="0" smtClean="0"/>
              <a:t>1.20KM</a:t>
            </a:r>
            <a:r>
              <a:rPr lang="bs-Latn-BA" sz="2000" dirty="0" smtClean="0"/>
              <a:t>. Ako želim kupiti 10 komada treba mi </a:t>
            </a:r>
            <a:r>
              <a:rPr lang="bs-Latn-BA" sz="2000" i="1" dirty="0" smtClean="0"/>
              <a:t>12KM</a:t>
            </a:r>
            <a:r>
              <a:rPr lang="bs-Latn-BA" sz="2000" dirty="0" smtClean="0"/>
              <a:t>, za 100 komada mi treba </a:t>
            </a:r>
            <a:r>
              <a:rPr lang="bs-Latn-BA" sz="2000" i="1" dirty="0" smtClean="0"/>
              <a:t>120KM</a:t>
            </a:r>
            <a:r>
              <a:rPr lang="bs-Latn-BA" sz="2000" dirty="0" smtClean="0"/>
              <a:t>. A da bi kupio 1000 komada treba mi </a:t>
            </a:r>
            <a:r>
              <a:rPr lang="bs-Latn-BA" sz="2000" i="1" dirty="0" smtClean="0"/>
              <a:t>1200KM</a:t>
            </a:r>
            <a:r>
              <a:rPr lang="bs-Latn-BA" sz="2000" dirty="0" smtClean="0"/>
              <a:t>.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sz="2400" dirty="0" smtClean="0"/>
              <a:t>Paket toaletnog papira od 10 rola košta </a:t>
            </a:r>
            <a:r>
              <a:rPr lang="bs-Latn-BA" sz="2400" dirty="0" smtClean="0">
                <a:solidFill>
                  <a:srgbClr val="FF0000"/>
                </a:solidFill>
              </a:rPr>
              <a:t>4.25KM</a:t>
            </a:r>
            <a:r>
              <a:rPr lang="bs-Latn-BA" sz="2400" dirty="0" smtClean="0"/>
              <a:t>, a jedna rola košta </a:t>
            </a:r>
            <a:r>
              <a:rPr lang="bs-Latn-BA" sz="2400" dirty="0" smtClean="0">
                <a:solidFill>
                  <a:srgbClr val="C00000"/>
                </a:solidFill>
              </a:rPr>
              <a:t>0.425KM</a:t>
            </a:r>
          </a:p>
          <a:p>
            <a:r>
              <a:rPr lang="bs-Latn-BA" sz="2400" dirty="0" smtClean="0"/>
              <a:t>Dok paket od 12 rola košta </a:t>
            </a:r>
            <a:r>
              <a:rPr lang="bs-Latn-BA" sz="2400" dirty="0" smtClean="0">
                <a:solidFill>
                  <a:srgbClr val="FF0000"/>
                </a:solidFill>
              </a:rPr>
              <a:t>5.40KM</a:t>
            </a:r>
            <a:r>
              <a:rPr lang="bs-Latn-BA" sz="2400" dirty="0" smtClean="0"/>
              <a:t>, stoga je cijena jedne role </a:t>
            </a:r>
            <a:r>
              <a:rPr lang="bs-Latn-BA" sz="2400" dirty="0" smtClean="0">
                <a:solidFill>
                  <a:srgbClr val="C00000"/>
                </a:solidFill>
              </a:rPr>
              <a:t>0.45KM</a:t>
            </a:r>
            <a:r>
              <a:rPr lang="bs-Latn-BA" sz="2400" dirty="0" smtClean="0"/>
              <a:t>.</a:t>
            </a:r>
          </a:p>
          <a:p>
            <a:r>
              <a:rPr lang="bs-Latn-BA" sz="2400" dirty="0" smtClean="0"/>
              <a:t>Zaključujem da je bolje kupiti paket od 10 rola.</a:t>
            </a:r>
            <a:endParaRPr lang="bs-Latn-B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Množenje i dijeljenje decimalnog broja prirodnim brojem</a:t>
            </a:r>
            <a:endParaRPr lang="bs-Latn-B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111-1110713_transparent-pulgar-arriba-png-thumbs-up-emoji-ballo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5214926"/>
            <a:ext cx="1524950" cy="128590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s-Latn-BA" dirty="0" smtClean="0"/>
              <a:t>Razredna štednja iznosi </a:t>
            </a:r>
            <a:r>
              <a:rPr lang="bs-Latn-BA" dirty="0" smtClean="0">
                <a:solidFill>
                  <a:srgbClr val="FF0000"/>
                </a:solidFill>
              </a:rPr>
              <a:t>1482.72KM.</a:t>
            </a:r>
          </a:p>
          <a:p>
            <a:pPr>
              <a:buNone/>
            </a:pPr>
            <a:r>
              <a:rPr lang="bs-Latn-BA" dirty="0" smtClean="0"/>
              <a:t>Svakom učeniku pripada </a:t>
            </a:r>
            <a:r>
              <a:rPr lang="bs-Latn-BA" dirty="0" smtClean="0">
                <a:solidFill>
                  <a:srgbClr val="FF0000"/>
                </a:solidFill>
              </a:rPr>
              <a:t>123.56KM.</a:t>
            </a:r>
          </a:p>
          <a:p>
            <a:pPr>
              <a:buNone/>
            </a:pPr>
            <a:r>
              <a:rPr lang="bs-Latn-BA" dirty="0" smtClean="0"/>
              <a:t>Koliko je učenika u razredu?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1482.72:123.56=12</a:t>
            </a:r>
          </a:p>
          <a:p>
            <a:r>
              <a:rPr lang="bs-Latn-BA" dirty="0" smtClean="0"/>
              <a:t>U razredu je </a:t>
            </a:r>
            <a:r>
              <a:rPr lang="bs-Latn-BA" dirty="0" smtClean="0">
                <a:solidFill>
                  <a:srgbClr val="FF0000"/>
                </a:solidFill>
              </a:rPr>
              <a:t>12</a:t>
            </a:r>
            <a:r>
              <a:rPr lang="bs-Latn-BA" dirty="0" smtClean="0"/>
              <a:t> učenika.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Dijeljenje decimalnog broja decimalnim brojem</a:t>
            </a:r>
            <a:endParaRPr lang="bs-Latn-B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vector-children-in-classroom-sce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928934"/>
            <a:ext cx="2645664" cy="149352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92500" lnSpcReduction="10000"/>
          </a:bodyPr>
          <a:lstStyle/>
          <a:p>
            <a:r>
              <a:rPr lang="bs-Latn-BA" sz="2400" dirty="0" smtClean="0"/>
              <a:t>Decimalne brojeve susrećemo svakodnevno.</a:t>
            </a:r>
          </a:p>
          <a:p>
            <a:r>
              <a:rPr lang="bs-Latn-BA" sz="2400" dirty="0" smtClean="0"/>
              <a:t>Uvijek mislimo da ih najviše susrećemo u školi, no u kućanstvu ih susrećemo više nego što smo mogli zamisliti.</a:t>
            </a:r>
          </a:p>
          <a:p>
            <a:r>
              <a:rPr lang="bs-Latn-BA" sz="2400" dirty="0" smtClean="0"/>
              <a:t>Decimalnim brojevima nam je prikazano vrijeme tj.sati, sobna temperatura, cijene...</a:t>
            </a:r>
          </a:p>
          <a:p>
            <a:r>
              <a:rPr lang="bs-Latn-BA" sz="2400" dirty="0" smtClean="0"/>
              <a:t>Rezultati u mojim najdražim igricama su prikazani u decimalnim brojevima.</a:t>
            </a:r>
          </a:p>
          <a:p>
            <a:r>
              <a:rPr lang="bs-Latn-BA" sz="2400" dirty="0" smtClean="0"/>
              <a:t>Pri svakoj posjeti trgovini, tržnici, mesnici moramo znati zbrajati, oduzimati, množiti i dijeliti decimalne brojeve. Podatci i statistika na tv-u su prikazani decimalnim brojevima.</a:t>
            </a:r>
          </a:p>
          <a:p>
            <a:r>
              <a:rPr lang="bs-Latn-BA" sz="2400" dirty="0" smtClean="0"/>
              <a:t>Čak nam je i prosjek u školi izražen decimalnim brojevima.</a:t>
            </a:r>
          </a:p>
          <a:p>
            <a:endParaRPr lang="bs-Latn-B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bs-Latn-BA" dirty="0" smtClean="0"/>
              <a:t> </a:t>
            </a:r>
            <a:endParaRPr lang="bs-Latn-B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s-Latn-BA" sz="4800" dirty="0" smtClean="0">
                <a:solidFill>
                  <a:schemeClr val="accent1">
                    <a:lumMod val="50000"/>
                  </a:schemeClr>
                </a:solidFill>
              </a:rPr>
              <a:t>HVALA NA PAŽNJI!</a:t>
            </a:r>
            <a:endParaRPr lang="bs-Latn-BA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>
            <a:off x="500034" y="274637"/>
            <a:ext cx="2571768" cy="296843"/>
          </a:xfrm>
        </p:spPr>
        <p:txBody>
          <a:bodyPr>
            <a:normAutofit fontScale="90000"/>
          </a:bodyPr>
          <a:lstStyle/>
          <a:p>
            <a:endParaRPr lang="bs-Latn-BA" dirty="0"/>
          </a:p>
        </p:txBody>
      </p:sp>
      <p:pic>
        <p:nvPicPr>
          <p:cNvPr id="4" name="Picture 3" descr="hvala 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785926"/>
            <a:ext cx="4643446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Moja visina iznosi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1.62m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Cijena novog sladoelda je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2.50KM.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Visina koša u školi je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3.05m.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Dnevno s biciklom pređem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2.5km.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Prosječna dnevna temperatura je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18.5</a:t>
            </a:r>
            <a:r>
              <a:rPr lang="bs-Latn-B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bs-Latn-B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Najniža cijena goriva je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1.51KM.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Automobil mojih roditelja je Volkswagen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1.6.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Preporučeno je dnevno piti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2.5l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 vode.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Broj opravljenih od korona virusa u BiH je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46.9%.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Udaljenost od kuće do škole mi je 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2.1km.</a:t>
            </a:r>
          </a:p>
          <a:p>
            <a:pPr marL="624078" indent="-514350">
              <a:buFont typeface="+mj-lt"/>
              <a:buAutoNum type="arabicPeriod"/>
            </a:pPr>
            <a:endParaRPr lang="bs-Latn-B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Decimalni brojevi oko mene</a:t>
            </a:r>
            <a:endParaRPr lang="bs-Latn-B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me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322711">
            <a:off x="7228396" y="1180216"/>
            <a:ext cx="1286741" cy="722655"/>
          </a:xfrm>
          <a:prstGeom prst="rect">
            <a:avLst/>
          </a:prstGeom>
        </p:spPr>
      </p:pic>
      <p:pic>
        <p:nvPicPr>
          <p:cNvPr id="5" name="Picture 4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2643182"/>
            <a:ext cx="1761984" cy="1643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bs-Latn-BA" dirty="0" smtClean="0"/>
              <a:t>Bacanje kugle, </a:t>
            </a:r>
            <a:r>
              <a:rPr lang="bs-Latn-BA" dirty="0" smtClean="0">
                <a:solidFill>
                  <a:srgbClr val="FF0000"/>
                </a:solidFill>
              </a:rPr>
              <a:t>23.12m</a:t>
            </a:r>
            <a:r>
              <a:rPr lang="bs-Latn-BA" dirty="0" smtClean="0"/>
              <a:t> Randy Barnes.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bs-Latn-BA" dirty="0" smtClean="0"/>
              <a:t>Trčanje 200m, </a:t>
            </a:r>
            <a:r>
              <a:rPr lang="bs-Latn-BA" dirty="0" smtClean="0">
                <a:solidFill>
                  <a:srgbClr val="FF0000"/>
                </a:solidFill>
              </a:rPr>
              <a:t>19.19s</a:t>
            </a:r>
            <a:r>
              <a:rPr lang="bs-Latn-BA" dirty="0" smtClean="0"/>
              <a:t> Usain Bolt.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bs-Latn-BA" dirty="0" smtClean="0"/>
              <a:t>Gol s najveće udaljenosti, </a:t>
            </a:r>
            <a:r>
              <a:rPr lang="bs-Latn-BA" dirty="0" smtClean="0">
                <a:solidFill>
                  <a:srgbClr val="FF0000"/>
                </a:solidFill>
              </a:rPr>
              <a:t>91.9m</a:t>
            </a:r>
            <a:r>
              <a:rPr lang="bs-Latn-BA" dirty="0" smtClean="0"/>
              <a:t> A. Begović.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bs-Latn-BA" dirty="0" smtClean="0"/>
              <a:t>Najbrži gol, u </a:t>
            </a:r>
            <a:r>
              <a:rPr lang="bs-Latn-BA" dirty="0" smtClean="0">
                <a:solidFill>
                  <a:srgbClr val="FF0000"/>
                </a:solidFill>
              </a:rPr>
              <a:t>1.8sekundi</a:t>
            </a:r>
            <a:r>
              <a:rPr lang="bs-Latn-BA" dirty="0" smtClean="0"/>
              <a:t> Nickolas Bendtner.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bs-Latn-BA" dirty="0" smtClean="0"/>
              <a:t>Svjetski rekord u letenju </a:t>
            </a:r>
            <a:r>
              <a:rPr lang="bs-Latn-BA" dirty="0" smtClean="0">
                <a:solidFill>
                  <a:srgbClr val="FF0000"/>
                </a:solidFill>
              </a:rPr>
              <a:t>19.19h</a:t>
            </a:r>
            <a:r>
              <a:rPr lang="bs-Latn-BA" dirty="0" smtClean="0"/>
              <a:t> provedenih u zraku, London-Sydney.</a:t>
            </a:r>
          </a:p>
          <a:p>
            <a:pPr marL="624078" indent="-514350">
              <a:buNone/>
            </a:pPr>
            <a:endParaRPr lang="bs-Latn-B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Svjestki rekordi u decimalnim brojevima</a:t>
            </a:r>
            <a:endParaRPr lang="bs-Latn-B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nogomet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11594">
            <a:off x="7308794" y="3603359"/>
            <a:ext cx="1225331" cy="980265"/>
          </a:xfrm>
          <a:prstGeom prst="rect">
            <a:avLst/>
          </a:prstGeom>
        </p:spPr>
      </p:pic>
      <p:pic>
        <p:nvPicPr>
          <p:cNvPr id="5" name="Picture 4" descr="vjez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5214950"/>
            <a:ext cx="1371600" cy="13807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pPr marL="624078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bs-Latn-BA" dirty="0" smtClean="0"/>
              <a:t>Najniža žena na svijetu, </a:t>
            </a:r>
            <a:r>
              <a:rPr lang="bs-Latn-BA" dirty="0" smtClean="0">
                <a:solidFill>
                  <a:srgbClr val="FF0000"/>
                </a:solidFill>
              </a:rPr>
              <a:t>62.8m</a:t>
            </a:r>
            <a:r>
              <a:rPr lang="bs-Latn-BA" dirty="0" smtClean="0"/>
              <a:t> I.K. Amge.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bs-Latn-BA" dirty="0" smtClean="0"/>
              <a:t>Najdulje hodanje pod vodom, </a:t>
            </a:r>
            <a:r>
              <a:rPr lang="bs-Latn-BA" dirty="0" smtClean="0">
                <a:solidFill>
                  <a:srgbClr val="FF0000"/>
                </a:solidFill>
              </a:rPr>
              <a:t>3.34min</a:t>
            </a:r>
            <a:r>
              <a:rPr lang="bs-Latn-BA" dirty="0" smtClean="0"/>
              <a:t> Boris Milošić.</a:t>
            </a:r>
          </a:p>
          <a:p>
            <a:pPr marL="624078" indent="-514350">
              <a:lnSpc>
                <a:spcPct val="150000"/>
              </a:lnSpc>
              <a:buNone/>
            </a:pPr>
            <a:endParaRPr lang="bs-Latn-BA" dirty="0" smtClean="0"/>
          </a:p>
          <a:p>
            <a:pPr marL="624078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bs-Latn-BA" dirty="0" smtClean="0"/>
              <a:t>Skok u vis, </a:t>
            </a:r>
            <a:r>
              <a:rPr lang="bs-Latn-BA" dirty="0" smtClean="0">
                <a:solidFill>
                  <a:srgbClr val="FF0000"/>
                </a:solidFill>
              </a:rPr>
              <a:t>2.09m</a:t>
            </a:r>
            <a:r>
              <a:rPr lang="bs-Latn-BA" dirty="0" smtClean="0"/>
              <a:t> Stefka Kostadinova.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bs-Latn-BA" dirty="0" smtClean="0"/>
              <a:t>Vožnja bicikla, </a:t>
            </a:r>
            <a:r>
              <a:rPr lang="bs-Latn-BA" dirty="0" smtClean="0">
                <a:solidFill>
                  <a:srgbClr val="FF0000"/>
                </a:solidFill>
              </a:rPr>
              <a:t>296.01km/h</a:t>
            </a:r>
            <a:r>
              <a:rPr lang="bs-Latn-BA" dirty="0" smtClean="0"/>
              <a:t> Denise  Mueler.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 startAt="10"/>
            </a:pPr>
            <a:r>
              <a:rPr lang="bs-Latn-BA" dirty="0" smtClean="0"/>
              <a:t>Najduže bez treptanja, </a:t>
            </a:r>
            <a:r>
              <a:rPr lang="bs-Latn-BA" dirty="0" smtClean="0">
                <a:solidFill>
                  <a:srgbClr val="FF0000"/>
                </a:solidFill>
              </a:rPr>
              <a:t>41.59min</a:t>
            </a:r>
            <a:r>
              <a:rPr lang="bs-Latn-BA" dirty="0" smtClean="0"/>
              <a:t> Fergal Flenung.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bs-Latn-BA" dirty="0"/>
          </a:p>
        </p:txBody>
      </p:sp>
      <p:pic>
        <p:nvPicPr>
          <p:cNvPr id="4" name="Picture 3" descr="hodanje-pod-vod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4187" y="2013628"/>
            <a:ext cx="1672924" cy="12695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Proizvodi: šećer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2.60KM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hrenovke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5.95KM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sir 4.68KM, jogurt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1.40KM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kava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6.10KM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čokolada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1.20KM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krastavci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4.90KM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začin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1.60KM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mlijeko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2.70KM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 napolitanka </a:t>
            </a:r>
            <a:r>
              <a:rPr lang="bs-Latn-BA" i="1" dirty="0" smtClean="0">
                <a:latin typeface="Times New Roman" pitchFamily="18" charset="0"/>
                <a:cs typeface="Times New Roman" pitchFamily="18" charset="0"/>
              </a:rPr>
              <a:t>1.35KM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/>
              <a:t>Čokolada </a:t>
            </a:r>
            <a:r>
              <a:rPr lang="bs-Latn-BA" dirty="0" smtClean="0">
                <a:solidFill>
                  <a:srgbClr val="FFFF00"/>
                </a:solidFill>
              </a:rPr>
              <a:t>1.20KM</a:t>
            </a:r>
            <a:r>
              <a:rPr lang="bs-Latn-BA" dirty="0" smtClean="0"/>
              <a:t>          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/>
              <a:t>Napolitanka </a:t>
            </a:r>
            <a:r>
              <a:rPr lang="bs-Latn-BA" dirty="0" smtClean="0">
                <a:solidFill>
                  <a:srgbClr val="FFFF00"/>
                </a:solidFill>
              </a:rPr>
              <a:t>1.35KM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/>
              <a:t>Jogurt </a:t>
            </a:r>
            <a:r>
              <a:rPr lang="bs-Latn-BA" dirty="0" smtClean="0">
                <a:solidFill>
                  <a:srgbClr val="FF6600"/>
                </a:solidFill>
              </a:rPr>
              <a:t>1.40KM</a:t>
            </a:r>
            <a:endParaRPr lang="bs-Latn-BA" sz="2000" dirty="0" smtClean="0">
              <a:solidFill>
                <a:srgbClr val="FF0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/>
              <a:t>Začin </a:t>
            </a:r>
            <a:r>
              <a:rPr lang="bs-Latn-BA" dirty="0" smtClean="0">
                <a:solidFill>
                  <a:srgbClr val="FF6600"/>
                </a:solidFill>
              </a:rPr>
              <a:t>1.60KM                   </a:t>
            </a:r>
          </a:p>
          <a:p>
            <a:pPr marL="624078" indent="-514350">
              <a:buFont typeface="+mj-lt"/>
              <a:buAutoNum type="arabicPeriod"/>
            </a:pPr>
            <a:r>
              <a:rPr lang="bs-Latn-BA" dirty="0" smtClean="0"/>
              <a:t>Šećer </a:t>
            </a:r>
            <a:r>
              <a:rPr lang="bs-Latn-BA" dirty="0" smtClean="0">
                <a:solidFill>
                  <a:srgbClr val="FF0000"/>
                </a:solidFill>
              </a:rPr>
              <a:t>2.60KM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bs-Latn-BA" sz="3600" dirty="0" smtClean="0"/>
              <a:t>Uspoređivanje decimalnih brojeva</a:t>
            </a:r>
            <a:endParaRPr lang="bs-Latn-BA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pPr marL="624078" indent="-514350">
              <a:buFont typeface="+mj-lt"/>
              <a:buAutoNum type="arabicPeriod" startAt="6"/>
            </a:pPr>
            <a:r>
              <a:rPr lang="bs-Latn-BA" dirty="0" smtClean="0"/>
              <a:t>Mlijeko </a:t>
            </a:r>
            <a:r>
              <a:rPr lang="bs-Latn-BA" dirty="0" smtClean="0">
                <a:solidFill>
                  <a:srgbClr val="FF0000"/>
                </a:solidFill>
              </a:rPr>
              <a:t>2.70KM</a:t>
            </a:r>
          </a:p>
          <a:p>
            <a:pPr marL="624078" indent="-514350">
              <a:buFont typeface="+mj-lt"/>
              <a:buAutoNum type="arabicPeriod" startAt="6"/>
            </a:pPr>
            <a:r>
              <a:rPr lang="bs-Latn-BA" dirty="0" smtClean="0"/>
              <a:t>Sir </a:t>
            </a:r>
            <a:r>
              <a:rPr lang="bs-Latn-BA" dirty="0" smtClean="0">
                <a:solidFill>
                  <a:srgbClr val="7030A0"/>
                </a:solidFill>
              </a:rPr>
              <a:t>4.68KM               </a:t>
            </a:r>
            <a:r>
              <a:rPr lang="bs-Latn-BA" sz="2000" dirty="0" smtClean="0">
                <a:solidFill>
                  <a:srgbClr val="FFFF00"/>
                </a:solidFill>
              </a:rPr>
              <a:t>1.20&lt;1.35</a:t>
            </a:r>
            <a:r>
              <a:rPr lang="bs-Latn-BA" sz="2000" dirty="0" smtClean="0">
                <a:solidFill>
                  <a:srgbClr val="FF6600"/>
                </a:solidFill>
              </a:rPr>
              <a:t>&lt;1.40&lt;1.60</a:t>
            </a:r>
            <a:r>
              <a:rPr lang="bs-Latn-BA" sz="2000" dirty="0" smtClean="0">
                <a:solidFill>
                  <a:srgbClr val="FF0000"/>
                </a:solidFill>
              </a:rPr>
              <a:t>&lt;2.60</a:t>
            </a:r>
            <a:r>
              <a:rPr lang="bs-Latn-BA" sz="2000" dirty="0" smtClean="0">
                <a:solidFill>
                  <a:srgbClr val="FF0000"/>
                </a:solidFill>
              </a:rPr>
              <a:t>&lt;</a:t>
            </a:r>
            <a:endParaRPr lang="bs-Latn-BA" sz="2000" dirty="0" smtClean="0">
              <a:solidFill>
                <a:srgbClr val="7030A0"/>
              </a:solidFill>
            </a:endParaRPr>
          </a:p>
          <a:p>
            <a:pPr marL="624078" indent="-514350">
              <a:buFont typeface="+mj-lt"/>
              <a:buAutoNum type="arabicPeriod" startAt="6"/>
            </a:pPr>
            <a:r>
              <a:rPr lang="bs-Latn-BA" dirty="0" smtClean="0"/>
              <a:t>Krastavci </a:t>
            </a:r>
            <a:r>
              <a:rPr lang="bs-Latn-BA" dirty="0" smtClean="0">
                <a:solidFill>
                  <a:srgbClr val="7030A0"/>
                </a:solidFill>
              </a:rPr>
              <a:t>4.90KM    </a:t>
            </a:r>
            <a:r>
              <a:rPr lang="bs-Latn-BA" sz="2000" dirty="0" smtClean="0">
                <a:solidFill>
                  <a:srgbClr val="FF0000"/>
                </a:solidFill>
              </a:rPr>
              <a:t>2.70</a:t>
            </a:r>
            <a:r>
              <a:rPr lang="bs-Latn-BA" sz="2000" dirty="0" smtClean="0">
                <a:solidFill>
                  <a:srgbClr val="7030A0"/>
                </a:solidFill>
              </a:rPr>
              <a:t>&lt;4.68&lt;4.90</a:t>
            </a:r>
            <a:r>
              <a:rPr lang="bs-Latn-BA" sz="2000" dirty="0" smtClean="0">
                <a:solidFill>
                  <a:schemeClr val="accent6">
                    <a:lumMod val="50000"/>
                  </a:schemeClr>
                </a:solidFill>
              </a:rPr>
              <a:t>&lt;5.95</a:t>
            </a:r>
            <a:r>
              <a:rPr lang="bs-Latn-BA" sz="2000" dirty="0" smtClean="0">
                <a:solidFill>
                  <a:srgbClr val="00B050"/>
                </a:solidFill>
              </a:rPr>
              <a:t>&lt;6.10</a:t>
            </a:r>
          </a:p>
          <a:p>
            <a:pPr marL="624078" indent="-514350">
              <a:buFont typeface="+mj-lt"/>
              <a:buAutoNum type="arabicPeriod" startAt="6"/>
            </a:pPr>
            <a:r>
              <a:rPr lang="bs-Latn-BA" dirty="0" smtClean="0"/>
              <a:t>Hrenovke </a:t>
            </a:r>
            <a:r>
              <a:rPr lang="bs-Latn-BA" dirty="0" smtClean="0">
                <a:solidFill>
                  <a:schemeClr val="accent6">
                    <a:lumMod val="50000"/>
                  </a:schemeClr>
                </a:solidFill>
              </a:rPr>
              <a:t>5.95KM</a:t>
            </a:r>
          </a:p>
          <a:p>
            <a:pPr marL="624078" indent="-514350">
              <a:buFont typeface="+mj-lt"/>
              <a:buAutoNum type="arabicPeriod" startAt="6"/>
            </a:pPr>
            <a:r>
              <a:rPr lang="bs-Latn-BA" dirty="0" smtClean="0"/>
              <a:t>Kava </a:t>
            </a:r>
            <a:r>
              <a:rPr lang="bs-Latn-BA" dirty="0" smtClean="0">
                <a:solidFill>
                  <a:srgbClr val="00B050"/>
                </a:solidFill>
              </a:rPr>
              <a:t>6.10KM</a:t>
            </a:r>
            <a:endParaRPr lang="bs-Latn-BA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bs-Latn-BA" dirty="0"/>
          </a:p>
        </p:txBody>
      </p:sp>
      <p:pic>
        <p:nvPicPr>
          <p:cNvPr id="4" name="Picture 3" descr="decimalni-brojevi-5razred-5-728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2571736" y="3643314"/>
            <a:ext cx="3845250" cy="21516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Left Arrow 5"/>
          <p:cNvSpPr/>
          <p:nvPr/>
        </p:nvSpPr>
        <p:spPr>
          <a:xfrm>
            <a:off x="8215338" y="1785926"/>
            <a:ext cx="357190" cy="71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7" name="Right Arrow 6"/>
          <p:cNvSpPr/>
          <p:nvPr/>
        </p:nvSpPr>
        <p:spPr>
          <a:xfrm>
            <a:off x="4286248" y="1285860"/>
            <a:ext cx="28575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679025" y="1464455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86248" y="928670"/>
            <a:ext cx="43577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072462" y="1500174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107653" y="196452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14810" y="2071678"/>
            <a:ext cx="44291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4214810" y="92867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dirty="0" smtClean="0"/>
              <a:t>-Tjestenina bolognese-</a:t>
            </a:r>
          </a:p>
          <a:p>
            <a:pPr>
              <a:buNone/>
            </a:pPr>
            <a:r>
              <a:rPr lang="bs-Latn-BA" dirty="0" smtClean="0"/>
              <a:t>Namirnice: sir, mljeveno meso, pomi, luk, rezanci, mrkva i parmezan.</a:t>
            </a:r>
          </a:p>
          <a:p>
            <a:r>
              <a:rPr lang="bs-Latn-BA" sz="2400" dirty="0" smtClean="0"/>
              <a:t>Mljeveno meso </a:t>
            </a:r>
            <a:r>
              <a:rPr lang="bs-Latn-BA" sz="2400" i="1" dirty="0" smtClean="0"/>
              <a:t>500g</a:t>
            </a:r>
            <a:r>
              <a:rPr lang="bs-Latn-BA" sz="2400" dirty="0" smtClean="0"/>
              <a:t>-</a:t>
            </a:r>
            <a:r>
              <a:rPr lang="bs-Latn-BA" sz="2400" dirty="0" smtClean="0">
                <a:solidFill>
                  <a:srgbClr val="FF0000"/>
                </a:solidFill>
              </a:rPr>
              <a:t>5.80KM</a:t>
            </a:r>
          </a:p>
          <a:p>
            <a:r>
              <a:rPr lang="bs-Latn-BA" sz="2400" dirty="0" smtClean="0"/>
              <a:t>Sir </a:t>
            </a:r>
            <a:r>
              <a:rPr lang="bs-Latn-BA" sz="2400" i="1" dirty="0" smtClean="0"/>
              <a:t>300g</a:t>
            </a:r>
            <a:r>
              <a:rPr lang="bs-Latn-BA" sz="2400" dirty="0" smtClean="0"/>
              <a:t>-</a:t>
            </a:r>
            <a:r>
              <a:rPr lang="bs-Latn-BA" sz="2400" dirty="0" smtClean="0">
                <a:solidFill>
                  <a:srgbClr val="FF0000"/>
                </a:solidFill>
              </a:rPr>
              <a:t>3.10KM</a:t>
            </a:r>
          </a:p>
          <a:p>
            <a:r>
              <a:rPr lang="bs-Latn-BA" sz="2400" dirty="0" smtClean="0"/>
              <a:t>Pomi </a:t>
            </a:r>
            <a:r>
              <a:rPr lang="bs-Latn-BA" sz="2400" i="1" dirty="0" smtClean="0"/>
              <a:t>200g</a:t>
            </a:r>
            <a:r>
              <a:rPr lang="bs-Latn-BA" sz="2400" dirty="0" smtClean="0"/>
              <a:t>-</a:t>
            </a:r>
            <a:r>
              <a:rPr lang="bs-Latn-BA" sz="2400" dirty="0" smtClean="0">
                <a:solidFill>
                  <a:srgbClr val="FF0000"/>
                </a:solidFill>
              </a:rPr>
              <a:t>1.80KM</a:t>
            </a:r>
          </a:p>
          <a:p>
            <a:r>
              <a:rPr lang="bs-Latn-BA" sz="2400" dirty="0" smtClean="0"/>
              <a:t>Luk </a:t>
            </a:r>
            <a:r>
              <a:rPr lang="bs-Latn-BA" sz="2400" i="1" dirty="0" smtClean="0"/>
              <a:t>50g</a:t>
            </a:r>
            <a:r>
              <a:rPr lang="bs-Latn-BA" sz="2400" dirty="0" smtClean="0"/>
              <a:t>-</a:t>
            </a:r>
            <a:r>
              <a:rPr lang="bs-Latn-BA" sz="2400" dirty="0" smtClean="0">
                <a:solidFill>
                  <a:srgbClr val="FF0000"/>
                </a:solidFill>
              </a:rPr>
              <a:t>0.70KM</a:t>
            </a:r>
          </a:p>
          <a:p>
            <a:r>
              <a:rPr lang="bs-Latn-BA" sz="2400" dirty="0" smtClean="0"/>
              <a:t>Rezanci </a:t>
            </a:r>
            <a:r>
              <a:rPr lang="bs-Latn-BA" sz="2400" i="1" dirty="0" smtClean="0"/>
              <a:t>450g</a:t>
            </a:r>
            <a:r>
              <a:rPr lang="bs-Latn-BA" sz="2400" dirty="0" smtClean="0"/>
              <a:t>-</a:t>
            </a:r>
            <a:r>
              <a:rPr lang="bs-Latn-BA" sz="2400" dirty="0" smtClean="0">
                <a:solidFill>
                  <a:srgbClr val="FF0000"/>
                </a:solidFill>
              </a:rPr>
              <a:t>3.60KM</a:t>
            </a:r>
          </a:p>
          <a:p>
            <a:r>
              <a:rPr lang="bs-Latn-BA" sz="2400" dirty="0" smtClean="0"/>
              <a:t>Mrkva </a:t>
            </a:r>
            <a:r>
              <a:rPr lang="bs-Latn-BA" sz="2400" i="1" dirty="0" smtClean="0"/>
              <a:t>50g</a:t>
            </a:r>
            <a:r>
              <a:rPr lang="bs-Latn-BA" sz="2400" dirty="0" smtClean="0"/>
              <a:t>-</a:t>
            </a:r>
            <a:r>
              <a:rPr lang="bs-Latn-BA" sz="2400" dirty="0" smtClean="0">
                <a:solidFill>
                  <a:srgbClr val="FF0000"/>
                </a:solidFill>
              </a:rPr>
              <a:t>0.50KM</a:t>
            </a:r>
          </a:p>
          <a:p>
            <a:r>
              <a:rPr lang="bs-Latn-BA" sz="2400" dirty="0" smtClean="0"/>
              <a:t>Parmezan </a:t>
            </a:r>
            <a:r>
              <a:rPr lang="bs-Latn-BA" sz="2400" i="1" dirty="0" smtClean="0"/>
              <a:t>60g</a:t>
            </a:r>
            <a:r>
              <a:rPr lang="bs-Latn-BA" sz="2400" dirty="0" smtClean="0"/>
              <a:t>-</a:t>
            </a:r>
            <a:r>
              <a:rPr lang="bs-Latn-BA" sz="2400" dirty="0" smtClean="0">
                <a:solidFill>
                  <a:srgbClr val="FF0000"/>
                </a:solidFill>
              </a:rPr>
              <a:t>1.20KM</a:t>
            </a:r>
            <a:endParaRPr lang="bs-Latn-BA" sz="24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Zbrajanje i oduzimanje decimalnih brojeva</a:t>
            </a:r>
            <a:endParaRPr lang="bs-Latn-B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namirni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3214686"/>
            <a:ext cx="3538312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/>
          <a:lstStyle/>
          <a:p>
            <a:pPr marL="624078" indent="-514350">
              <a:buFont typeface="+mj-lt"/>
              <a:buAutoNum type="alphaLcParenR"/>
            </a:pPr>
            <a:endParaRPr lang="bs-Latn-BA" dirty="0" smtClean="0"/>
          </a:p>
          <a:p>
            <a:pPr marL="624078" indent="-514350">
              <a:buFont typeface="+mj-lt"/>
              <a:buAutoNum type="alphaLcParenR"/>
            </a:pPr>
            <a:r>
              <a:rPr lang="bs-Latn-BA" dirty="0" smtClean="0"/>
              <a:t>Na kupovinu sam potrošio 16.70KM.</a:t>
            </a:r>
          </a:p>
          <a:p>
            <a:pPr marL="624078" indent="-514350">
              <a:buFont typeface="+mj-lt"/>
              <a:buAutoNum type="alphaLcParenR"/>
            </a:pPr>
            <a:endParaRPr lang="bs-Latn-BA" dirty="0" smtClean="0"/>
          </a:p>
          <a:p>
            <a:pPr marL="624078" indent="-514350">
              <a:buFont typeface="+mj-lt"/>
              <a:buAutoNum type="alphaLcParenR"/>
            </a:pPr>
            <a:r>
              <a:rPr lang="bs-Latn-BA" dirty="0" smtClean="0"/>
              <a:t>Imao sam dovoljno novaca na raspolaganju.</a:t>
            </a:r>
          </a:p>
          <a:p>
            <a:pPr marL="624078" indent="-514350">
              <a:buFont typeface="+mj-lt"/>
              <a:buAutoNum type="alphaLcParenR"/>
            </a:pPr>
            <a:endParaRPr lang="bs-Latn-BA" dirty="0" smtClean="0"/>
          </a:p>
          <a:p>
            <a:pPr marL="624078" indent="-514350">
              <a:buFont typeface="+mj-lt"/>
              <a:buAutoNum type="alphaLcParenR"/>
            </a:pPr>
            <a:r>
              <a:rPr lang="bs-Latn-BA" dirty="0" smtClean="0"/>
              <a:t>Ostalo mi je 8.30KM.</a:t>
            </a:r>
            <a:endParaRPr lang="bs-Latn-B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bs-Latn-BA" dirty="0"/>
          </a:p>
        </p:txBody>
      </p:sp>
      <p:pic>
        <p:nvPicPr>
          <p:cNvPr id="4" name="Picture 3" descr="ps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2857496"/>
            <a:ext cx="1676085" cy="1857364"/>
          </a:xfrm>
          <a:prstGeom prst="rect">
            <a:avLst/>
          </a:prstGeom>
        </p:spPr>
      </p:pic>
      <p:pic>
        <p:nvPicPr>
          <p:cNvPr id="5" name="Picture 4" descr="novac_ilustracij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5206" y="500042"/>
            <a:ext cx="1412868" cy="167313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lphaLcParenR"/>
            </a:pPr>
            <a:r>
              <a:rPr lang="bs-Latn-BA" dirty="0" smtClean="0"/>
              <a:t>Moja soba: širina </a:t>
            </a:r>
            <a:r>
              <a:rPr lang="bs-Latn-BA" dirty="0" smtClean="0">
                <a:solidFill>
                  <a:srgbClr val="FF0000"/>
                </a:solidFill>
              </a:rPr>
              <a:t>3.86m,</a:t>
            </a:r>
            <a:r>
              <a:rPr lang="bs-Latn-BA" dirty="0" smtClean="0"/>
              <a:t> dužina </a:t>
            </a:r>
            <a:r>
              <a:rPr lang="bs-Latn-BA" dirty="0" smtClean="0">
                <a:solidFill>
                  <a:srgbClr val="FF0000"/>
                </a:solidFill>
              </a:rPr>
              <a:t>4.37m.</a:t>
            </a:r>
          </a:p>
          <a:p>
            <a:pPr marL="624078" indent="-514350">
              <a:buNone/>
            </a:pPr>
            <a:r>
              <a:rPr lang="bs-Latn-BA" dirty="0" smtClean="0"/>
              <a:t>                                                                            </a:t>
            </a:r>
          </a:p>
          <a:p>
            <a:pPr marL="624078" indent="-514350">
              <a:buNone/>
            </a:pPr>
            <a:r>
              <a:rPr lang="bs-Latn-BA" dirty="0" smtClean="0"/>
              <a:t>                                                                    </a:t>
            </a:r>
          </a:p>
          <a:p>
            <a:pPr marL="624078" indent="-514350">
              <a:buNone/>
            </a:pPr>
            <a:r>
              <a:rPr lang="bs-Latn-BA" dirty="0" smtClean="0"/>
              <a:t>                                               </a:t>
            </a:r>
            <a:r>
              <a:rPr lang="bs-Latn-BA" sz="2400" dirty="0" smtClean="0"/>
              <a:t>P=axb </a:t>
            </a:r>
          </a:p>
          <a:p>
            <a:pPr marL="624078" indent="-514350">
              <a:buNone/>
            </a:pPr>
            <a:r>
              <a:rPr lang="bs-Latn-BA" sz="2400" dirty="0" smtClean="0"/>
              <a:t>                                                    P= 4.37m</a:t>
            </a:r>
            <a:r>
              <a:rPr lang="bs-Latn-BA" sz="1800" dirty="0" smtClean="0"/>
              <a:t>x</a:t>
            </a:r>
            <a:r>
              <a:rPr lang="bs-Latn-BA" sz="2400" dirty="0" smtClean="0"/>
              <a:t>3.86m</a:t>
            </a:r>
          </a:p>
          <a:p>
            <a:pPr marL="624078" indent="-514350">
              <a:buNone/>
            </a:pPr>
            <a:r>
              <a:rPr lang="bs-Latn-BA" sz="2400" dirty="0" smtClean="0"/>
              <a:t>                                                    P=16.8682m</a:t>
            </a:r>
            <a:r>
              <a:rPr lang="bs-Latn-BA" sz="2400" baseline="30000" dirty="0" smtClean="0"/>
              <a:t>2</a:t>
            </a:r>
            <a:r>
              <a:rPr lang="bs-Latn-BA" sz="2400" dirty="0" smtClean="0"/>
              <a:t> </a:t>
            </a:r>
          </a:p>
          <a:p>
            <a:pPr marL="624078" indent="-514350">
              <a:buNone/>
            </a:pPr>
            <a:r>
              <a:rPr lang="bs-Latn-BA" dirty="0" smtClean="0"/>
              <a:t>                                               </a:t>
            </a:r>
            <a:endParaRPr lang="bs-Latn-B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s-Latn-BA" sz="3600" smtClean="0">
                <a:latin typeface="Times New Roman" pitchFamily="18" charset="0"/>
                <a:cs typeface="Times New Roman" pitchFamily="18" charset="0"/>
              </a:rPr>
              <a:t>Množenje decimalnog broja decimalnim brojem</a:t>
            </a:r>
            <a:endParaRPr lang="bs-Latn-B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2428868"/>
            <a:ext cx="3429024" cy="292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3214678" y="1857364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214810" y="2071678"/>
            <a:ext cx="2000264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4414" y="2714620"/>
            <a:ext cx="35719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3" name="Rounded Rectangle 12"/>
          <p:cNvSpPr/>
          <p:nvPr/>
        </p:nvSpPr>
        <p:spPr>
          <a:xfrm>
            <a:off x="3357554" y="2643182"/>
            <a:ext cx="78581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4" name="Oval 13"/>
          <p:cNvSpPr/>
          <p:nvPr/>
        </p:nvSpPr>
        <p:spPr>
          <a:xfrm>
            <a:off x="3643306" y="2786058"/>
            <a:ext cx="285752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5" name="Rounded Rectangle 14"/>
          <p:cNvSpPr/>
          <p:nvPr/>
        </p:nvSpPr>
        <p:spPr>
          <a:xfrm>
            <a:off x="2357422" y="3786190"/>
            <a:ext cx="571504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7" name="L-Shape 16"/>
          <p:cNvSpPr/>
          <p:nvPr/>
        </p:nvSpPr>
        <p:spPr>
          <a:xfrm>
            <a:off x="2071670" y="4071942"/>
            <a:ext cx="357190" cy="35719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9" name="Oval 18"/>
          <p:cNvSpPr/>
          <p:nvPr/>
        </p:nvSpPr>
        <p:spPr>
          <a:xfrm>
            <a:off x="2571736" y="3643314"/>
            <a:ext cx="214314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20" name="Oval 19"/>
          <p:cNvSpPr/>
          <p:nvPr/>
        </p:nvSpPr>
        <p:spPr>
          <a:xfrm>
            <a:off x="3000364" y="3857628"/>
            <a:ext cx="71438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552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DECIMALNI BROJEVI</vt:lpstr>
      <vt:lpstr>Decimalni brojevi oko mene</vt:lpstr>
      <vt:lpstr>Svjestki rekordi u decimalnim brojevima</vt:lpstr>
      <vt:lpstr>Slide 4</vt:lpstr>
      <vt:lpstr>Uspoređivanje decimalnih brojeva</vt:lpstr>
      <vt:lpstr>Slide 6</vt:lpstr>
      <vt:lpstr>Zbrajanje i oduzimanje decimalnih brojeva</vt:lpstr>
      <vt:lpstr>Slide 8</vt:lpstr>
      <vt:lpstr>Množenje decimalnog broja decimalnim brojem</vt:lpstr>
      <vt:lpstr>Slide 10</vt:lpstr>
      <vt:lpstr>Množenje i dijeljenje decimalnog broja prirodnim brojem</vt:lpstr>
      <vt:lpstr>Dijeljenje decimalnog broja decimalnim brojem</vt:lpstr>
      <vt:lpstr>Zaključak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DECIMALNI BROJEVI</dc:title>
  <dc:creator>WIN10</dc:creator>
  <cp:lastModifiedBy>WIN10</cp:lastModifiedBy>
  <cp:revision>21</cp:revision>
  <dcterms:created xsi:type="dcterms:W3CDTF">2020-05-19T10:43:56Z</dcterms:created>
  <dcterms:modified xsi:type="dcterms:W3CDTF">2020-05-19T13:39:51Z</dcterms:modified>
</cp:coreProperties>
</file>