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344529"/>
    <a:srgbClr val="2B3922"/>
    <a:srgbClr val="2E3722"/>
    <a:srgbClr val="FCF7F1"/>
    <a:srgbClr val="B8D233"/>
    <a:srgbClr val="5CC6D6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17.5.2020.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17.5.2020.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u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u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u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Rezervirano mjesto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8885869-B068-409A-BCEB-4F7E5B63EAEB}" type="datetime1">
              <a:rPr lang="sr-Latn-RS" smtClean="0"/>
              <a:t>17.5.2020.</a:t>
            </a:fld>
            <a:endParaRPr lang="en-US" dirty="0"/>
          </a:p>
        </p:txBody>
      </p:sp>
      <p:sp>
        <p:nvSpPr>
          <p:cNvPr id="21" name="Rezervirano mjesto za podnožj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Rezervirano mjesto za broj slajd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69DD90-623B-413F-B8DF-1D32D3449399}" type="datetime1">
              <a:rPr lang="sr-Latn-RS" smtClean="0"/>
              <a:t>17.5.2020.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30785-97E8-43AD-94B5-5D21BDA6BAAE}" type="datetime1">
              <a:rPr lang="sr-Latn-RS" smtClean="0"/>
              <a:t>17.5.2020.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u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u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u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C9794191-82E4-45EF-B2DF-FDA23A6404F9}" type="datetime1">
              <a:rPr lang="sr-Latn-RS" smtClean="0"/>
              <a:t>17.5.2020.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8115DC-F980-4265-BDCD-70064EAF7AC7}" type="datetime1">
              <a:rPr lang="sr-Latn-RS" smtClean="0"/>
              <a:t>17.5.2020.</a:t>
            </a:fld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118D5-4299-4A2F-9F76-D0606DF9DF42}" type="datetime1">
              <a:rPr lang="sr-Latn-RS" smtClean="0"/>
              <a:t>17.5.2020.</a:t>
            </a:fld>
            <a:endParaRPr lang="en-US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509A0-50F9-4355-A7E6-40BC0B55820E}" type="datetime1">
              <a:rPr lang="sr-Latn-RS" smtClean="0"/>
              <a:t>17.5.2020.</a:t>
            </a:fld>
            <a:endParaRPr lang="en-US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75FD4C-D307-40C5-8E7B-59AD9076BFB9}" type="datetime1">
              <a:rPr lang="sr-Latn-RS" smtClean="0"/>
              <a:t>17.5.2020.</a:t>
            </a:fld>
            <a:endParaRPr lang="en-US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9841072-3D07-4E65-9DD7-9E0704450E00}" type="datetime1">
              <a:rPr lang="sr-Latn-RS" smtClean="0"/>
              <a:t>17.5.2020.</a:t>
            </a:fld>
            <a:endParaRPr lang="en-US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4C0B247-CD71-4835-A057-7F18327D242B}" type="datetime1">
              <a:rPr lang="sr-Latn-RS" smtClean="0"/>
              <a:t>17.5.2020.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utnik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u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17.5.2020.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avokutnik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avokutnik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2" y="20465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hr" sz="4400" dirty="0">
                <a:solidFill>
                  <a:schemeClr val="tx1"/>
                </a:solidFill>
              </a:rPr>
              <a:t>Decimalni brojevi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25000" lnSpcReduction="20000"/>
          </a:bodyPr>
          <a:lstStyle/>
          <a:p>
            <a:pPr rtl="0">
              <a:spcAft>
                <a:spcPts val="600"/>
              </a:spcAft>
            </a:pPr>
            <a:r>
              <a:rPr lang="hr" sz="6400" dirty="0">
                <a:solidFill>
                  <a:schemeClr val="tx1"/>
                </a:solidFill>
              </a:rPr>
              <a:t>Marija Pinjuh</a:t>
            </a:r>
          </a:p>
          <a:p>
            <a:pPr rtl="0">
              <a:spcAft>
                <a:spcPts val="600"/>
              </a:spcAft>
            </a:pPr>
            <a:r>
              <a:rPr lang="hr" sz="6400" dirty="0">
                <a:solidFill>
                  <a:schemeClr val="tx1"/>
                </a:solidFill>
              </a:rPr>
              <a:t>6.</a:t>
            </a:r>
            <a:r>
              <a:rPr lang="hr-HR" sz="6400" dirty="0">
                <a:solidFill>
                  <a:schemeClr val="tx1"/>
                </a:solidFill>
              </a:rPr>
              <a:t>a razred</a:t>
            </a:r>
          </a:p>
          <a:p>
            <a:pPr rtl="0">
              <a:spcAft>
                <a:spcPts val="600"/>
              </a:spcAft>
            </a:pPr>
            <a:r>
              <a:rPr lang="hr-HR" sz="6400" dirty="0">
                <a:solidFill>
                  <a:schemeClr val="tx1"/>
                </a:solidFill>
              </a:rPr>
              <a:t>Čerin,2020. godina</a:t>
            </a:r>
          </a:p>
          <a:p>
            <a:pPr rtl="0">
              <a:spcAft>
                <a:spcPts val="600"/>
              </a:spcAft>
            </a:pPr>
            <a:endParaRPr lang="hr" sz="6400" dirty="0">
              <a:solidFill>
                <a:schemeClr val="tx1"/>
              </a:solidFill>
            </a:endParaRPr>
          </a:p>
        </p:txBody>
      </p:sp>
      <p:sp>
        <p:nvSpPr>
          <p:cNvPr id="4" name="Zvijezda: 5 krakova 3">
            <a:extLst>
              <a:ext uri="{FF2B5EF4-FFF2-40B4-BE49-F238E27FC236}">
                <a16:creationId xmlns:a16="http://schemas.microsoft.com/office/drawing/2014/main" xmlns="" id="{A542BC4B-0162-4359-8E35-65919B27D68A}"/>
              </a:ext>
            </a:extLst>
          </p:cNvPr>
          <p:cNvSpPr/>
          <p:nvPr/>
        </p:nvSpPr>
        <p:spPr>
          <a:xfrm>
            <a:off x="6467061" y="3429000"/>
            <a:ext cx="927652" cy="7984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5A22AA-6AFD-4E14-96E8-857B4F72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Množenje i dijeljenje decimalnog broja prirodnim brojem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34A5A15-C7EC-4337-92E8-7572A5A4A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Jedno čokoladno </a:t>
            </a:r>
            <a:r>
              <a:rPr lang="hr-HR" dirty="0" err="1"/>
              <a:t>mlijeko,koje</a:t>
            </a:r>
            <a:r>
              <a:rPr lang="hr-HR" dirty="0"/>
              <a:t> ja jako volim, košta 0.70KM. Ako ih želim kupiti 10, treba mi 7KM</a:t>
            </a:r>
          </a:p>
          <a:p>
            <a:endParaRPr lang="hr-HR" dirty="0"/>
          </a:p>
          <a:p>
            <a:r>
              <a:rPr lang="hr-HR" dirty="0"/>
              <a:t>Ako me netko želi iznenaditi sa 100 čokoladnih mlijeka                  platiti će 70km, a 1000 kom. 700KM.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Paket toaletnog papira od 10 rola košta 4.25km. Tako da jedna rola košta 0.425KM.</a:t>
            </a:r>
          </a:p>
          <a:p>
            <a:r>
              <a:rPr lang="hr-HR" dirty="0"/>
              <a:t>Paket toaletnog papira od 12 rola košta 5.40 km. Onda jedna rola 0.45KM. </a:t>
            </a:r>
          </a:p>
          <a:p>
            <a:r>
              <a:rPr lang="hr-HR" dirty="0"/>
              <a:t>Više se isplati uzeti pakiranje od 10 rola.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562610D-0FA7-46AD-80F1-0563F82B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29E8AAD-BD22-45C7-BA6E-81B4BAE7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630" y="1845573"/>
            <a:ext cx="1162878" cy="75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9E33E0F-1A08-400E-8C97-4077A7FC4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15" y="2597427"/>
            <a:ext cx="872779" cy="7518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C49CF2D-57B5-44F9-B2E2-F0A7380D9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10" y="4611756"/>
            <a:ext cx="4330362" cy="19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8EEF0C-7DBE-4094-B72C-8DDC3374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Dijeljenje decimalnog broja decimalnim brojem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68109C-E0FF-46E7-A46E-F4AD5713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Razredna štednja zajedno s kamatama iznosi 1482.72KM. Svakom učeniku pripada 123.56KM. Koliko je učenika u razredu?</a:t>
            </a:r>
          </a:p>
          <a:p>
            <a:r>
              <a:rPr lang="hr-HR" dirty="0"/>
              <a:t>R:   1482.72:123.56=12</a:t>
            </a:r>
          </a:p>
          <a:p>
            <a:r>
              <a:rPr lang="hr-HR" dirty="0"/>
              <a:t>O: U razredu je 12 učenika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F0DAA62-A8FE-4B2A-913D-BECEB7C7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887ECB0-95BA-4FBC-BC9E-6D7B7FEF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52" y="3429000"/>
            <a:ext cx="9435548" cy="37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5569E6-9E17-40F1-BA2B-5E0324C1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04" y="245165"/>
            <a:ext cx="10058400" cy="1371600"/>
          </a:xfrm>
        </p:spPr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486AA28-A016-445F-97E8-BC18A91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19201"/>
            <a:ext cx="10058400" cy="518160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Decimalne brojeve susrećemo svuda oko nas</a:t>
            </a:r>
          </a:p>
          <a:p>
            <a:r>
              <a:rPr lang="hr-HR" dirty="0"/>
              <a:t>Uspoređujemo, zbrajamo, oduzimamo, množimo i dijelimo decimalne brojeve onako kako to činimo s prirodnim brojevima, uz poštivanje odgovarajućih pravila o položaju decimalne točke u rezultatu</a:t>
            </a:r>
          </a:p>
          <a:p>
            <a:r>
              <a:rPr lang="hr-HR" dirty="0"/>
              <a:t>Kada smo potpisali decimalne brojeve, zbrajat ćemo ih isto kao i prirodne brojeve, samo ćemo u rezultatu u zbroj prenijeti decimalnu točku kada do nje dođemo</a:t>
            </a:r>
          </a:p>
          <a:p>
            <a:r>
              <a:rPr lang="hr-HR" dirty="0"/>
              <a:t>Decimalne brojeve oduzimamo kao i prirodne brojeve, samo u rezultatu stavljamo decimalnu točku kada dođemo do nje</a:t>
            </a:r>
          </a:p>
          <a:p>
            <a:r>
              <a:rPr lang="hr-HR" dirty="0"/>
              <a:t>Decimalni se broj množi dekadskom jedinicom tako da se decimalna točka pomakne udesno za onoliko mjesta koliko dekadska jedinica ima nula.</a:t>
            </a:r>
          </a:p>
          <a:p>
            <a:r>
              <a:rPr lang="hr-HR" dirty="0"/>
              <a:t>Decimalni broj dijeli se dekadskom jedinicom tako da mu se decimalna točka pomakne ulijevo za onoliko mjesta koliko dekadska jedinica ima nula</a:t>
            </a:r>
          </a:p>
          <a:p>
            <a:r>
              <a:rPr lang="hr-HR" dirty="0"/>
              <a:t> Decimalni broj množimo prirodnim brojem kao i prirodni broj prirodnim brojem, a u dobivenom umnošku zdesna nalijevo odvojimo decimalnom točkom onoliko decimalnih mjesta koliko ih ima taj decimalni broj.</a:t>
            </a:r>
          </a:p>
          <a:p>
            <a:r>
              <a:rPr lang="hr-HR" dirty="0"/>
              <a:t> Dva se decimalna broja množe tako kao da su oba prirodni brojevi samo se u dobivenom umnošku zdesna nalijevo odvoji onoliko decimalnih mjesta koliko ih ukupno imaju oba faktora</a:t>
            </a:r>
          </a:p>
          <a:p>
            <a:r>
              <a:rPr lang="hr-HR" dirty="0"/>
              <a:t> Decimalni broj dijelimo prirodnim brojem kao i prirodni broj prirodnim brojem, samo kad završimo dijeljenje cijelog (dekadskog) dijela, u količnik stavimo decimalnu točku.</a:t>
            </a:r>
          </a:p>
          <a:p>
            <a:r>
              <a:rPr lang="hr-HR" dirty="0"/>
              <a:t>Decimalni broj dijelimo decimalnim brojem tako da djeljenik i djelitelj pomnožimo s dekadskom jedinicom koja ima toliko nula koliko djelitelj ima decimalnih mjesta. Tako smo dijeljenje s decimalnim brojem sveli na dijeljenje s prirodnim brojem.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21C2C7A-55BC-404A-9EE0-A1C1090A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058EFA-50A8-4155-90E3-E7D6265E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97744399-BCBB-4E55-8A12-2AB8DA67C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2" y="642594"/>
            <a:ext cx="9773478" cy="55728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0527E86-D741-40A9-B9F4-9FEB7A85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E3E5745F-DBAC-4BFB-9A3C-377DA5B5CB69}"/>
              </a:ext>
            </a:extLst>
          </p:cNvPr>
          <p:cNvSpPr/>
          <p:nvPr/>
        </p:nvSpPr>
        <p:spPr>
          <a:xfrm>
            <a:off x="5645426" y="4996070"/>
            <a:ext cx="967409" cy="10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vijezda: 5 krakova 6">
            <a:extLst>
              <a:ext uri="{FF2B5EF4-FFF2-40B4-BE49-F238E27FC236}">
                <a16:creationId xmlns:a16="http://schemas.microsoft.com/office/drawing/2014/main" xmlns="" id="{C3CC1CCF-F7FC-4553-AB03-70F405955DCC}"/>
              </a:ext>
            </a:extLst>
          </p:cNvPr>
          <p:cNvSpPr/>
          <p:nvPr/>
        </p:nvSpPr>
        <p:spPr>
          <a:xfrm>
            <a:off x="5373756" y="4572000"/>
            <a:ext cx="1510748" cy="993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vijezda: 5 krakova 7">
            <a:extLst>
              <a:ext uri="{FF2B5EF4-FFF2-40B4-BE49-F238E27FC236}">
                <a16:creationId xmlns:a16="http://schemas.microsoft.com/office/drawing/2014/main" xmlns="" id="{D70DB045-FC64-4295-A777-427F4ACEE137}"/>
              </a:ext>
            </a:extLst>
          </p:cNvPr>
          <p:cNvSpPr/>
          <p:nvPr/>
        </p:nvSpPr>
        <p:spPr>
          <a:xfrm>
            <a:off x="7229061" y="914400"/>
            <a:ext cx="1808922" cy="8481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vijezda: 5 krakova 8">
            <a:extLst>
              <a:ext uri="{FF2B5EF4-FFF2-40B4-BE49-F238E27FC236}">
                <a16:creationId xmlns:a16="http://schemas.microsoft.com/office/drawing/2014/main" xmlns="" id="{E63F59A2-D9D7-4322-94B9-074BB3DF5ECF}"/>
              </a:ext>
            </a:extLst>
          </p:cNvPr>
          <p:cNvSpPr/>
          <p:nvPr/>
        </p:nvSpPr>
        <p:spPr>
          <a:xfrm>
            <a:off x="2042161" y="642594"/>
            <a:ext cx="1098604" cy="6362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vijezda: 5 krakova 9">
            <a:extLst>
              <a:ext uri="{FF2B5EF4-FFF2-40B4-BE49-F238E27FC236}">
                <a16:creationId xmlns:a16="http://schemas.microsoft.com/office/drawing/2014/main" xmlns="" id="{D11201AD-DD85-47CA-8557-D6ED68692270}"/>
              </a:ext>
            </a:extLst>
          </p:cNvPr>
          <p:cNvSpPr/>
          <p:nvPr/>
        </p:nvSpPr>
        <p:spPr>
          <a:xfrm>
            <a:off x="9713843" y="4081670"/>
            <a:ext cx="622853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6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376E41-B425-4620-B88D-86AC218E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Decimalni brojevi oko mene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8B6AAB-303F-49E7-A40F-D818F01CD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1.U trgovinama kruh košta 1.50 KM.</a:t>
            </a:r>
          </a:p>
          <a:p>
            <a:r>
              <a:rPr lang="hr-HR" dirty="0"/>
              <a:t>2.U smjesu za kolač moram staviti 1.2 litra mlijeka.</a:t>
            </a:r>
          </a:p>
          <a:p>
            <a:r>
              <a:rPr lang="hr-HR" dirty="0"/>
              <a:t>3.Također u tu smjesu moram staviti 0.25 kg brašna.</a:t>
            </a:r>
          </a:p>
          <a:p>
            <a:r>
              <a:rPr lang="hr-HR" dirty="0"/>
              <a:t>4.Današnja temperatura je 21.9  °C.</a:t>
            </a:r>
          </a:p>
          <a:p>
            <a:r>
              <a:rPr lang="hr-HR" dirty="0"/>
              <a:t>5.Pijem mlijeko s 2.8 % mliječne masti.</a:t>
            </a:r>
          </a:p>
          <a:p>
            <a:r>
              <a:rPr lang="hr-HR" dirty="0"/>
              <a:t>6.Danas sam pretrčala 500.5 m.</a:t>
            </a:r>
          </a:p>
          <a:p>
            <a:r>
              <a:rPr lang="hr-HR" dirty="0"/>
              <a:t>7.Danas sam pojela 250.5 kalorija.</a:t>
            </a:r>
          </a:p>
          <a:p>
            <a:r>
              <a:rPr lang="hr-HR" dirty="0"/>
              <a:t>8.Naš automobil troši u prosjeku 4.7 litara benzina na 100 km</a:t>
            </a:r>
            <a:r>
              <a:rPr lang="hr-HR" baseline="30000" dirty="0"/>
              <a:t>2</a:t>
            </a:r>
            <a:r>
              <a:rPr lang="hr-HR" dirty="0"/>
              <a:t>.</a:t>
            </a:r>
          </a:p>
          <a:p>
            <a:r>
              <a:rPr lang="hr-HR" dirty="0"/>
              <a:t>9.Prosjek našeg razreda u 1. polugodištu bio je 3.7.</a:t>
            </a:r>
          </a:p>
          <a:p>
            <a:r>
              <a:rPr lang="hr-HR" dirty="0"/>
              <a:t>10.Moj prosjek na kraju 1. polugodišta bio je 5.0.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C1DC189-1963-4323-B5B4-6B7FB767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sp>
        <p:nvSpPr>
          <p:cNvPr id="6" name="Mjesec 5">
            <a:extLst>
              <a:ext uri="{FF2B5EF4-FFF2-40B4-BE49-F238E27FC236}">
                <a16:creationId xmlns:a16="http://schemas.microsoft.com/office/drawing/2014/main" xmlns="" id="{01387EF8-4121-4EFC-88D2-9F8B425C11D1}"/>
              </a:ext>
            </a:extLst>
          </p:cNvPr>
          <p:cNvSpPr/>
          <p:nvPr/>
        </p:nvSpPr>
        <p:spPr>
          <a:xfrm>
            <a:off x="8494643" y="2292626"/>
            <a:ext cx="1007166" cy="1842053"/>
          </a:xfrm>
          <a:prstGeom prst="moon">
            <a:avLst/>
          </a:prstGeom>
          <a:solidFill>
            <a:srgbClr val="F8D2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3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F0E124-CF46-4641-A4D7-590E7FFD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A05CB38A-7392-4586-8841-CEE9C553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32046"/>
            <a:ext cx="9634330" cy="4598505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B5A09E1-F066-4B70-9032-7BF582F7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C78A63-3A81-46F3-8568-A31987A3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Svjetski rekordi u decimalnim brojevima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8699E1-CF1E-4255-A6FC-62545E58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855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1.Usain </a:t>
            </a:r>
            <a:r>
              <a:rPr lang="hr-HR" dirty="0" err="1"/>
              <a:t>Bolt</a:t>
            </a:r>
            <a:r>
              <a:rPr lang="hr-HR" dirty="0"/>
              <a:t> je najbrži čovjek na svijetu koji je 100 m istrčao za 9.58s</a:t>
            </a:r>
          </a:p>
          <a:p>
            <a:r>
              <a:rPr lang="hr-HR" dirty="0"/>
              <a:t>2.Cesar </a:t>
            </a:r>
            <a:r>
              <a:rPr lang="hr-HR" dirty="0" err="1"/>
              <a:t>Cielo</a:t>
            </a:r>
            <a:r>
              <a:rPr lang="hr-HR" dirty="0"/>
              <a:t> </a:t>
            </a:r>
            <a:r>
              <a:rPr lang="hr-HR" dirty="0" err="1"/>
              <a:t>Filho</a:t>
            </a:r>
            <a:r>
              <a:rPr lang="hr-HR" dirty="0"/>
              <a:t> je oborio </a:t>
            </a:r>
            <a:r>
              <a:rPr lang="hr-HR" dirty="0" err="1"/>
              <a:t>svijetski</a:t>
            </a:r>
            <a:r>
              <a:rPr lang="hr-HR" dirty="0"/>
              <a:t> rekord u slobodnom plivanju- </a:t>
            </a:r>
          </a:p>
          <a:p>
            <a:pPr marL="0" indent="0">
              <a:buNone/>
            </a:pPr>
            <a:r>
              <a:rPr lang="hr-HR" dirty="0"/>
              <a:t>21.30 </a:t>
            </a:r>
            <a:r>
              <a:rPr lang="hr-HR" dirty="0" err="1"/>
              <a:t>ms</a:t>
            </a:r>
            <a:r>
              <a:rPr lang="hr-HR" dirty="0"/>
              <a:t> na 50 m</a:t>
            </a:r>
          </a:p>
          <a:p>
            <a:r>
              <a:rPr lang="hr-HR" dirty="0"/>
              <a:t>3.Donald Thomas je oborio svjetski rekord skok u vis-  2.35 m</a:t>
            </a:r>
          </a:p>
          <a:p>
            <a:r>
              <a:rPr lang="hr-HR" dirty="0"/>
              <a:t>4.Mike Powell drži svjetski rekord skok u dalj- 8.90 m</a:t>
            </a:r>
          </a:p>
          <a:p>
            <a:r>
              <a:rPr lang="hr-HR" dirty="0"/>
              <a:t>5.Sandra Perković-njezin osobni rekord u bacanju diska je 71.41 m</a:t>
            </a:r>
          </a:p>
          <a:p>
            <a:r>
              <a:rPr lang="hr-HR" dirty="0"/>
              <a:t>6.Renaud </a:t>
            </a:r>
            <a:r>
              <a:rPr lang="hr-HR" dirty="0" err="1"/>
              <a:t>Lavillenie</a:t>
            </a:r>
            <a:r>
              <a:rPr lang="hr-HR" dirty="0"/>
              <a:t> je oborio rekord skok s motkom- 6.16</a:t>
            </a:r>
          </a:p>
          <a:p>
            <a:r>
              <a:rPr lang="hr-HR" dirty="0"/>
              <a:t>7.Svijetski rekord u bacanju kugle je oborio Ralph Rosa- 15.54 m</a:t>
            </a:r>
          </a:p>
          <a:p>
            <a:r>
              <a:rPr lang="hr-HR" dirty="0"/>
              <a:t>8.Jan </a:t>
            </a:r>
            <a:r>
              <a:rPr lang="hr-HR" dirty="0" err="1"/>
              <a:t>Železny</a:t>
            </a:r>
            <a:r>
              <a:rPr lang="hr-HR" dirty="0"/>
              <a:t> drži rekord u bacanju koplja od 98.48 m</a:t>
            </a:r>
          </a:p>
          <a:p>
            <a:r>
              <a:rPr lang="hr-HR" dirty="0"/>
              <a:t>9.Indijski slastičari napravili su kolač dug 6.50 km.</a:t>
            </a:r>
          </a:p>
          <a:p>
            <a:r>
              <a:rPr lang="hr-HR" dirty="0"/>
              <a:t>10.Matija </a:t>
            </a:r>
            <a:r>
              <a:rPr lang="hr-HR" dirty="0" err="1"/>
              <a:t>Podhraški</a:t>
            </a:r>
            <a:r>
              <a:rPr lang="hr-HR" dirty="0"/>
              <a:t> rekorder je u vožnji motocikla na glavi- udaljenost od 4.2 km prevalio je za 13 minuta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E1A16E1-5FA7-431F-9138-4B6A51AB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3CCEF85-378B-4B48-A88D-8937B350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75" y="1868557"/>
            <a:ext cx="2928730" cy="1669773"/>
          </a:xfrm>
          <a:prstGeom prst="rect">
            <a:avLst/>
          </a:prstGeom>
        </p:spPr>
      </p:pic>
      <p:pic>
        <p:nvPicPr>
          <p:cNvPr id="6" name="Queen - We are the champions (Chorus only)">
            <a:hlinkClick r:id="" action="ppaction://media"/>
            <a:extLst>
              <a:ext uri="{FF2B5EF4-FFF2-40B4-BE49-F238E27FC236}">
                <a16:creationId xmlns:a16="http://schemas.microsoft.com/office/drawing/2014/main" xmlns="" id="{C7137EC8-6963-4118-97CE-6E364B8273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393.4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0140" y="3931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95517D-BB13-45FC-A39E-3AAFAC73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Uspoređivanje decimalnih brojeva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8EC5792-511B-4854-BF9A-6ACFC4DF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72027"/>
            <a:ext cx="10058400" cy="384962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HR" dirty="0"/>
              <a:t>U razredu </a:t>
            </a:r>
            <a:r>
              <a:rPr lang="hr-HR" dirty="0" err="1"/>
              <a:t>I.a</a:t>
            </a:r>
            <a:r>
              <a:rPr lang="hr-HR" dirty="0"/>
              <a:t> najviši je Ante s 1.23m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Iza njega je Slaven koji ima 1.22m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Karlo je na trećem mjestu i ima 1.19m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Ana je najviša od djevojčica, ima 1.18m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Maja je odmah iza Ane, 1.16m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Luka je na šestom mjestu, Luka je visok 1. 14m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Mila je iza Luke s 1.13m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Josipe je visoka 1.12m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Jure je predzadnji s 1.10cm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Dora je najniža u razredu, visoka je 1.07cm</a:t>
            </a:r>
          </a:p>
          <a:p>
            <a:pPr marL="342900" indent="-342900">
              <a:buFont typeface="+mj-lt"/>
              <a:buAutoNum type="arabicPeriod"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C574ED6-BBBA-413B-B235-27D55623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8495F8-F8DB-4A75-9564-7F65D0DE9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21" y="2357437"/>
            <a:ext cx="3768380" cy="27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538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DB2550-531D-4408-ACAE-DF1943D8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296101A-274F-43AD-8E1E-6DBB65F0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65620AD-4BAA-46EE-95C0-8324C606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3" y="358252"/>
            <a:ext cx="5574700" cy="3070748"/>
          </a:xfrm>
          <a:prstGeom prst="rect">
            <a:avLst/>
          </a:prstGeom>
        </p:spPr>
      </p:pic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xmlns="" id="{600FF015-FC94-461A-B549-2251ADEE3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3723" y="333870"/>
            <a:ext cx="5919254" cy="307074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A929EC9-4725-40E3-A5ED-EE7C6F5D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23" y="3429001"/>
            <a:ext cx="5574699" cy="29718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C2A56BDE-A9D9-4D65-82A4-C0DB64D6B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722" y="3453381"/>
            <a:ext cx="5919253" cy="29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AB28A5-4CCC-4322-BB61-63E70C5F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Zbrajanje i oduzimanje </a:t>
            </a:r>
            <a:r>
              <a:rPr lang="hr-HR"/>
              <a:t>decimalnih brojeva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7021968-B2B6-4E6D-A3EA-5D5221BF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Danas za ručak pripremam juhu, piletinu i pire </a:t>
            </a:r>
            <a:r>
              <a:rPr lang="hr-HR" dirty="0" err="1"/>
              <a:t>krompir</a:t>
            </a:r>
            <a:r>
              <a:rPr lang="hr-HR" dirty="0"/>
              <a:t>. Za to će mi trebati:</a:t>
            </a:r>
          </a:p>
          <a:p>
            <a:r>
              <a:rPr lang="hr-HR" dirty="0"/>
              <a:t>Pola kilograma telećeg mesa za juhu koje košta 4.50 KM,</a:t>
            </a:r>
          </a:p>
          <a:p>
            <a:r>
              <a:rPr lang="hr-HR" dirty="0"/>
              <a:t>Pola kilograma pilećeg mesa koje košta 3.75 KM,</a:t>
            </a:r>
          </a:p>
          <a:p>
            <a:r>
              <a:rPr lang="hr-HR" dirty="0" err="1"/>
              <a:t>Tjesteljinu</a:t>
            </a:r>
            <a:r>
              <a:rPr lang="hr-HR" dirty="0"/>
              <a:t> za juhu koja košta 3.25 KM,  </a:t>
            </a:r>
          </a:p>
          <a:p>
            <a:r>
              <a:rPr lang="hr-HR" dirty="0"/>
              <a:t>Na tržnici </a:t>
            </a:r>
            <a:r>
              <a:rPr lang="hr-HR" dirty="0" err="1"/>
              <a:t>krompir</a:t>
            </a:r>
            <a:r>
              <a:rPr lang="hr-HR" dirty="0"/>
              <a:t> košta 2.45 KM,</a:t>
            </a:r>
          </a:p>
          <a:p>
            <a:r>
              <a:rPr lang="hr-HR" dirty="0"/>
              <a:t>Trebati će mi i povrće za juhu koje košta 2.20 KM,</a:t>
            </a:r>
          </a:p>
          <a:p>
            <a:r>
              <a:rPr lang="hr-HR" dirty="0"/>
              <a:t>Budući da mi je ostalo novca za desert ću kupiti puding koji košta 1.50 KM,</a:t>
            </a:r>
          </a:p>
          <a:p>
            <a:r>
              <a:rPr lang="hr-HR" dirty="0"/>
              <a:t>I uz ručak piti ćemo sok od jabuke koji košta 1.95 KM.</a:t>
            </a:r>
          </a:p>
          <a:p>
            <a:r>
              <a:rPr lang="hr-HR" dirty="0"/>
              <a:t>a) Za kupovinu namirnica potrošila sam 19.6 KM.</a:t>
            </a:r>
          </a:p>
          <a:p>
            <a:r>
              <a:rPr lang="hr-HR" dirty="0"/>
              <a:t>b) Da, 25 KM je bilo dovoljno.</a:t>
            </a:r>
          </a:p>
          <a:p>
            <a:r>
              <a:rPr lang="hr-HR" dirty="0"/>
              <a:t>c) ostalo mi je 5,4 KM.                                 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B54208C-24DB-4E4A-B5DC-3E9EB39D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sp>
        <p:nvSpPr>
          <p:cNvPr id="5" name="Nasmiješeno lice 4">
            <a:extLst>
              <a:ext uri="{FF2B5EF4-FFF2-40B4-BE49-F238E27FC236}">
                <a16:creationId xmlns:a16="http://schemas.microsoft.com/office/drawing/2014/main" xmlns="" id="{5F2AAB46-A623-457A-964A-BBFDCC607DB4}"/>
              </a:ext>
            </a:extLst>
          </p:cNvPr>
          <p:cNvSpPr/>
          <p:nvPr/>
        </p:nvSpPr>
        <p:spPr>
          <a:xfrm>
            <a:off x="9945757" y="560298"/>
            <a:ext cx="1179443" cy="1060173"/>
          </a:xfrm>
          <a:prstGeom prst="smileyFace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76148D4-2F65-412B-BB33-A96E8D77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663" y="2731406"/>
            <a:ext cx="2893045" cy="3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7250DC9-C207-415B-8286-5B7F3895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877" y="833094"/>
            <a:ext cx="5176961" cy="18764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441DFD-5A3A-46EF-BAD7-E7C10EC8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854" y="3624319"/>
            <a:ext cx="2466975" cy="1847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BDB8BA-2F7B-46E8-B89F-F3383EE9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A6E0E2D7-0D19-476D-8718-7D0BE960D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21565" y="833093"/>
            <a:ext cx="2438400" cy="1876425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474C83D-11B6-46E9-9579-09A51554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6E7ACE3-C41A-4F42-A28D-9DEF0B92F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357" y="2943529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D54281-536D-40D7-B1CA-8F0865C5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132"/>
            <a:ext cx="10058400" cy="1371600"/>
          </a:xfrm>
        </p:spPr>
        <p:txBody>
          <a:bodyPr/>
          <a:lstStyle/>
          <a:p>
            <a:r>
              <a:rPr lang="hr-HR" dirty="0"/>
              <a:t>Množenje decimalnog broja decimalnim brojem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EB2CE27-CA66-4695-BA42-63116B2E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0429"/>
            <a:ext cx="10058400" cy="4194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>
                <a:latin typeface="Script MT Bold" panose="03040602040607080904" pitchFamily="66" charset="0"/>
              </a:rPr>
              <a:t>    </a:t>
            </a:r>
            <a:r>
              <a:rPr lang="hr-HR" sz="4800" dirty="0">
                <a:latin typeface="Script MT Bold" panose="03040602040607080904" pitchFamily="66" charset="0"/>
              </a:rPr>
              <a:t>Moja soba</a:t>
            </a:r>
          </a:p>
          <a:p>
            <a:endParaRPr lang="hr-HR" sz="2400" dirty="0">
              <a:latin typeface="Script MT Bold" panose="03040602040607080904" pitchFamily="66" charset="0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492020C-49B5-4B2A-A056-5D53A1DF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17.5.2020.</a:t>
            </a:fld>
            <a:endParaRPr lang="en-US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99F38C30-2E78-4BF4-BA43-198D5036710C}"/>
              </a:ext>
            </a:extLst>
          </p:cNvPr>
          <p:cNvSpPr/>
          <p:nvPr/>
        </p:nvSpPr>
        <p:spPr>
          <a:xfrm>
            <a:off x="1426388" y="2505160"/>
            <a:ext cx="3631096" cy="1697686"/>
          </a:xfrm>
          <a:prstGeom prst="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7B04AB8-7523-431F-ABAA-945B7A526655}"/>
              </a:ext>
            </a:extLst>
          </p:cNvPr>
          <p:cNvSpPr txBox="1"/>
          <p:nvPr/>
        </p:nvSpPr>
        <p:spPr>
          <a:xfrm rot="5400000">
            <a:off x="4832593" y="3246185"/>
            <a:ext cx="104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2.60 m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E1131286-AA34-4DC9-AD37-E0762D0ECE34}"/>
              </a:ext>
            </a:extLst>
          </p:cNvPr>
          <p:cNvSpPr txBox="1"/>
          <p:nvPr/>
        </p:nvSpPr>
        <p:spPr>
          <a:xfrm>
            <a:off x="2498620" y="2177392"/>
            <a:ext cx="11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3.54m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CA2BC5B-0D53-4854-BCF6-B4D218FF9E2E}"/>
              </a:ext>
            </a:extLst>
          </p:cNvPr>
          <p:cNvSpPr txBox="1"/>
          <p:nvPr/>
        </p:nvSpPr>
        <p:spPr>
          <a:xfrm>
            <a:off x="1211912" y="4753971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3.54m x 2.60m=9.20m</a:t>
            </a:r>
            <a:r>
              <a:rPr lang="hr-HR" sz="1400" baseline="30000" dirty="0"/>
              <a:t>2</a:t>
            </a:r>
            <a:endParaRPr lang="hr-HR" baseline="30000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3AAE3FCE-A6C6-4F41-AA28-6836522AC952}"/>
              </a:ext>
            </a:extLst>
          </p:cNvPr>
          <p:cNvSpPr/>
          <p:nvPr/>
        </p:nvSpPr>
        <p:spPr>
          <a:xfrm>
            <a:off x="7347716" y="2458131"/>
            <a:ext cx="3631096" cy="1744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4866195-CCEB-4114-AFB6-6CBE9FECD2F8}"/>
              </a:ext>
            </a:extLst>
          </p:cNvPr>
          <p:cNvSpPr txBox="1"/>
          <p:nvPr/>
        </p:nvSpPr>
        <p:spPr>
          <a:xfrm>
            <a:off x="8699898" y="2135828"/>
            <a:ext cx="144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3.5m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AFE40B9-3849-4108-BD92-580E84E21B01}"/>
              </a:ext>
            </a:extLst>
          </p:cNvPr>
          <p:cNvSpPr txBox="1"/>
          <p:nvPr/>
        </p:nvSpPr>
        <p:spPr>
          <a:xfrm rot="5400000">
            <a:off x="10804657" y="3296922"/>
            <a:ext cx="9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2.6m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D83C539-80E0-410C-8337-CCBBA56FFCEA}"/>
              </a:ext>
            </a:extLst>
          </p:cNvPr>
          <p:cNvSpPr txBox="1"/>
          <p:nvPr/>
        </p:nvSpPr>
        <p:spPr>
          <a:xfrm>
            <a:off x="7498080" y="4753971"/>
            <a:ext cx="348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3.5mx2.6m=9.1m</a:t>
            </a:r>
            <a:r>
              <a:rPr lang="hr-HR" baseline="30000" dirty="0"/>
              <a:t>2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E4D65A21-292B-4F34-B62D-062098F6D938}"/>
              </a:ext>
            </a:extLst>
          </p:cNvPr>
          <p:cNvSpPr/>
          <p:nvPr/>
        </p:nvSpPr>
        <p:spPr>
          <a:xfrm>
            <a:off x="1426388" y="5229970"/>
            <a:ext cx="9665037" cy="5612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+mj-lt"/>
              </a:rPr>
              <a:t>9.20-9.1=0.1m</a:t>
            </a:r>
            <a:r>
              <a:rPr lang="hr-HR" baseline="30000" dirty="0">
                <a:latin typeface="+mj-lt"/>
              </a:rPr>
              <a:t>2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E4E21913-6262-42EB-B23F-A5A846F2C4FC}"/>
              </a:ext>
            </a:extLst>
          </p:cNvPr>
          <p:cNvSpPr/>
          <p:nvPr/>
        </p:nvSpPr>
        <p:spPr>
          <a:xfrm>
            <a:off x="1426388" y="6035040"/>
            <a:ext cx="9698812" cy="58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Cijena tepiha po m</a:t>
            </a:r>
            <a:r>
              <a:rPr lang="hr-HR" baseline="30000" dirty="0"/>
              <a:t>2 </a:t>
            </a:r>
            <a:r>
              <a:rPr lang="hr-HR" dirty="0"/>
              <a:t>je 6.70km. Novi tepih za moju sobu, budući da želim pokriti cijelu površinu koštat će 61.64KM</a:t>
            </a:r>
            <a:endParaRPr lang="hr-HR" baseline="30000" dirty="0"/>
          </a:p>
        </p:txBody>
      </p:sp>
    </p:spTree>
    <p:extLst>
      <p:ext uri="{BB962C8B-B14F-4D97-AF65-F5344CB8AC3E}">
        <p14:creationId xmlns:p14="http://schemas.microsoft.com/office/powerpoint/2010/main" val="1874291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74_TF78438558" id="{2DC8EEE3-4BE4-4430-AC86-B06E24574DD1}" vid="{3985B9FD-0530-464B-A2AD-C0856C37653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{8C735BAB-9B78-4AF4-A664-1A85F3E30385}tf78438558</Template>
  <TotalTime>0</TotalTime>
  <Words>853</Words>
  <Application>Microsoft Office PowerPoint</Application>
  <PresentationFormat>Široki zaslon</PresentationFormat>
  <Paragraphs>100</Paragraphs>
  <Slides>13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Garamond</vt:lpstr>
      <vt:lpstr>Script MT Bold</vt:lpstr>
      <vt:lpstr>SavonVTI</vt:lpstr>
      <vt:lpstr>Decimalni brojevi</vt:lpstr>
      <vt:lpstr>Decimalni brojevi oko mene</vt:lpstr>
      <vt:lpstr>PowerPointova prezentacija</vt:lpstr>
      <vt:lpstr>Svjetski rekordi u decimalnim brojevima</vt:lpstr>
      <vt:lpstr>Uspoređivanje decimalnih brojeva</vt:lpstr>
      <vt:lpstr>PowerPointova prezentacija</vt:lpstr>
      <vt:lpstr>Zbrajanje i oduzimanje decimalnih brojeva</vt:lpstr>
      <vt:lpstr>PowerPointova prezentacija</vt:lpstr>
      <vt:lpstr>Množenje decimalnog broja decimalnim brojem</vt:lpstr>
      <vt:lpstr>Množenje i dijeljenje decimalnog broja prirodnim brojem</vt:lpstr>
      <vt:lpstr>Dijeljenje decimalnog broja decimalnim brojem</vt:lpstr>
      <vt:lpstr>Zaključak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2020-05-05T11:56:33Z</dcterms:created>
  <dcterms:modified xsi:type="dcterms:W3CDTF">2020-05-17T19:59:01Z</dcterms:modified>
</cp:coreProperties>
</file>