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slov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2" name="Podnaslov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2F8D0-4639-4EEA-814E-C4ADAD5ED619}" type="datetimeFigureOut">
              <a:rPr lang="sr-Latn-CS" smtClean="0"/>
              <a:pPr/>
              <a:t>30.4.2020</a:t>
            </a:fld>
            <a:endParaRPr lang="hr-HR"/>
          </a:p>
        </p:txBody>
      </p:sp>
      <p:sp>
        <p:nvSpPr>
          <p:cNvPr id="20" name="Rezervirano mjesto podnožj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8753E-AA9D-4C0B-BF56-4384E890B98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2F8D0-4639-4EEA-814E-C4ADAD5ED619}" type="datetimeFigureOut">
              <a:rPr lang="sr-Latn-CS" smtClean="0"/>
              <a:pPr/>
              <a:t>30.4.2020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8753E-AA9D-4C0B-BF56-4384E890B9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2F8D0-4639-4EEA-814E-C4ADAD5ED619}" type="datetimeFigureOut">
              <a:rPr lang="sr-Latn-CS" smtClean="0"/>
              <a:pPr/>
              <a:t>30.4.2020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8753E-AA9D-4C0B-BF56-4384E890B9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2F8D0-4639-4EEA-814E-C4ADAD5ED619}" type="datetimeFigureOut">
              <a:rPr lang="sr-Latn-CS" smtClean="0"/>
              <a:pPr/>
              <a:t>30.4.2020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8753E-AA9D-4C0B-BF56-4384E890B9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2F8D0-4639-4EEA-814E-C4ADAD5ED619}" type="datetimeFigureOut">
              <a:rPr lang="sr-Latn-CS" smtClean="0"/>
              <a:pPr/>
              <a:t>30.4.2020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8753E-AA9D-4C0B-BF56-4384E890B98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2F8D0-4639-4EEA-814E-C4ADAD5ED619}" type="datetimeFigureOut">
              <a:rPr lang="sr-Latn-CS" smtClean="0"/>
              <a:pPr/>
              <a:t>30.4.2020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8753E-AA9D-4C0B-BF56-4384E890B9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2F8D0-4639-4EEA-814E-C4ADAD5ED619}" type="datetimeFigureOut">
              <a:rPr lang="sr-Latn-CS" smtClean="0"/>
              <a:pPr/>
              <a:t>30.4.2020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8753E-AA9D-4C0B-BF56-4384E890B9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2F8D0-4639-4EEA-814E-C4ADAD5ED619}" type="datetimeFigureOut">
              <a:rPr lang="sr-Latn-CS" smtClean="0"/>
              <a:pPr/>
              <a:t>30.4.2020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8753E-AA9D-4C0B-BF56-4384E890B9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2F8D0-4639-4EEA-814E-C4ADAD5ED619}" type="datetimeFigureOut">
              <a:rPr lang="sr-Latn-CS" smtClean="0"/>
              <a:pPr/>
              <a:t>30.4.2020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8753E-AA9D-4C0B-BF56-4384E890B98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Pravokut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2F8D0-4639-4EEA-814E-C4ADAD5ED619}" type="datetimeFigureOut">
              <a:rPr lang="sr-Latn-CS" smtClean="0"/>
              <a:pPr/>
              <a:t>30.4.2020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8753E-AA9D-4C0B-BF56-4384E890B9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2F8D0-4639-4EEA-814E-C4ADAD5ED619}" type="datetimeFigureOut">
              <a:rPr lang="sr-Latn-CS" smtClean="0"/>
              <a:pPr/>
              <a:t>30.4.2020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8753E-AA9D-4C0B-BF56-4384E890B98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Pravokut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9" name="Dijagram toka: Postupak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Dijagram toka: Postupak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Rezervirano mjesto teksta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FB2F8D0-4639-4EEA-814E-C4ADAD5ED619}" type="datetimeFigureOut">
              <a:rPr lang="sr-Latn-CS" smtClean="0"/>
              <a:pPr/>
              <a:t>30.4.2020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9A8753E-AA9D-4C0B-BF56-4384E890B98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5" name="Pravokut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285852" y="359898"/>
            <a:ext cx="7553348" cy="2211846"/>
          </a:xfrm>
        </p:spPr>
        <p:txBody>
          <a:bodyPr>
            <a:normAutofit/>
          </a:bodyPr>
          <a:lstStyle/>
          <a:p>
            <a:r>
              <a:rPr lang="hr-HR" smtClean="0"/>
              <a:t>LEKTIRA: DUGA</a:t>
            </a:r>
            <a:br>
              <a:rPr lang="hr-HR" smtClean="0"/>
            </a:br>
            <a:r>
              <a:rPr lang="hr-HR" smtClean="0"/>
              <a:t>PISAC: Dinko </a:t>
            </a:r>
            <a:r>
              <a:rPr lang="hr-HR" dirty="0" smtClean="0"/>
              <a:t>Šimunović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355976" y="2564904"/>
            <a:ext cx="4483224" cy="3600400"/>
          </a:xfrm>
        </p:spPr>
        <p:txBody>
          <a:bodyPr>
            <a:normAutofit fontScale="25000" lnSpcReduction="20000"/>
          </a:bodyPr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sz="50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</a:p>
          <a:p>
            <a:r>
              <a:rPr lang="hr-HR" sz="6400" b="1" dirty="0" smtClean="0">
                <a:latin typeface="Times New Roman" pitchFamily="18" charset="0"/>
                <a:cs typeface="Times New Roman" pitchFamily="18" charset="0"/>
              </a:rPr>
              <a:t>                                      Učenik</a:t>
            </a:r>
            <a:r>
              <a:rPr lang="hr-HR" sz="6400" b="1" dirty="0" smtClean="0">
                <a:latin typeface="Times New Roman" pitchFamily="18" charset="0"/>
                <a:cs typeface="Times New Roman" pitchFamily="18" charset="0"/>
              </a:rPr>
              <a:t>: Petar </a:t>
            </a:r>
            <a:r>
              <a:rPr lang="hr-HR" sz="6400" b="1" dirty="0" err="1" smtClean="0">
                <a:latin typeface="Times New Roman" pitchFamily="18" charset="0"/>
                <a:cs typeface="Times New Roman" pitchFamily="18" charset="0"/>
              </a:rPr>
              <a:t>Radišić</a:t>
            </a:r>
            <a:r>
              <a:rPr lang="hr-HR" sz="6400" b="1" dirty="0" smtClean="0">
                <a:latin typeface="Times New Roman" pitchFamily="18" charset="0"/>
                <a:cs typeface="Times New Roman" pitchFamily="18" charset="0"/>
              </a:rPr>
              <a:t> 9.b</a:t>
            </a:r>
            <a:endParaRPr lang="hr-HR" sz="6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sz="6400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hr-HR" sz="6400" i="1" dirty="0" smtClean="0">
                <a:latin typeface="Times New Roman" pitchFamily="18" charset="0"/>
                <a:cs typeface="Times New Roman" pitchFamily="18" charset="0"/>
              </a:rPr>
              <a:t>Predmet: Hrvatski jezik</a:t>
            </a:r>
          </a:p>
          <a:p>
            <a:endParaRPr lang="hr-HR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56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hr-HR" sz="5600" i="1" dirty="0" smtClean="0">
                <a:latin typeface="Times New Roman" pitchFamily="18" charset="0"/>
                <a:cs typeface="Times New Roman" pitchFamily="18" charset="0"/>
              </a:rPr>
              <a:t>Nastavnica: Draženka </a:t>
            </a:r>
            <a:r>
              <a:rPr lang="hr-HR" sz="5600" i="1" dirty="0" err="1" smtClean="0">
                <a:latin typeface="Times New Roman" pitchFamily="18" charset="0"/>
                <a:cs typeface="Times New Roman" pitchFamily="18" charset="0"/>
              </a:rPr>
              <a:t>Tole</a:t>
            </a:r>
            <a:endParaRPr lang="hr-HR" sz="5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/>
              <a:t>                                 </a:t>
            </a:r>
            <a:r>
              <a:rPr lang="hr-HR" dirty="0" smtClean="0"/>
              <a:t>    </a:t>
            </a:r>
            <a:endParaRPr lang="hr-HR" dirty="0"/>
          </a:p>
        </p:txBody>
      </p:sp>
      <p:pic>
        <p:nvPicPr>
          <p:cNvPr id="4" name="Slika 3" descr="Du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2571744"/>
            <a:ext cx="2947349" cy="304927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Ljudi su cijelu noć tražili Srnu, ali nisu je našli. Njeno mrtvo tijelo isplivalo je tek peti dan.</a:t>
            </a:r>
          </a:p>
          <a:p>
            <a:r>
              <a:rPr lang="hr-HR" dirty="0" smtClean="0"/>
              <a:t>Njezini </a:t>
            </a:r>
            <a:r>
              <a:rPr lang="hr-HR" dirty="0" smtClean="0"/>
              <a:t>roditelji </a:t>
            </a:r>
            <a:r>
              <a:rPr lang="hr-HR" dirty="0" smtClean="0"/>
              <a:t>su se </a:t>
            </a:r>
            <a:r>
              <a:rPr lang="hr-HR" dirty="0" smtClean="0"/>
              <a:t>zbog tuge preselili </a:t>
            </a:r>
            <a:r>
              <a:rPr lang="hr-HR" dirty="0" smtClean="0"/>
              <a:t>u staru zapuštenu tvrđavu.</a:t>
            </a:r>
          </a:p>
          <a:p>
            <a:r>
              <a:rPr lang="hr-HR" dirty="0" smtClean="0"/>
              <a:t>Nakon toga, tuga se nadvila nad </a:t>
            </a:r>
            <a:r>
              <a:rPr lang="hr-HR" dirty="0" smtClean="0"/>
              <a:t>Čardake.</a:t>
            </a:r>
            <a:endParaRPr lang="hr-HR" dirty="0" smtClean="0"/>
          </a:p>
          <a:p>
            <a:r>
              <a:rPr lang="hr-HR" dirty="0" smtClean="0"/>
              <a:t>Jedne večeri njezini roditelji su se bacili u nabujalu </a:t>
            </a:r>
            <a:r>
              <a:rPr lang="hr-HR" dirty="0" err="1" smtClean="0"/>
              <a:t>Glibušu</a:t>
            </a:r>
            <a:r>
              <a:rPr lang="hr-HR" dirty="0" smtClean="0"/>
              <a:t> i tako se završila priča obitelji Serdar i njihove Srne koja je samo htjela imati sretno djetinjstvo.</a:t>
            </a:r>
            <a:endParaRPr lang="hr-HR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DOJAM O DJELU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Pripovijetka mi se sviđa jer je lijepo opisan lik djevojčice Srne.</a:t>
            </a:r>
          </a:p>
          <a:p>
            <a:r>
              <a:rPr lang="hr-HR" dirty="0" smtClean="0"/>
              <a:t>Žao mi je što nije smjela raditi ono što je toliko voljela i željela i što je tako mlada završila tragično.</a:t>
            </a:r>
            <a:endParaRPr lang="hr-HR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3428992" y="1714488"/>
            <a:ext cx="34290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800" dirty="0" smtClean="0"/>
              <a:t>KRAJ!</a:t>
            </a:r>
            <a:endParaRPr lang="hr-HR" sz="8800" dirty="0"/>
          </a:p>
        </p:txBody>
      </p:sp>
      <p:pic>
        <p:nvPicPr>
          <p:cNvPr id="3" name="Slika 2" descr="unname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3643314"/>
            <a:ext cx="3567297" cy="2257430"/>
          </a:xfrm>
          <a:prstGeom prst="rect">
            <a:avLst/>
          </a:prstGeom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BILJEŠKE O PISCU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Dinko Šimunović rođen je </a:t>
            </a:r>
            <a:r>
              <a:rPr lang="hr-HR" sz="2800" dirty="0" smtClean="0"/>
              <a:t>1.9.1873.god</a:t>
            </a:r>
            <a:r>
              <a:rPr lang="hr-HR" sz="2800" dirty="0" smtClean="0"/>
              <a:t>. u Kninu u obitelji učitelja.</a:t>
            </a:r>
          </a:p>
          <a:p>
            <a:r>
              <a:rPr lang="hr-HR" sz="2800" dirty="0" smtClean="0"/>
              <a:t>Nakon godina školovanja i sam je na kraju postao učitelj te je radio u selima Dalmatinske zagore.</a:t>
            </a:r>
          </a:p>
          <a:p>
            <a:r>
              <a:rPr lang="hr-HR" sz="2800" dirty="0" smtClean="0"/>
              <a:t>Neke od njegovih djela su:  Alkar, Duga, </a:t>
            </a:r>
            <a:r>
              <a:rPr lang="hr-HR" sz="2800" dirty="0" err="1" smtClean="0"/>
              <a:t>Muljika</a:t>
            </a:r>
            <a:r>
              <a:rPr lang="hr-HR" sz="2800" dirty="0" smtClean="0"/>
              <a:t>, Pojila, Kukavica, Mladi dani, </a:t>
            </a:r>
            <a:r>
              <a:rPr lang="hr-HR" sz="2800" dirty="0" smtClean="0"/>
              <a:t>Mladost.</a:t>
            </a:r>
            <a:endParaRPr lang="hr-HR" sz="2800" dirty="0" smtClean="0"/>
          </a:p>
          <a:p>
            <a:r>
              <a:rPr lang="hr-HR" sz="2800" dirty="0" smtClean="0"/>
              <a:t>Umro je </a:t>
            </a:r>
            <a:r>
              <a:rPr lang="hr-HR" sz="2800" dirty="0" smtClean="0"/>
              <a:t>3.8.1933.god </a:t>
            </a:r>
            <a:r>
              <a:rPr lang="hr-HR" sz="2800" dirty="0" smtClean="0"/>
              <a:t>u </a:t>
            </a:r>
            <a:r>
              <a:rPr lang="hr-HR" sz="2800" dirty="0" smtClean="0"/>
              <a:t>Zagrebu.</a:t>
            </a:r>
            <a:endParaRPr lang="hr-HR" sz="2800" dirty="0"/>
          </a:p>
        </p:txBody>
      </p:sp>
      <p:pic>
        <p:nvPicPr>
          <p:cNvPr id="4" name="Slika 3" descr="dinko_simunovic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4500570"/>
            <a:ext cx="1561357" cy="2171705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KNJIŽEVNI ELEMENTI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Vrsta djela: pripovijetka</a:t>
            </a:r>
          </a:p>
          <a:p>
            <a:r>
              <a:rPr lang="hr-HR" dirty="0" smtClean="0"/>
              <a:t>Vrijeme radnje: početkom 20.st.</a:t>
            </a:r>
          </a:p>
          <a:p>
            <a:r>
              <a:rPr lang="hr-HR" dirty="0" smtClean="0"/>
              <a:t>Mjesto radnje: Čardaci-izmišljeno selo, dolina rijeke </a:t>
            </a:r>
            <a:r>
              <a:rPr lang="hr-HR" dirty="0" err="1" smtClean="0"/>
              <a:t>Glibuše</a:t>
            </a:r>
            <a:endParaRPr lang="hr-HR" dirty="0" smtClean="0"/>
          </a:p>
          <a:p>
            <a:r>
              <a:rPr lang="hr-HR" dirty="0" smtClean="0"/>
              <a:t>Tema: Djevojčica koja je željela postati dječak kako bi bila </a:t>
            </a:r>
            <a:r>
              <a:rPr lang="hr-HR" dirty="0" smtClean="0"/>
              <a:t>slobodna, </a:t>
            </a:r>
            <a:r>
              <a:rPr lang="hr-HR" dirty="0" smtClean="0"/>
              <a:t>ali je na kraju doživjela tužnu </a:t>
            </a:r>
            <a:r>
              <a:rPr lang="hr-HR" dirty="0" smtClean="0"/>
              <a:t>sudbinu.</a:t>
            </a:r>
            <a:endParaRPr lang="hr-HR" dirty="0" smtClean="0"/>
          </a:p>
          <a:p>
            <a:r>
              <a:rPr lang="hr-HR" dirty="0" smtClean="0"/>
              <a:t>Ideja: Roditelji bi trebali </a:t>
            </a:r>
            <a:r>
              <a:rPr lang="hr-HR" dirty="0" smtClean="0"/>
              <a:t>dopustiti </a:t>
            </a:r>
            <a:r>
              <a:rPr lang="hr-HR" dirty="0" smtClean="0"/>
              <a:t>djeci da se igraju i uživaju u svojoj mladosti i razigranosti, a ne im sve zabranjivati i slušati što će drugi reći i zamjeriti.</a:t>
            </a:r>
            <a:endParaRPr lang="hr-H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ANALIZA LIKOVA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/>
              <a:t>Srna – </a:t>
            </a:r>
            <a:r>
              <a:rPr lang="hr-HR" b="1" dirty="0" err="1" smtClean="0"/>
              <a:t>Brunhilda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Vesela, razigrana, živahna djevojčica koja voli prirodu i igru u njoj. </a:t>
            </a:r>
          </a:p>
          <a:p>
            <a:r>
              <a:rPr lang="hr-HR" b="1" dirty="0" smtClean="0"/>
              <a:t>Mama Emilija i tata Janko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Strogi roditelji, uvijek ozbiljni koji jako paze na svoj ugled u društvu.</a:t>
            </a:r>
          </a:p>
          <a:p>
            <a:r>
              <a:rPr lang="hr-HR" b="1" dirty="0" smtClean="0"/>
              <a:t>Sava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Siromašna, vrijedna i poštena djevojka koja zbog svojeg izgleda jako pati i izbjegava ljude.</a:t>
            </a:r>
            <a:endParaRPr lang="hr-HR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PREPRIČANA LEKTIRA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malom selu Čardaci je bilo vruće ljeto. Običaj mještana je bio da ljeti dan provedu u svojim kućama, a tek predvečer izađu van. </a:t>
            </a:r>
          </a:p>
          <a:p>
            <a:r>
              <a:rPr lang="hr-HR" dirty="0" smtClean="0"/>
              <a:t>Dječacima je bilo dopušteno da se kupaju u rijeci po najvećem suncu, a djevojčice (posebno one </a:t>
            </a:r>
            <a:r>
              <a:rPr lang="hr-HR" dirty="0" err="1" smtClean="0"/>
              <a:t>gospodaske</a:t>
            </a:r>
            <a:r>
              <a:rPr lang="hr-HR" dirty="0" smtClean="0"/>
              <a:t>) su morale čuvati ten </a:t>
            </a:r>
            <a:r>
              <a:rPr lang="hr-HR" dirty="0" smtClean="0"/>
              <a:t>i biti u </a:t>
            </a:r>
            <a:r>
              <a:rPr lang="hr-HR" smtClean="0"/>
              <a:t>kući </a:t>
            </a:r>
            <a:r>
              <a:rPr lang="hr-HR" smtClean="0"/>
              <a:t>te samo </a:t>
            </a:r>
            <a:r>
              <a:rPr lang="hr-HR" dirty="0" smtClean="0"/>
              <a:t>navečer izlaziti u šetnju.</a:t>
            </a:r>
            <a:endParaRPr lang="hr-HR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Srna je bila jedna od tih djevojčica koja je promatrala dječake u igri, ali samo s prozora svoje kuće. Pravo ime joj je bilo </a:t>
            </a:r>
            <a:r>
              <a:rPr lang="hr-HR" dirty="0" err="1" smtClean="0"/>
              <a:t>Brunhilda</a:t>
            </a:r>
            <a:r>
              <a:rPr lang="hr-HR" dirty="0" smtClean="0"/>
              <a:t>, a mještani su je prozvali Srna jer je izgledom bila vitka, visoka, duge kose, zaigrana, baš poput srne.</a:t>
            </a:r>
          </a:p>
          <a:p>
            <a:r>
              <a:rPr lang="hr-HR" dirty="0" err="1" smtClean="0"/>
              <a:t>Srnina</a:t>
            </a:r>
            <a:r>
              <a:rPr lang="hr-HR" dirty="0" smtClean="0"/>
              <a:t> obitelj bila je imućna i imali su najveću kuću u selu.</a:t>
            </a:r>
            <a:endParaRPr lang="hr-HR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Srni su roditelji uskratili puno toga, ne samo što je bila žensko, nego i zato što je bila iz bogate obitelji. Roditelji bi na nju vikali čak i kad bi je sunce samo kroz prozor obasjalo.</a:t>
            </a:r>
          </a:p>
          <a:p>
            <a:r>
              <a:rPr lang="hr-HR" dirty="0" smtClean="0"/>
              <a:t>Nije smjela trčati i skakati, a nisu joj davali ni previše jesti da ostane vitka.</a:t>
            </a:r>
          </a:p>
          <a:p>
            <a:r>
              <a:rPr lang="hr-HR" dirty="0" smtClean="0"/>
              <a:t>Bila je jako žalosna i osjećala se kao da je u </a:t>
            </a:r>
            <a:r>
              <a:rPr lang="hr-HR" dirty="0" smtClean="0"/>
              <a:t>zatvoru.</a:t>
            </a:r>
            <a:endParaRPr lang="hr-HR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Srna se veselila posjetu udovici Klari jer je tada mogla skakati i trčati koliko je htjela po </a:t>
            </a:r>
            <a:r>
              <a:rPr lang="hr-HR" dirty="0" err="1" smtClean="0"/>
              <a:t>Marčinkovoj</a:t>
            </a:r>
            <a:r>
              <a:rPr lang="hr-HR" dirty="0" smtClean="0"/>
              <a:t> glavici.</a:t>
            </a:r>
          </a:p>
          <a:p>
            <a:r>
              <a:rPr lang="hr-HR" dirty="0" smtClean="0"/>
              <a:t>Srna je s udovicom Klarom došla do Save koja im je ispričala svoju tužnu sudbinu</a:t>
            </a:r>
          </a:p>
          <a:p>
            <a:r>
              <a:rPr lang="hr-HR" dirty="0" smtClean="0"/>
              <a:t>Sava je potekla iz siromašne obitelji, a zarađivala je od vezanja (iako nije imala šake).</a:t>
            </a:r>
          </a:p>
          <a:p>
            <a:r>
              <a:rPr lang="hr-HR" dirty="0" smtClean="0"/>
              <a:t>Kada su Srna i Klara pričale sa Savom, u međuvremenu se na nebu ukazala duga</a:t>
            </a:r>
            <a:endParaRPr lang="hr-H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Sava je ispričala kako kod njih djevojčica postane muško ako protrči ispod duge.</a:t>
            </a:r>
          </a:p>
          <a:p>
            <a:r>
              <a:rPr lang="hr-HR" dirty="0" smtClean="0"/>
              <a:t>Udovica je u to vjerovala, a Srna je bila oduševljena jer joj je u glavi bilo kako bi se mogla igrati i skakati kao dječak.</a:t>
            </a:r>
          </a:p>
          <a:p>
            <a:r>
              <a:rPr lang="hr-HR" dirty="0" smtClean="0"/>
              <a:t>Srnu je ta priča potaknula da potrči prema dugi, trčala je preko polja i kad se izgubila iz vida Savi i Klari, shvatile su da je došla do Mrtvog jezera i upala u njega.</a:t>
            </a:r>
            <a:endParaRPr lang="hr-HR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j">
  <a:themeElements>
    <a:clrScheme name="Solsticij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j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j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81</TotalTime>
  <Words>614</Words>
  <Application>Microsoft Office PowerPoint</Application>
  <PresentationFormat>Prikaz na zaslonu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Solsticij</vt:lpstr>
      <vt:lpstr>LEKTIRA: DUGA PISAC: Dinko Šimunović </vt:lpstr>
      <vt:lpstr>BILJEŠKE O PISCU</vt:lpstr>
      <vt:lpstr>KNJIŽEVNI ELEMENTI</vt:lpstr>
      <vt:lpstr>ANALIZA LIKOVA</vt:lpstr>
      <vt:lpstr>PREPRIČANA LEKTIRA</vt:lpstr>
      <vt:lpstr>Slajd 6</vt:lpstr>
      <vt:lpstr>Slajd 7</vt:lpstr>
      <vt:lpstr>Slajd 8</vt:lpstr>
      <vt:lpstr>Slajd 9</vt:lpstr>
      <vt:lpstr>Slajd 10</vt:lpstr>
      <vt:lpstr>DOJAM O DJELU</vt:lpstr>
      <vt:lpstr>Slajd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DUGA Dinko Šimunović </dc:title>
  <dc:creator>Korisnik</dc:creator>
  <cp:lastModifiedBy>Drazenka</cp:lastModifiedBy>
  <cp:revision>10</cp:revision>
  <dcterms:created xsi:type="dcterms:W3CDTF">2020-04-29T09:57:56Z</dcterms:created>
  <dcterms:modified xsi:type="dcterms:W3CDTF">2020-04-30T08:48:31Z</dcterms:modified>
</cp:coreProperties>
</file>