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F45"/>
    <a:srgbClr val="79F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96D6F-85DE-4164-9E6A-2F7888E88E3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34EFC-7DD4-4CED-8154-04A6E5CB8E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50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34EFC-7DD4-4CED-8154-04A6E5CB8E63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307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6B5-6775-4216-AB0C-B46C29E746C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767D-A7E6-451A-A3D9-2FFEE436FF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964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6B5-6775-4216-AB0C-B46C29E746C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767D-A7E6-451A-A3D9-2FFEE436FF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154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6B5-6775-4216-AB0C-B46C29E746C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767D-A7E6-451A-A3D9-2FFEE436FF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719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6B5-6775-4216-AB0C-B46C29E746C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767D-A7E6-451A-A3D9-2FFEE436FF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077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6B5-6775-4216-AB0C-B46C29E746C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767D-A7E6-451A-A3D9-2FFEE436FF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26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6B5-6775-4216-AB0C-B46C29E746C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767D-A7E6-451A-A3D9-2FFEE436FF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45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6B5-6775-4216-AB0C-B46C29E746C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767D-A7E6-451A-A3D9-2FFEE436FF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58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6B5-6775-4216-AB0C-B46C29E746C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767D-A7E6-451A-A3D9-2FFEE436FF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0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6B5-6775-4216-AB0C-B46C29E746C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767D-A7E6-451A-A3D9-2FFEE436FF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96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6B5-6775-4216-AB0C-B46C29E746C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767D-A7E6-451A-A3D9-2FFEE436FF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098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76B5-6775-4216-AB0C-B46C29E746C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767D-A7E6-451A-A3D9-2FFEE436FF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06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tint val="66000"/>
                <a:satMod val="160000"/>
              </a:schemeClr>
            </a:gs>
            <a:gs pos="0">
              <a:schemeClr val="accent6">
                <a:lumMod val="60000"/>
                <a:lumOff val="40000"/>
              </a:schemeClr>
            </a:gs>
            <a:gs pos="100000">
              <a:srgbClr val="79F65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76B5-6775-4216-AB0C-B46C29E746C2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8767D-A7E6-451A-A3D9-2FFEE436FF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669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rvatskiporebiblog.wordpress.com/hrvatski-jezik/povijest-hrvatskoga-jezik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jedi5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rdwall.net/hr/community/knji%C5%BEev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duvizija.hr/porta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ektire.h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kosepis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hyperlink" Target="http://pravopis.hr/pravilo/glas-c/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1">
                <a:lumMod val="75000"/>
              </a:schemeClr>
            </a:gs>
            <a:gs pos="74000">
              <a:schemeClr val="accent1">
                <a:lumMod val="75000"/>
              </a:schemeClr>
            </a:gs>
            <a:gs pos="49000">
              <a:schemeClr val="accent1">
                <a:tint val="66000"/>
                <a:satMod val="160000"/>
              </a:schemeClr>
            </a:gs>
            <a:gs pos="0">
              <a:schemeClr val="accent6">
                <a:lumMod val="60000"/>
                <a:lumOff val="40000"/>
              </a:schemeClr>
            </a:gs>
            <a:gs pos="100000">
              <a:srgbClr val="79F65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so\Desktop\book-spine-cartoon-png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" y="188640"/>
            <a:ext cx="4536504" cy="63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2276872"/>
            <a:ext cx="7772400" cy="1470025"/>
          </a:xfrm>
        </p:spPr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Hrvatski na internetu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-3.7037E-7 L 0.00018 -0.1280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12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344816" cy="1143000"/>
          </a:xfrm>
        </p:spPr>
        <p:txBody>
          <a:bodyPr/>
          <a:lstStyle/>
          <a:p>
            <a:pPr algn="r"/>
            <a:r>
              <a:rPr lang="hr-HR" dirty="0" smtClean="0"/>
              <a:t>6. Povijest hrvatskoga jezika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Ova stranica je za one koji žele znati više, kako bi otvorili stranicu </a:t>
            </a:r>
            <a:r>
              <a:rPr lang="hr-HR" dirty="0" smtClean="0">
                <a:hlinkClick r:id="rId2"/>
              </a:rPr>
              <a:t>kliknite </a:t>
            </a:r>
            <a:r>
              <a:rPr lang="hr-HR" dirty="0" smtClean="0">
                <a:hlinkClick r:id="rId2"/>
              </a:rPr>
              <a:t>ovdje</a:t>
            </a:r>
            <a:r>
              <a:rPr lang="hr-HR" dirty="0" smtClean="0"/>
              <a:t>.</a:t>
            </a:r>
            <a:endParaRPr lang="hr-HR" dirty="0" smtClean="0"/>
          </a:p>
          <a:p>
            <a:r>
              <a:rPr lang="hr-HR" dirty="0" smtClean="0"/>
              <a:t>Na ovoj stranici je napisano nešto o hrvatskom jeziku kroz stoljeća, neke zanimljivosti i slično.</a:t>
            </a:r>
            <a:endParaRPr lang="hr-HR" dirty="0"/>
          </a:p>
        </p:txBody>
      </p:sp>
      <p:pic>
        <p:nvPicPr>
          <p:cNvPr id="4" name="Picture 2" descr="C:\Users\veso\Desktop\b137dc3992c646aade96142d54d381c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40069"/>
            <a:ext cx="2990179" cy="241694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997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28950" y="2943008"/>
            <a:ext cx="3514700" cy="3456384"/>
          </a:xfrm>
          <a:prstGeom prst="ellipse">
            <a:avLst/>
          </a:prstGeom>
          <a:solidFill>
            <a:srgbClr val="F5CF45"/>
          </a:solidFill>
          <a:scene3d>
            <a:camera prst="orthographicFront"/>
            <a:lightRig rig="threePt" dir="t"/>
          </a:scene3d>
          <a:sp3d>
            <a:bevelT w="114300" prst="artDeco"/>
            <a:bevelB w="660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90" y="145237"/>
            <a:ext cx="8229600" cy="4525963"/>
          </a:xfrm>
        </p:spPr>
        <p:txBody>
          <a:bodyPr/>
          <a:lstStyle/>
          <a:p>
            <a:r>
              <a:rPr lang="hr-HR" dirty="0" smtClean="0"/>
              <a:t>Ovdje sam naveo samo neke od mnogo stranica za hrvatski jezik. Nadam se da su vam neke stranice pomogle za lakše razumijevanje hrvatskog jezika i u rješavanju zadataka.</a:t>
            </a:r>
            <a:endParaRPr lang="hr-HR" dirty="0"/>
          </a:p>
        </p:txBody>
      </p:sp>
      <p:pic>
        <p:nvPicPr>
          <p:cNvPr id="4" name="Picture 2" descr="C:\Users\veso\Desktop\b137dc3992c646aade96142d54d381c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258">
            <a:off x="1619672" y="2254259"/>
            <a:ext cx="3456384" cy="279377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t="18081" r="9155" b="14474"/>
          <a:stretch/>
        </p:blipFill>
        <p:spPr>
          <a:xfrm rot="881165">
            <a:off x="2889785" y="3205872"/>
            <a:ext cx="3353865" cy="29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820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6">
                <a:lumMod val="40000"/>
                <a:lumOff val="60000"/>
              </a:schemeClr>
            </a:gs>
            <a:gs pos="0">
              <a:srgbClr val="79F65C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so\Desktop\book-spine-cartoon-png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" y="188640"/>
            <a:ext cx="4536504" cy="63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2276872"/>
            <a:ext cx="7772400" cy="1470025"/>
          </a:xfrm>
        </p:spPr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KRAJ!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5604994"/>
            <a:ext cx="296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+mj-lt"/>
              </a:rPr>
              <a:t>UČENIK: </a:t>
            </a:r>
            <a:r>
              <a:rPr lang="hr-HR" dirty="0" smtClean="0">
                <a:latin typeface="Monotype Corsiva" pitchFamily="66" charset="0"/>
              </a:rPr>
              <a:t>Josip Stojić (Mate) 9.b</a:t>
            </a:r>
          </a:p>
          <a:p>
            <a:r>
              <a:rPr lang="hr-HR" dirty="0" smtClean="0">
                <a:latin typeface="+mj-lt"/>
              </a:rPr>
              <a:t>NASTAVNICA: </a:t>
            </a:r>
            <a:r>
              <a:rPr lang="hr-HR" dirty="0" smtClean="0">
                <a:latin typeface="Monotype Corsiva" pitchFamily="66" charset="0"/>
              </a:rPr>
              <a:t>Draženka Tole</a:t>
            </a:r>
            <a:endParaRPr lang="hr-HR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1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-3.7037E-7 L 0.00018 -0.11759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8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   Danas je internet dostupan većini djece. Možemo pronaći stranice od raznih igrica</a:t>
            </a:r>
            <a:r>
              <a:rPr lang="hr-HR" sz="3600" dirty="0" smtClean="0"/>
              <a:t>, društvenih </a:t>
            </a:r>
            <a:r>
              <a:rPr lang="hr-HR" sz="3600" dirty="0" smtClean="0"/>
              <a:t>mreža pa čak i edukacijskih stranica. Na internetu ima mnogo korisnih edukacijskih stranica za hrvatski jezik. U ovoj prezentaciji ćemo navesti par stranica koje vam mogu pomoći za školu.</a:t>
            </a:r>
          </a:p>
        </p:txBody>
      </p:sp>
      <p:pic>
        <p:nvPicPr>
          <p:cNvPr id="2050" name="Picture 2" descr="C:\Users\veso\Desktop\b137dc3992c646aade96142d54d381c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40069"/>
            <a:ext cx="2990179" cy="241694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309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Sjedi 5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Prva stranica koju navodimo je Sjedi 5,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ako vas zanima </a:t>
            </a:r>
            <a:r>
              <a:rPr lang="hr-HR" dirty="0" smtClean="0">
                <a:hlinkClick r:id="rId2"/>
              </a:rPr>
              <a:t>kliknite ovdje</a:t>
            </a:r>
            <a:r>
              <a:rPr lang="hr-HR" dirty="0" smtClean="0"/>
              <a:t>.</a:t>
            </a:r>
          </a:p>
          <a:p>
            <a:r>
              <a:rPr lang="hr-HR" dirty="0" smtClean="0"/>
              <a:t>Stranica Sjedi 5 nudi razne zadatke kroz igru, lektire, gramatiku.</a:t>
            </a:r>
          </a:p>
          <a:p>
            <a:pPr marL="0" indent="0">
              <a:buNone/>
            </a:pPr>
            <a:r>
              <a:rPr lang="hr-HR" dirty="0" smtClean="0"/>
              <a:t> </a:t>
            </a:r>
          </a:p>
        </p:txBody>
      </p:sp>
      <p:pic>
        <p:nvPicPr>
          <p:cNvPr id="7" name="Picture 2" descr="C:\Users\veso\Desktop\b137dc3992c646aade96142d54d381c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40069"/>
            <a:ext cx="2990179" cy="241694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8494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2. Književni pojmovi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ovoj stranici se isključivo nalaze književni pojmovi, ako vas zanima </a:t>
            </a:r>
            <a:r>
              <a:rPr lang="hr-HR" dirty="0" smtClean="0">
                <a:hlinkClick r:id="rId2" tooltip="https://www.scribd.com/doc/180044804/KNJI%C5%BDEVNI-POJMOVI-doc"/>
              </a:rPr>
              <a:t>kliknite ovdje</a:t>
            </a:r>
            <a:r>
              <a:rPr lang="hr-HR" dirty="0" smtClean="0"/>
              <a:t>.</a:t>
            </a:r>
          </a:p>
          <a:p>
            <a:r>
              <a:rPr lang="hr-HR" dirty="0" smtClean="0"/>
              <a:t>Radi se o raznim kvizovima književnih pojmova kako bi se lakše naučili kroz </a:t>
            </a:r>
            <a:r>
              <a:rPr lang="hr-HR" dirty="0" smtClean="0"/>
              <a:t>zabavu.</a:t>
            </a:r>
            <a:endParaRPr lang="hr-HR" dirty="0" smtClean="0"/>
          </a:p>
          <a:p>
            <a:r>
              <a:rPr lang="hr-HR" dirty="0" smtClean="0"/>
              <a:t>Književni pojmovi pomažu kako bi se lakše rješili neki zadaci.</a:t>
            </a:r>
            <a:endParaRPr lang="hr-HR" dirty="0"/>
          </a:p>
        </p:txBody>
      </p:sp>
      <p:pic>
        <p:nvPicPr>
          <p:cNvPr id="4" name="Picture 2" descr="C:\Users\veso\Desktop\b137dc3992c646aade96142d54d381c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40069"/>
            <a:ext cx="2990179" cy="241694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6051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Eduvizija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637112"/>
          </a:xfrm>
        </p:spPr>
        <p:txBody>
          <a:bodyPr>
            <a:normAutofit/>
          </a:bodyPr>
          <a:lstStyle/>
          <a:p>
            <a:r>
              <a:rPr lang="hr-HR" dirty="0" smtClean="0"/>
              <a:t>Na ovoj stranici možemo naći i druge predmete, ali trenutno radimo samo o hrvatskom jeziku, ako vas zanima </a:t>
            </a:r>
            <a:r>
              <a:rPr lang="hr-HR" dirty="0" smtClean="0">
                <a:hlinkClick r:id="rId2"/>
              </a:rPr>
              <a:t>kliknite ovdje</a:t>
            </a:r>
            <a:r>
              <a:rPr lang="hr-HR" dirty="0" smtClean="0"/>
              <a:t>.</a:t>
            </a:r>
          </a:p>
          <a:p>
            <a:r>
              <a:rPr lang="hr-HR" dirty="0" smtClean="0"/>
              <a:t>Eduvizija nudi razne lekcije iz gramatike koje su objašnjene u prezentacijama.</a:t>
            </a:r>
          </a:p>
          <a:p>
            <a:r>
              <a:rPr lang="hr-HR" dirty="0" smtClean="0"/>
              <a:t>Na sljedećem slajdu ćemo prikazati dio lekcije sa Eduvizije, pa ako vas zanima više slobodno kliknite prethodno navedeni link.</a:t>
            </a:r>
            <a:endParaRPr lang="hr-HR" dirty="0"/>
          </a:p>
        </p:txBody>
      </p:sp>
      <p:pic>
        <p:nvPicPr>
          <p:cNvPr id="4" name="Picture 2" descr="C:\Users\veso\Desktop\b137dc3992c646aade96142d54d381c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40069"/>
            <a:ext cx="2990179" cy="241694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292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kvir r1"/>
          <p:cNvSpPr/>
          <p:nvPr/>
        </p:nvSpPr>
        <p:spPr>
          <a:xfrm>
            <a:off x="3778898" y="1709157"/>
            <a:ext cx="4537518" cy="39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"/>
          <p:cNvSpPr>
            <a:spLocks noGrp="1"/>
          </p:cNvSpPr>
          <p:nvPr>
            <p:ph type="title"/>
          </p:nvPr>
        </p:nvSpPr>
        <p:spPr>
          <a:xfrm>
            <a:off x="1386570" y="260648"/>
            <a:ext cx="8229600" cy="1143000"/>
          </a:xfrm>
        </p:spPr>
        <p:txBody>
          <a:bodyPr/>
          <a:lstStyle/>
          <a:p>
            <a:r>
              <a:rPr lang="hr-HR" dirty="0" smtClean="0"/>
              <a:t>PRIMJER: Nastajanje riječi</a:t>
            </a:r>
            <a:endParaRPr lang="hr-HR" dirty="0"/>
          </a:p>
        </p:txBody>
      </p:sp>
      <p:sp>
        <p:nvSpPr>
          <p:cNvPr id="3" name="primjeri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   Nastajanje riječi je:</a:t>
            </a:r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Riječi koje hrvatski jezik preuzme iz stranih jezika i za koje nema odgovarajuću zamjenu nazivamo: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 smtClean="0"/>
              <a:t>Posuđenice mogu biti:</a:t>
            </a:r>
          </a:p>
          <a:p>
            <a:pPr marL="0" indent="0">
              <a:buNone/>
            </a:pPr>
            <a:r>
              <a:rPr lang="hr-HR" sz="2800" dirty="0" smtClean="0"/>
              <a:t>Tuđica je strana riječ:</a:t>
            </a:r>
          </a:p>
          <a:p>
            <a:pPr marL="0" indent="0">
              <a:buNone/>
            </a:pPr>
            <a:r>
              <a:rPr lang="hr-HR" sz="2800" dirty="0" smtClean="0"/>
              <a:t>Usvojenica je riječ:</a:t>
            </a:r>
          </a:p>
        </p:txBody>
      </p:sp>
      <p:sp>
        <p:nvSpPr>
          <p:cNvPr id="8" name="okvir r2"/>
          <p:cNvSpPr/>
          <p:nvPr/>
        </p:nvSpPr>
        <p:spPr>
          <a:xfrm>
            <a:off x="7033322" y="3122584"/>
            <a:ext cx="1792830" cy="39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2" descr="C:\Users\veso\Desktop\b137dc3992c646aade96142d54d381c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40069"/>
            <a:ext cx="2990179" cy="241694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jesenje1"/>
          <p:cNvSpPr txBox="1"/>
          <p:nvPr/>
        </p:nvSpPr>
        <p:spPr>
          <a:xfrm>
            <a:off x="3707904" y="1627276"/>
            <a:ext cx="482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</a:t>
            </a:r>
            <a:r>
              <a:rPr lang="hr-HR" sz="2800" b="1" dirty="0" smtClean="0"/>
              <a:t>ostupak stvaranja novih riječi</a:t>
            </a:r>
            <a:endParaRPr lang="hr-HR" sz="2800" b="1" dirty="0"/>
          </a:p>
        </p:txBody>
      </p:sp>
      <p:sp>
        <p:nvSpPr>
          <p:cNvPr id="7" name="rjesenje2"/>
          <p:cNvSpPr txBox="1"/>
          <p:nvPr/>
        </p:nvSpPr>
        <p:spPr>
          <a:xfrm>
            <a:off x="6948264" y="3049796"/>
            <a:ext cx="198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posuđenice</a:t>
            </a:r>
            <a:endParaRPr lang="hr-HR" sz="2800" b="1" dirty="0"/>
          </a:p>
        </p:txBody>
      </p:sp>
      <p:sp>
        <p:nvSpPr>
          <p:cNvPr id="13" name="okvir r4"/>
          <p:cNvSpPr/>
          <p:nvPr/>
        </p:nvSpPr>
        <p:spPr>
          <a:xfrm>
            <a:off x="3636573" y="4614373"/>
            <a:ext cx="5225210" cy="39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kvir r3"/>
          <p:cNvSpPr/>
          <p:nvPr/>
        </p:nvSpPr>
        <p:spPr>
          <a:xfrm>
            <a:off x="3897762" y="4149080"/>
            <a:ext cx="2906486" cy="39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jesenje3"/>
          <p:cNvSpPr txBox="1"/>
          <p:nvPr/>
        </p:nvSpPr>
        <p:spPr>
          <a:xfrm>
            <a:off x="3897762" y="4085056"/>
            <a:ext cx="3260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t</a:t>
            </a:r>
            <a:r>
              <a:rPr lang="hr-HR" sz="2800" b="1" dirty="0" smtClean="0"/>
              <a:t>uđice i usvojenice</a:t>
            </a:r>
            <a:endParaRPr lang="hr-HR" sz="2800" b="1" dirty="0"/>
          </a:p>
        </p:txBody>
      </p:sp>
      <p:sp>
        <p:nvSpPr>
          <p:cNvPr id="12" name="rjesenje4"/>
          <p:cNvSpPr txBox="1"/>
          <p:nvPr/>
        </p:nvSpPr>
        <p:spPr>
          <a:xfrm>
            <a:off x="3563888" y="4581128"/>
            <a:ext cx="5545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k</a:t>
            </a:r>
            <a:r>
              <a:rPr lang="hr-HR" sz="2400" b="1" dirty="0" smtClean="0"/>
              <a:t>oju govornik prepoznaje kao stranu riječ</a:t>
            </a:r>
            <a:endParaRPr lang="hr-HR" sz="2400" b="1" dirty="0"/>
          </a:p>
        </p:txBody>
      </p:sp>
      <p:sp>
        <p:nvSpPr>
          <p:cNvPr id="14" name="okvir r5"/>
          <p:cNvSpPr/>
          <p:nvPr/>
        </p:nvSpPr>
        <p:spPr>
          <a:xfrm>
            <a:off x="3259223" y="5114801"/>
            <a:ext cx="4841169" cy="39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jesenje5"/>
          <p:cNvSpPr txBox="1"/>
          <p:nvPr/>
        </p:nvSpPr>
        <p:spPr>
          <a:xfrm>
            <a:off x="3203848" y="508518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k</a:t>
            </a:r>
            <a:r>
              <a:rPr lang="hr-HR" sz="2400" b="1" dirty="0" smtClean="0"/>
              <a:t>oju ne osjećamo kao posuđenu riječ</a:t>
            </a:r>
            <a:endParaRPr lang="hr-HR" sz="2400" b="1" dirty="0"/>
          </a:p>
        </p:txBody>
      </p:sp>
      <p:sp>
        <p:nvSpPr>
          <p:cNvPr id="16" name="rj"/>
          <p:cNvSpPr txBox="1"/>
          <p:nvPr/>
        </p:nvSpPr>
        <p:spPr>
          <a:xfrm>
            <a:off x="8007898" y="6457890"/>
            <a:ext cx="115091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RJEŠENJE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9913434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/>
      <p:bldP spid="8" grpId="0" animBg="1"/>
      <p:bldP spid="5" grpId="0"/>
      <p:bldP spid="7" grpId="0"/>
      <p:bldP spid="13" grpId="0" animBg="1"/>
      <p:bldP spid="9" grpId="0" animBg="1"/>
      <p:bldP spid="11" grpId="0"/>
      <p:bldP spid="12" grpId="0"/>
      <p:bldP spid="14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Lektire.hr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Pretpostavljam da ovu stranicu dosta učenika koristi kada ne pročitaju lektiru, ako vas zanima stranica </a:t>
            </a:r>
            <a:r>
              <a:rPr lang="hr-HR" dirty="0" smtClean="0">
                <a:hlinkClick r:id="rId2"/>
              </a:rPr>
              <a:t>kliknite </a:t>
            </a:r>
            <a:r>
              <a:rPr lang="hr-HR" dirty="0" smtClean="0">
                <a:hlinkClick r:id="rId2"/>
              </a:rPr>
              <a:t>ovdje</a:t>
            </a:r>
            <a:r>
              <a:rPr lang="hr-HR" dirty="0" smtClean="0"/>
              <a:t>.</a:t>
            </a:r>
            <a:endParaRPr lang="hr-HR" dirty="0" smtClean="0"/>
          </a:p>
          <a:p>
            <a:r>
              <a:rPr lang="hr-HR" dirty="0" smtClean="0"/>
              <a:t>Na ovoj stranici nalaze se kratki sadržaji mnogih lektira analize djela, analize likova i </a:t>
            </a:r>
            <a:r>
              <a:rPr lang="hr-HR" dirty="0" smtClean="0"/>
              <a:t>slično.</a:t>
            </a:r>
            <a:endParaRPr lang="hr-HR" dirty="0"/>
          </a:p>
        </p:txBody>
      </p:sp>
      <p:pic>
        <p:nvPicPr>
          <p:cNvPr id="4" name="Picture 2" descr="C:\Users\veso\Desktop\b137dc3992c646aade96142d54d381c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40069"/>
            <a:ext cx="2990179" cy="241694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727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Kako se piše?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Ako vas zanima </a:t>
            </a:r>
            <a:r>
              <a:rPr lang="hr-HR" dirty="0" smtClean="0">
                <a:hlinkClick r:id="rId2"/>
              </a:rPr>
              <a:t>kliknite ovdje</a:t>
            </a:r>
            <a:endParaRPr lang="hr-HR" dirty="0" smtClean="0"/>
          </a:p>
          <a:p>
            <a:r>
              <a:rPr lang="hr-HR" dirty="0" smtClean="0"/>
              <a:t>Na ovoj stranici se nalaze pravila pisanja, ako se mislite kako je pravilno napisati neku riječ, ako se dvoumite između </a:t>
            </a:r>
            <a:r>
              <a:rPr lang="hr-HR" b="1" dirty="0" smtClean="0"/>
              <a:t>ije</a:t>
            </a:r>
            <a:r>
              <a:rPr lang="hr-HR" dirty="0" smtClean="0"/>
              <a:t> ili </a:t>
            </a:r>
            <a:r>
              <a:rPr lang="hr-HR" b="1" dirty="0" smtClean="0"/>
              <a:t>je.</a:t>
            </a:r>
          </a:p>
          <a:p>
            <a:r>
              <a:rPr lang="hr-HR" dirty="0" smtClean="0"/>
              <a:t>Na stranici će biti objašnjeno zašto se baš tako piše kako bi vam ubuduće bilo lakše.</a:t>
            </a:r>
            <a:endParaRPr lang="hr-HR" dirty="0"/>
          </a:p>
        </p:txBody>
      </p:sp>
      <p:pic>
        <p:nvPicPr>
          <p:cNvPr id="4" name="Picture 2" descr="C:\Users\veso\Desktop\b137dc3992c646aade96142d54d381c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40069"/>
            <a:ext cx="2990179" cy="241694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5495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6. Hrvatski pravopis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Hrvatski pravopis je također još jedna od stranica sa pravilima pisanja. Ako vas zanima </a:t>
            </a:r>
            <a:r>
              <a:rPr lang="hr-HR" dirty="0" smtClean="0">
                <a:hlinkClick r:id="rId2"/>
              </a:rPr>
              <a:t>kliknite </a:t>
            </a:r>
            <a:r>
              <a:rPr lang="hr-HR" dirty="0" smtClean="0">
                <a:hlinkClick r:id="rId2"/>
              </a:rPr>
              <a:t>ovdje. </a:t>
            </a:r>
            <a:endParaRPr lang="hr-HR" dirty="0"/>
          </a:p>
        </p:txBody>
      </p:sp>
      <p:pic>
        <p:nvPicPr>
          <p:cNvPr id="4" name="Picture 2" descr="C:\Users\veso\Desktop\b137dc3992c646aade96142d54d381c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40069"/>
            <a:ext cx="2990179" cy="241694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21" y="3284984"/>
            <a:ext cx="2985155" cy="3411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1560"/>
            <a:ext cx="2766838" cy="2766838"/>
          </a:xfrm>
          <a:prstGeom prst="rect">
            <a:avLst/>
          </a:prstGeom>
          <a:effectLst>
            <a:outerShdw blurRad="419100" dist="1130300" dir="5580000" sx="62000" sy="62000" algn="ctr" rotWithShape="0">
              <a:srgbClr val="FF0000">
                <a:alpha val="69000"/>
              </a:srgb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577289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448</Words>
  <Application>Microsoft Office PowerPoint</Application>
  <PresentationFormat>On-screen Show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Hrvatski na internetu</vt:lpstr>
      <vt:lpstr>PowerPoint Presentation</vt:lpstr>
      <vt:lpstr>1. Sjedi 5</vt:lpstr>
      <vt:lpstr>  2. Književni pojmovi</vt:lpstr>
      <vt:lpstr>3. Eduvizija </vt:lpstr>
      <vt:lpstr>PRIMJER: Nastajanje riječi</vt:lpstr>
      <vt:lpstr>4. Lektire.hr</vt:lpstr>
      <vt:lpstr>5. Kako se piše?</vt:lpstr>
      <vt:lpstr> 6. Hrvatski pravopis</vt:lpstr>
      <vt:lpstr>6. Povijest hrvatskoga jezika</vt:lpstr>
      <vt:lpstr>PowerPoint Presentation</vt:lpstr>
      <vt:lpstr>KRAJ!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na internetu</dc:title>
  <dc:creator>veso</dc:creator>
  <cp:lastModifiedBy>veso</cp:lastModifiedBy>
  <cp:revision>16</cp:revision>
  <dcterms:created xsi:type="dcterms:W3CDTF">2020-05-16T09:35:54Z</dcterms:created>
  <dcterms:modified xsi:type="dcterms:W3CDTF">2020-05-16T12:49:12Z</dcterms:modified>
</cp:coreProperties>
</file>