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hr-HR" smtClean="0"/>
              <a:t>Uredite stil naslova matrice</a:t>
            </a:r>
            <a:endParaRPr lang="hr-H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hr-HR"/>
          </a:p>
        </p:txBody>
      </p:sp>
      <p:sp>
        <p:nvSpPr>
          <p:cNvPr id="4" name="Rezervirano mjesto datuma 3"/>
          <p:cNvSpPr>
            <a:spLocks noGrp="1"/>
          </p:cNvSpPr>
          <p:nvPr>
            <p:ph type="dt" sz="half" idx="10"/>
          </p:nvPr>
        </p:nvSpPr>
        <p:spPr/>
        <p:txBody>
          <a:bodyPr/>
          <a:lstStyle/>
          <a:p>
            <a:fld id="{AA81BE3A-CB06-4A65-9F0B-14C5BB40B557}" type="datetimeFigureOut">
              <a:rPr lang="hr-HR" smtClean="0"/>
              <a:t>14.5.2020.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4271175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okomitog teksta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AA81BE3A-CB06-4A65-9F0B-14C5BB40B557}" type="datetimeFigureOut">
              <a:rPr lang="hr-HR" smtClean="0"/>
              <a:t>14.5.2020.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14746208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629400" y="274638"/>
            <a:ext cx="2057400" cy="5851525"/>
          </a:xfrm>
        </p:spPr>
        <p:txBody>
          <a:bodyPr vert="eaVert"/>
          <a:lstStyle/>
          <a:p>
            <a:r>
              <a:rPr lang="hr-HR" smtClean="0"/>
              <a:t>Uredite stil naslova matrice</a:t>
            </a:r>
            <a:endParaRPr lang="hr-HR"/>
          </a:p>
        </p:txBody>
      </p:sp>
      <p:sp>
        <p:nvSpPr>
          <p:cNvPr id="3" name="Rezervirano mjesto okomitog teksta 2"/>
          <p:cNvSpPr>
            <a:spLocks noGrp="1"/>
          </p:cNvSpPr>
          <p:nvPr>
            <p:ph type="body" orient="vert" idx="1"/>
          </p:nvPr>
        </p:nvSpPr>
        <p:spPr>
          <a:xfrm>
            <a:off x="457200" y="274638"/>
            <a:ext cx="6019800" cy="5851525"/>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AA81BE3A-CB06-4A65-9F0B-14C5BB40B557}" type="datetimeFigureOut">
              <a:rPr lang="hr-HR" smtClean="0"/>
              <a:t>14.5.2020.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3529298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10"/>
          </p:nvPr>
        </p:nvSpPr>
        <p:spPr/>
        <p:txBody>
          <a:bodyPr/>
          <a:lstStyle/>
          <a:p>
            <a:fld id="{AA81BE3A-CB06-4A65-9F0B-14C5BB40B557}" type="datetimeFigureOut">
              <a:rPr lang="hr-HR" smtClean="0"/>
              <a:t>14.5.2020.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2053581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hr-HR" smtClean="0"/>
              <a:t>Uredite stil naslova matrice</a:t>
            </a:r>
            <a:endParaRPr lang="hr-HR"/>
          </a:p>
        </p:txBody>
      </p:sp>
      <p:sp>
        <p:nvSpPr>
          <p:cNvPr id="3" name="Rezervirano mjesto tekst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Rezervirano mjesto datuma 3"/>
          <p:cNvSpPr>
            <a:spLocks noGrp="1"/>
          </p:cNvSpPr>
          <p:nvPr>
            <p:ph type="dt" sz="half" idx="10"/>
          </p:nvPr>
        </p:nvSpPr>
        <p:spPr/>
        <p:txBody>
          <a:bodyPr/>
          <a:lstStyle/>
          <a:p>
            <a:fld id="{AA81BE3A-CB06-4A65-9F0B-14C5BB40B557}" type="datetimeFigureOut">
              <a:rPr lang="hr-HR" smtClean="0"/>
              <a:t>14.5.2020.</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3374542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sadržaja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sadržaja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datuma 4"/>
          <p:cNvSpPr>
            <a:spLocks noGrp="1"/>
          </p:cNvSpPr>
          <p:nvPr>
            <p:ph type="dt" sz="half" idx="10"/>
          </p:nvPr>
        </p:nvSpPr>
        <p:spPr/>
        <p:txBody>
          <a:bodyPr/>
          <a:lstStyle/>
          <a:p>
            <a:fld id="{AA81BE3A-CB06-4A65-9F0B-14C5BB40B557}" type="datetimeFigureOut">
              <a:rPr lang="hr-HR" smtClean="0"/>
              <a:t>14.5.2020.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262816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hr-HR" smtClean="0"/>
              <a:t>Uredite stil naslova matrice</a:t>
            </a:r>
            <a:endParaRPr lang="hr-HR"/>
          </a:p>
        </p:txBody>
      </p:sp>
      <p:sp>
        <p:nvSpPr>
          <p:cNvPr id="3" name="Rezervirano mjesto tekst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Rezervirano mjesto sadržaja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5" name="Rezervirano mjesto tekst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Rezervirano mjesto sadržaja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7" name="Rezervirano mjesto datuma 6"/>
          <p:cNvSpPr>
            <a:spLocks noGrp="1"/>
          </p:cNvSpPr>
          <p:nvPr>
            <p:ph type="dt" sz="half" idx="10"/>
          </p:nvPr>
        </p:nvSpPr>
        <p:spPr/>
        <p:txBody>
          <a:bodyPr/>
          <a:lstStyle/>
          <a:p>
            <a:fld id="{AA81BE3A-CB06-4A65-9F0B-14C5BB40B557}" type="datetimeFigureOut">
              <a:rPr lang="hr-HR" smtClean="0"/>
              <a:t>14.5.2020.</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10079096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smtClean="0"/>
              <a:t>Uredite stil naslova matrice</a:t>
            </a:r>
            <a:endParaRPr lang="hr-HR"/>
          </a:p>
        </p:txBody>
      </p:sp>
      <p:sp>
        <p:nvSpPr>
          <p:cNvPr id="3" name="Rezervirano mjesto datuma 2"/>
          <p:cNvSpPr>
            <a:spLocks noGrp="1"/>
          </p:cNvSpPr>
          <p:nvPr>
            <p:ph type="dt" sz="half" idx="10"/>
          </p:nvPr>
        </p:nvSpPr>
        <p:spPr/>
        <p:txBody>
          <a:bodyPr/>
          <a:lstStyle/>
          <a:p>
            <a:fld id="{AA81BE3A-CB06-4A65-9F0B-14C5BB40B557}" type="datetimeFigureOut">
              <a:rPr lang="hr-HR" smtClean="0"/>
              <a:t>14.5.2020.</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6686571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AA81BE3A-CB06-4A65-9F0B-14C5BB40B557}" type="datetimeFigureOut">
              <a:rPr lang="hr-HR" smtClean="0"/>
              <a:t>14.5.2020.</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1264151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hr-HR" smtClean="0"/>
              <a:t>Uredite stil naslova matrice</a:t>
            </a:r>
            <a:endParaRPr lang="hr-HR"/>
          </a:p>
        </p:txBody>
      </p:sp>
      <p:sp>
        <p:nvSpPr>
          <p:cNvPr id="3" name="Rezervirano mjesto sadržaja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tekst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AA81BE3A-CB06-4A65-9F0B-14C5BB40B557}" type="datetimeFigureOut">
              <a:rPr lang="hr-HR" smtClean="0"/>
              <a:t>14.5.2020.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390246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hr-HR" smtClean="0"/>
              <a:t>Uredite stil naslova matrice</a:t>
            </a:r>
            <a:endParaRPr lang="hr-HR"/>
          </a:p>
        </p:txBody>
      </p:sp>
      <p:sp>
        <p:nvSpPr>
          <p:cNvPr id="3" name="Rezervirano mjesto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Rezervirano mjesto datuma 4"/>
          <p:cNvSpPr>
            <a:spLocks noGrp="1"/>
          </p:cNvSpPr>
          <p:nvPr>
            <p:ph type="dt" sz="half" idx="10"/>
          </p:nvPr>
        </p:nvSpPr>
        <p:spPr/>
        <p:txBody>
          <a:bodyPr/>
          <a:lstStyle/>
          <a:p>
            <a:fld id="{AA81BE3A-CB06-4A65-9F0B-14C5BB40B557}" type="datetimeFigureOut">
              <a:rPr lang="hr-HR" smtClean="0"/>
              <a:t>14.5.2020.</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E8BD8182-CF2C-4153-989D-9969AD7844C3}" type="slidenum">
              <a:rPr lang="hr-HR" smtClean="0"/>
              <a:t>‹#›</a:t>
            </a:fld>
            <a:endParaRPr lang="hr-HR"/>
          </a:p>
        </p:txBody>
      </p:sp>
    </p:spTree>
    <p:extLst>
      <p:ext uri="{BB962C8B-B14F-4D97-AF65-F5344CB8AC3E}">
        <p14:creationId xmlns:p14="http://schemas.microsoft.com/office/powerpoint/2010/main" val="1013782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hr-HR" smtClean="0"/>
              <a:t>Uredite stil naslova matrice</a:t>
            </a:r>
            <a:endParaRPr lang="hr-HR"/>
          </a:p>
        </p:txBody>
      </p:sp>
      <p:sp>
        <p:nvSpPr>
          <p:cNvPr id="3" name="Rezervirano mjesto tekst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4" name="Rezervirano mjesto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1BE3A-CB06-4A65-9F0B-14C5BB40B557}" type="datetimeFigureOut">
              <a:rPr lang="hr-HR" smtClean="0"/>
              <a:t>14.5.2020.</a:t>
            </a:fld>
            <a:endParaRPr lang="hr-HR"/>
          </a:p>
        </p:txBody>
      </p:sp>
      <p:sp>
        <p:nvSpPr>
          <p:cNvPr id="5" name="Rezervirano mjesto podnožj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BD8182-CF2C-4153-989D-9969AD7844C3}" type="slidenum">
              <a:rPr lang="hr-HR" smtClean="0"/>
              <a:t>‹#›</a:t>
            </a:fld>
            <a:endParaRPr lang="hr-HR"/>
          </a:p>
        </p:txBody>
      </p:sp>
    </p:spTree>
    <p:extLst>
      <p:ext uri="{BB962C8B-B14F-4D97-AF65-F5344CB8AC3E}">
        <p14:creationId xmlns:p14="http://schemas.microsoft.com/office/powerpoint/2010/main" val="265475655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556793"/>
            <a:ext cx="7772400" cy="1368151"/>
          </a:xfrm>
        </p:spPr>
        <p:txBody>
          <a:bodyPr>
            <a:normAutofit/>
          </a:bodyPr>
          <a:lstStyle/>
          <a:p>
            <a:r>
              <a:rPr lang="hr-HR" dirty="0" smtClean="0">
                <a:solidFill>
                  <a:srgbClr val="FF0000"/>
                </a:solidFill>
                <a:latin typeface="Arial Black" pitchFamily="34" charset="0"/>
              </a:rPr>
              <a:t>INTERNETSKI BONTON</a:t>
            </a:r>
            <a:endParaRPr lang="hr-HR" dirty="0">
              <a:solidFill>
                <a:srgbClr val="FF0000"/>
              </a:solidFill>
              <a:latin typeface="Arial Black" pitchFamily="34" charset="0"/>
            </a:endParaRPr>
          </a:p>
        </p:txBody>
      </p:sp>
      <p:sp>
        <p:nvSpPr>
          <p:cNvPr id="3" name="Podnaslov 2"/>
          <p:cNvSpPr>
            <a:spLocks noGrp="1"/>
          </p:cNvSpPr>
          <p:nvPr>
            <p:ph type="subTitle" idx="1"/>
          </p:nvPr>
        </p:nvSpPr>
        <p:spPr/>
        <p:txBody>
          <a:bodyPr/>
          <a:lstStyle/>
          <a:p>
            <a:pPr algn="r"/>
            <a:r>
              <a:rPr lang="hr-HR" dirty="0" err="1" smtClean="0">
                <a:solidFill>
                  <a:schemeClr val="tx2">
                    <a:lumMod val="75000"/>
                  </a:schemeClr>
                </a:solidFill>
                <a:latin typeface="Bahnschrift SemiBold Condensed" pitchFamily="34" charset="0"/>
              </a:rPr>
              <a:t>Andrea</a:t>
            </a:r>
            <a:r>
              <a:rPr lang="hr-HR" dirty="0" smtClean="0">
                <a:solidFill>
                  <a:schemeClr val="tx2">
                    <a:lumMod val="75000"/>
                  </a:schemeClr>
                </a:solidFill>
                <a:latin typeface="Bahnschrift SemiBold Condensed" pitchFamily="34" charset="0"/>
              </a:rPr>
              <a:t> </a:t>
            </a:r>
            <a:r>
              <a:rPr lang="hr-HR" dirty="0" err="1" smtClean="0">
                <a:solidFill>
                  <a:schemeClr val="tx2">
                    <a:lumMod val="75000"/>
                  </a:schemeClr>
                </a:solidFill>
                <a:latin typeface="Bahnschrift SemiBold Condensed" pitchFamily="34" charset="0"/>
              </a:rPr>
              <a:t>Milićević</a:t>
            </a:r>
            <a:r>
              <a:rPr lang="hr-HR" dirty="0" smtClean="0">
                <a:solidFill>
                  <a:schemeClr val="tx2">
                    <a:lumMod val="75000"/>
                  </a:schemeClr>
                </a:solidFill>
                <a:latin typeface="Bahnschrift SemiBold Condensed" pitchFamily="34" charset="0"/>
              </a:rPr>
              <a:t> ,9.a</a:t>
            </a:r>
            <a:endParaRPr lang="hr-HR" dirty="0">
              <a:solidFill>
                <a:schemeClr val="tx2">
                  <a:lumMod val="75000"/>
                </a:schemeClr>
              </a:solidFill>
              <a:latin typeface="Bahnschrift SemiBold Condensed" pitchFamily="34" charset="0"/>
            </a:endParaRPr>
          </a:p>
        </p:txBody>
      </p:sp>
      <p:pic>
        <p:nvPicPr>
          <p:cNvPr id="6" name="Slika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3429000"/>
            <a:ext cx="3690156" cy="2961330"/>
          </a:xfrm>
          <a:prstGeom prst="rect">
            <a:avLst/>
          </a:prstGeom>
        </p:spPr>
      </p:pic>
    </p:spTree>
    <p:extLst>
      <p:ext uri="{BB962C8B-B14F-4D97-AF65-F5344CB8AC3E}">
        <p14:creationId xmlns:p14="http://schemas.microsoft.com/office/powerpoint/2010/main" val="3595765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solidFill>
                  <a:srgbClr val="FF0000"/>
                </a:solidFill>
              </a:rPr>
              <a:t>8.NIŠTA NE OBJAVLJUJ DOK SI LJUT/A!</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Kad smo ljuti možemo izreći mnogo toga što zapravo ne mislimo i tako lako povrijediti prijatelje pa čak ih zauvijek izgubiti. Uvijek dobro razmisli prije nego nešto objaviš na </a:t>
            </a:r>
            <a:r>
              <a:rPr lang="hr-HR" dirty="0" err="1" smtClean="0">
                <a:latin typeface="Bahnschrift SemiBold Condensed" pitchFamily="34" charset="0"/>
              </a:rPr>
              <a:t>internetu</a:t>
            </a:r>
            <a:r>
              <a:rPr lang="hr-HR" dirty="0" smtClean="0">
                <a:latin typeface="Bahnschrift SemiBold Condensed" pitchFamily="34" charset="0"/>
              </a:rPr>
              <a:t> jer više povratka nema. Možeš kasnije obrisati što je objavljeno, ali ne znaš tko je sve objavu već pročitao, pa možda i pohranio na svoje računalo ili </a:t>
            </a:r>
            <a:r>
              <a:rPr lang="hr-HR" dirty="0" err="1" smtClean="0">
                <a:latin typeface="Bahnschrift SemiBold Condensed" pitchFamily="34" charset="0"/>
              </a:rPr>
              <a:t>isprintao</a:t>
            </a:r>
            <a:r>
              <a:rPr lang="hr-HR" dirty="0" smtClean="0">
                <a:latin typeface="Bahnschrift SemiBold Condensed" pitchFamily="34" charset="0"/>
              </a:rPr>
              <a:t>.</a:t>
            </a:r>
            <a:endParaRPr lang="hr-HR" dirty="0">
              <a:latin typeface="Bahnschrift SemiBold Condensed" pitchFamily="34" charset="0"/>
            </a:endParaRPr>
          </a:p>
        </p:txBody>
      </p:sp>
    </p:spTree>
    <p:extLst>
      <p:ext uri="{BB962C8B-B14F-4D97-AF65-F5344CB8AC3E}">
        <p14:creationId xmlns:p14="http://schemas.microsoft.com/office/powerpoint/2010/main" val="13073376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solidFill>
                  <a:srgbClr val="FF0000"/>
                </a:solidFill>
              </a:rPr>
              <a:t>9.NEMOJ SUDJELOVATI U SVAĐAMA I PREPIRKAMA!</a:t>
            </a:r>
            <a:endParaRPr lang="hr-HR" dirty="0">
              <a:solidFill>
                <a:srgbClr val="FF0000"/>
              </a:solidFill>
            </a:endParaRPr>
          </a:p>
        </p:txBody>
      </p:sp>
      <p:sp>
        <p:nvSpPr>
          <p:cNvPr id="3" name="Rezervirano mjesto sadržaja 2"/>
          <p:cNvSpPr>
            <a:spLocks noGrp="1"/>
          </p:cNvSpPr>
          <p:nvPr>
            <p:ph idx="1"/>
          </p:nvPr>
        </p:nvSpPr>
        <p:spPr/>
        <p:txBody>
          <a:bodyPr>
            <a:normAutofit fontScale="92500" lnSpcReduction="20000"/>
          </a:bodyPr>
          <a:lstStyle/>
          <a:p>
            <a:r>
              <a:rPr lang="vi-VN" dirty="0" smtClean="0">
                <a:latin typeface="Bahnschrift SemiBold Condensed" pitchFamily="34" charset="0"/>
              </a:rPr>
              <a:t>Ako ti se ne sviđa nečije mišljenje o nekoj temi, nije u redu zbog toga riječima napadati i zlostavljati tu osobu. Ne moraš se slagati s izrečenim, ali svoje mišljenje moraš izraziti na pristojan način i s uvažavanjem.</a:t>
            </a:r>
          </a:p>
          <a:p>
            <a:r>
              <a:rPr lang="vi-VN" dirty="0" smtClean="0">
                <a:latin typeface="Bahnschrift SemiBold Condensed" pitchFamily="34" charset="0"/>
              </a:rPr>
              <a:t>Nemoj slati nepristojne i uvredljive poruke ili poruke ispunjene mržnjom i prijetnjama putem e-maila, mobitela niti bilo gdje na internetu. Ako netko tebi šalje uvredljive poruke, ne odgovaraj: nikada nećeš pobijediti, a sve može brzo izmaći kontroli. Ako te netko napada na chatu ili ti šalje poruke mržnje, sačuvaj ih i pokaži odrasloj osobi u koju imaš povjerenja</a:t>
            </a:r>
            <a:r>
              <a:rPr lang="hr-HR" dirty="0" smtClean="0">
                <a:latin typeface="Bahnschrift SemiBold Condensed" pitchFamily="34" charset="0"/>
              </a:rPr>
              <a:t>.</a:t>
            </a:r>
            <a:endParaRPr lang="hr-HR" dirty="0">
              <a:latin typeface="Bahnschrift SemiBold Condensed" pitchFamily="34"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55776" y="5420736"/>
            <a:ext cx="1607280" cy="1296539"/>
          </a:xfrm>
          <a:prstGeom prst="rect">
            <a:avLst/>
          </a:prstGeom>
        </p:spPr>
      </p:pic>
    </p:spTree>
    <p:extLst>
      <p:ext uri="{BB962C8B-B14F-4D97-AF65-F5344CB8AC3E}">
        <p14:creationId xmlns:p14="http://schemas.microsoft.com/office/powerpoint/2010/main" val="5294098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solidFill>
                  <a:srgbClr val="FF0000"/>
                </a:solidFill>
              </a:rPr>
              <a:t>10.NE ODGOVARAJ NA PORUKE NEPOZNATIH!</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Jednom dijelu korisnika Internet služi za slanje neprimjerenih poruka. Neke od tih poruka će te uznemiriti, a u nekim će se tražiti tvoj odgovor, slika, adresa – ne odgovaraj na takve poruke i razgovaraj o tome s nekom odraslom osobom u koju imaš povjerenja.</a:t>
            </a:r>
            <a:endParaRPr lang="hr-HR" dirty="0">
              <a:latin typeface="Bahnschrift SemiBold Condensed" pitchFamily="34"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3608" y="4221088"/>
            <a:ext cx="1849388" cy="1849388"/>
          </a:xfrm>
          <a:prstGeom prst="rect">
            <a:avLst/>
          </a:prstGeom>
        </p:spPr>
      </p:pic>
    </p:spTree>
    <p:extLst>
      <p:ext uri="{BB962C8B-B14F-4D97-AF65-F5344CB8AC3E}">
        <p14:creationId xmlns:p14="http://schemas.microsoft.com/office/powerpoint/2010/main" val="16775458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solidFill>
                  <a:srgbClr val="FF0000"/>
                </a:solidFill>
              </a:rPr>
              <a:t>11.BORI SE PROTIV ELEKTRONIČKOG NASILJA!</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Nasilje preko </a:t>
            </a:r>
            <a:r>
              <a:rPr lang="hr-HR" dirty="0" err="1" smtClean="0">
                <a:latin typeface="Bahnschrift SemiBold Condensed" pitchFamily="34" charset="0"/>
              </a:rPr>
              <a:t>interneta</a:t>
            </a:r>
            <a:r>
              <a:rPr lang="hr-HR" dirty="0" smtClean="0">
                <a:latin typeface="Bahnschrift SemiBold Condensed" pitchFamily="34" charset="0"/>
              </a:rPr>
              <a:t> , u svijetu poznato kao </a:t>
            </a:r>
            <a:r>
              <a:rPr lang="hr-HR" dirty="0" err="1" smtClean="0">
                <a:latin typeface="Bahnschrift SemiBold Condensed" pitchFamily="34" charset="0"/>
              </a:rPr>
              <a:t>cyberbullying</a:t>
            </a:r>
            <a:r>
              <a:rPr lang="hr-HR" dirty="0" smtClean="0">
                <a:latin typeface="Bahnschrift SemiBold Condensed" pitchFamily="34" charset="0"/>
              </a:rPr>
              <a:t> , sve je češće i kod nas. Informiraj se o tome što je to zapravo nasilje preko </a:t>
            </a:r>
            <a:r>
              <a:rPr lang="hr-HR" dirty="0" err="1" smtClean="0">
                <a:latin typeface="Bahnschrift SemiBold Condensed" pitchFamily="34" charset="0"/>
              </a:rPr>
              <a:t>interneta</a:t>
            </a:r>
            <a:r>
              <a:rPr lang="hr-HR" dirty="0" smtClean="0">
                <a:latin typeface="Bahnschrift SemiBold Condensed" pitchFamily="34" charset="0"/>
              </a:rPr>
              <a:t> i nauči kako se zaštititi .</a:t>
            </a:r>
            <a:endParaRPr lang="hr-HR" dirty="0">
              <a:latin typeface="Bahnschrift SemiBold Condensed" pitchFamily="34" charset="0"/>
            </a:endParaRPr>
          </a:p>
        </p:txBody>
      </p:sp>
    </p:spTree>
    <p:extLst>
      <p:ext uri="{BB962C8B-B14F-4D97-AF65-F5344CB8AC3E}">
        <p14:creationId xmlns:p14="http://schemas.microsoft.com/office/powerpoint/2010/main" val="2316174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solidFill>
                  <a:srgbClr val="FF0000"/>
                </a:solidFill>
              </a:rPr>
              <a:t>12.POŠTUJ AUTORSKA PRAVA,NE KRADI!</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Kada prepišeš nešto ili preuzmeš nečiju sliku uvijek navedi od koga je to preuzeto.</a:t>
            </a:r>
            <a:endParaRPr lang="hr-HR" dirty="0">
              <a:latin typeface="Bahnschrift SemiBold Condensed"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5616" y="3501008"/>
            <a:ext cx="3042564" cy="1910730"/>
          </a:xfrm>
          <a:prstGeom prst="rect">
            <a:avLst/>
          </a:prstGeom>
        </p:spPr>
      </p:pic>
    </p:spTree>
    <p:extLst>
      <p:ext uri="{BB962C8B-B14F-4D97-AF65-F5344CB8AC3E}">
        <p14:creationId xmlns:p14="http://schemas.microsoft.com/office/powerpoint/2010/main" val="14742859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13.POŠTUJ PRAVILA!</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Razne mrežne stranice, portali, </a:t>
            </a:r>
            <a:r>
              <a:rPr lang="hr-HR" dirty="0" err="1" smtClean="0">
                <a:latin typeface="Bahnschrift SemiBold Condensed" pitchFamily="34" charset="0"/>
              </a:rPr>
              <a:t>chat</a:t>
            </a:r>
            <a:r>
              <a:rPr lang="hr-HR" dirty="0" smtClean="0">
                <a:latin typeface="Bahnschrift SemiBold Condensed" pitchFamily="34" charset="0"/>
              </a:rPr>
              <a:t> servisi, forumi, društvene mreže itd. imaju drugačija pravila koja moraš poštovati ako se želiš njima služiti. Uvijek pažljivo pročitaj uvjete korištenja prije nego bezglavo klikneš da pristaješ, jer kada postaneš član moraš se strogo i potpuno držati pravila i propisa na koje si pristao.</a:t>
            </a:r>
            <a:endParaRPr lang="hr-HR" dirty="0">
              <a:latin typeface="Bahnschrift SemiBold Condensed" pitchFamily="34" charset="0"/>
            </a:endParaRPr>
          </a:p>
        </p:txBody>
      </p:sp>
    </p:spTree>
    <p:extLst>
      <p:ext uri="{BB962C8B-B14F-4D97-AF65-F5344CB8AC3E}">
        <p14:creationId xmlns:p14="http://schemas.microsoft.com/office/powerpoint/2010/main" val="7830127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14.POŠTUJ ZAKONE!</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Dobro zapamti: sve što je protuzakonito u stvarnom životu protuzakonito je i na </a:t>
            </a:r>
            <a:r>
              <a:rPr lang="hr-HR" dirty="0" err="1" smtClean="0">
                <a:latin typeface="Bahnschrift SemiBold Condensed" pitchFamily="34" charset="0"/>
              </a:rPr>
              <a:t>internetu</a:t>
            </a:r>
            <a:r>
              <a:rPr lang="hr-HR" dirty="0" smtClean="0">
                <a:latin typeface="Bahnschrift SemiBold Condensed" pitchFamily="34" charset="0"/>
              </a:rPr>
              <a:t> . Nemoj se zavaravati misleći da se možeš sakriti iza izmišljenog nadimka.</a:t>
            </a:r>
            <a:endParaRPr lang="hr-HR" dirty="0">
              <a:latin typeface="Bahnschrift SemiBold Condensed" pitchFamily="34" charset="0"/>
            </a:endParaRPr>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4253076"/>
            <a:ext cx="2952328" cy="1845205"/>
          </a:xfrm>
          <a:prstGeom prst="rect">
            <a:avLst/>
          </a:prstGeom>
        </p:spPr>
      </p:pic>
    </p:spTree>
    <p:extLst>
      <p:ext uri="{BB962C8B-B14F-4D97-AF65-F5344CB8AC3E}">
        <p14:creationId xmlns:p14="http://schemas.microsoft.com/office/powerpoint/2010/main" val="246706215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15.DOBRO ISTRAŽI!</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Internet je prepun informacija, ali mnoge su zapravo netočne. Ako želiš raspravljati o nekoj temi, uvijek temu dobro istraži u pouzdanim izvorima (službene stranice vlade, grada, raznih instituta, škola, </a:t>
            </a:r>
            <a:r>
              <a:rPr lang="hr-HR" dirty="0" err="1" smtClean="0">
                <a:latin typeface="Bahnschrift SemiBold Condensed" pitchFamily="34" charset="0"/>
              </a:rPr>
              <a:t>online</a:t>
            </a:r>
            <a:r>
              <a:rPr lang="hr-HR" dirty="0" smtClean="0">
                <a:latin typeface="Bahnschrift SemiBold Condensed" pitchFamily="34" charset="0"/>
              </a:rPr>
              <a:t> enciklopedija itd.) i budi siguran da su informacije koje daješ 100% točne.</a:t>
            </a:r>
            <a:endParaRPr lang="hr-HR" dirty="0">
              <a:latin typeface="Bahnschrift SemiBold Condensed" pitchFamily="34" charset="0"/>
            </a:endParaRPr>
          </a:p>
        </p:txBody>
      </p:sp>
    </p:spTree>
    <p:extLst>
      <p:ext uri="{BB962C8B-B14F-4D97-AF65-F5344CB8AC3E}">
        <p14:creationId xmlns:p14="http://schemas.microsoft.com/office/powerpoint/2010/main" val="27894643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16.POMOZI POČETNICIMA!</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Budi strpljiv i  </a:t>
            </a:r>
            <a:r>
              <a:rPr lang="hr-HR" dirty="0" err="1" smtClean="0">
                <a:latin typeface="Bahnschrift SemiBold Condensed" pitchFamily="34" charset="0"/>
              </a:rPr>
              <a:t>pomozi</a:t>
            </a:r>
            <a:r>
              <a:rPr lang="hr-HR" dirty="0" smtClean="0">
                <a:latin typeface="Bahnschrift SemiBold Condensed" pitchFamily="34" charset="0"/>
              </a:rPr>
              <a:t> onima koji o </a:t>
            </a:r>
            <a:r>
              <a:rPr lang="hr-HR" dirty="0" err="1" smtClean="0">
                <a:latin typeface="Bahnschrift SemiBold Condensed" pitchFamily="34" charset="0"/>
              </a:rPr>
              <a:t>internetu</a:t>
            </a:r>
            <a:r>
              <a:rPr lang="hr-HR" dirty="0" smtClean="0">
                <a:latin typeface="Bahnschrift SemiBold Condensed" pitchFamily="34" charset="0"/>
              </a:rPr>
              <a:t>  i računalima znaju manje od tebe. Zapamti, svatko je krenuo u svijet računala kao početnik.</a:t>
            </a:r>
          </a:p>
          <a:p>
            <a:pPr marL="0" indent="0">
              <a:buNone/>
            </a:pPr>
            <a:endParaRPr lang="hr-HR" dirty="0">
              <a:latin typeface="Bahnschrift SemiBold Condensed" pitchFamily="34"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1600" y="3645024"/>
            <a:ext cx="2534377" cy="2038766"/>
          </a:xfrm>
          <a:prstGeom prst="rect">
            <a:avLst/>
          </a:prstGeom>
        </p:spPr>
      </p:pic>
    </p:spTree>
    <p:extLst>
      <p:ext uri="{BB962C8B-B14F-4D97-AF65-F5344CB8AC3E}">
        <p14:creationId xmlns:p14="http://schemas.microsoft.com/office/powerpoint/2010/main" val="18557420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Za kraj:</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roadway" pitchFamily="82" charset="0"/>
              </a:rPr>
              <a:t>Budimo oprezni i svjesni naših postupaka na </a:t>
            </a:r>
            <a:r>
              <a:rPr lang="hr-HR" dirty="0" err="1" smtClean="0">
                <a:latin typeface="Broadway" pitchFamily="82" charset="0"/>
              </a:rPr>
              <a:t>internetu</a:t>
            </a:r>
            <a:r>
              <a:rPr lang="hr-HR" dirty="0" smtClean="0">
                <a:latin typeface="Broadway" pitchFamily="82" charset="0"/>
              </a:rPr>
              <a:t>  te ozbiljnosti istih.</a:t>
            </a:r>
          </a:p>
          <a:p>
            <a:r>
              <a:rPr lang="hr-HR" dirty="0" smtClean="0">
                <a:latin typeface="Broadway" pitchFamily="82" charset="0"/>
              </a:rPr>
              <a:t>Našim zlonamjernim , bezobraznim ”</a:t>
            </a:r>
            <a:r>
              <a:rPr lang="hr-HR" dirty="0" err="1" smtClean="0">
                <a:latin typeface="Broadway" pitchFamily="82" charset="0"/>
              </a:rPr>
              <a:t>hate</a:t>
            </a:r>
            <a:r>
              <a:rPr lang="hr-HR" dirty="0" smtClean="0">
                <a:latin typeface="Broadway" pitchFamily="82" charset="0"/>
              </a:rPr>
              <a:t> ” komentarima možemo povrijediti druge.</a:t>
            </a:r>
          </a:p>
          <a:p>
            <a:endParaRPr lang="hr-HR" dirty="0" smtClean="0"/>
          </a:p>
          <a:p>
            <a:endParaRPr lang="hr-HR" dirty="0"/>
          </a:p>
        </p:txBody>
      </p:sp>
    </p:spTree>
    <p:extLst>
      <p:ext uri="{BB962C8B-B14F-4D97-AF65-F5344CB8AC3E}">
        <p14:creationId xmlns:p14="http://schemas.microsoft.com/office/powerpoint/2010/main" val="366918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00B050"/>
                </a:solidFill>
                <a:latin typeface="Bahnschrift SemiBold Condensed" pitchFamily="34" charset="0"/>
              </a:rPr>
              <a:t>INTERNET</a:t>
            </a:r>
            <a:endParaRPr lang="hr-HR" dirty="0">
              <a:solidFill>
                <a:srgbClr val="00B050"/>
              </a:solidFill>
              <a:latin typeface="Bahnschrift SemiBold Condensed" pitchFamily="34" charset="0"/>
            </a:endParaRPr>
          </a:p>
        </p:txBody>
      </p:sp>
      <p:sp>
        <p:nvSpPr>
          <p:cNvPr id="3" name="Rezervirano mjesto sadržaja 2"/>
          <p:cNvSpPr>
            <a:spLocks noGrp="1"/>
          </p:cNvSpPr>
          <p:nvPr>
            <p:ph idx="1"/>
          </p:nvPr>
        </p:nvSpPr>
        <p:spPr/>
        <p:txBody>
          <a:bodyPr/>
          <a:lstStyle/>
          <a:p>
            <a:pPr marL="0" indent="0">
              <a:buNone/>
            </a:pPr>
            <a:r>
              <a:rPr lang="hr-HR" dirty="0" smtClean="0">
                <a:latin typeface="Bahnschrift SemiBold Condensed" pitchFamily="34" charset="0"/>
              </a:rPr>
              <a:t>nije samo mreža računala , nego i velika neformalna zajednica ljudi s vlastitim kodeksom ponašanja . Svi znamo da kultura ponašanja nije nešto s čim se rodimo , nego nešto što stječemo odgojem.</a:t>
            </a:r>
            <a:endParaRPr lang="hr-HR" dirty="0">
              <a:latin typeface="Bahnschrift SemiBold Condensed" pitchFamily="34" charset="0"/>
            </a:endParaRP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4077072"/>
            <a:ext cx="2334238" cy="1493912"/>
          </a:xfrm>
          <a:prstGeom prst="rect">
            <a:avLst/>
          </a:prstGeom>
        </p:spPr>
      </p:pic>
    </p:spTree>
    <p:extLst>
      <p:ext uri="{BB962C8B-B14F-4D97-AF65-F5344CB8AC3E}">
        <p14:creationId xmlns:p14="http://schemas.microsoft.com/office/powerpoint/2010/main" val="18386357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1.VAŽNO JE BITI PRISTOJAN!</a:t>
            </a:r>
            <a:endParaRPr lang="hr-HR" dirty="0">
              <a:solidFill>
                <a:srgbClr val="FF0000"/>
              </a:solidFill>
            </a:endParaRPr>
          </a:p>
        </p:txBody>
      </p:sp>
      <p:sp>
        <p:nvSpPr>
          <p:cNvPr id="3" name="Rezervirano mjesto sadržaja 2"/>
          <p:cNvSpPr>
            <a:spLocks noGrp="1"/>
          </p:cNvSpPr>
          <p:nvPr>
            <p:ph idx="1"/>
          </p:nvPr>
        </p:nvSpPr>
        <p:spPr/>
        <p:txBody>
          <a:bodyPr/>
          <a:lstStyle/>
          <a:p>
            <a:pPr marL="0" indent="0">
              <a:buNone/>
            </a:pPr>
            <a:r>
              <a:rPr lang="vi-VN" dirty="0" smtClean="0">
                <a:latin typeface="Bahnschrift SemiBold Condensed" pitchFamily="34" charset="0"/>
              </a:rPr>
              <a:t>Ponekad nam se čini da je sve što se događa na internetu kao igra jer ne vidimo i ne čujemo osobu s kojom komuniciramo. Zato je jako važno uvijek imati na umu da su s druge strane računala stvarni ljudi prema kojima se treba pristojno ponaš</a:t>
            </a:r>
            <a:r>
              <a:rPr lang="hr-HR" dirty="0" err="1" smtClean="0">
                <a:latin typeface="Bahnschrift SemiBold Condensed" pitchFamily="34" charset="0"/>
              </a:rPr>
              <a:t>ati</a:t>
            </a:r>
            <a:r>
              <a:rPr lang="hr-HR" dirty="0">
                <a:latin typeface="Bahnschrift SemiBold Condensed" pitchFamily="34" charset="0"/>
              </a:rPr>
              <a:t>.</a:t>
            </a:r>
          </a:p>
        </p:txBody>
      </p:sp>
      <p:pic>
        <p:nvPicPr>
          <p:cNvPr id="4" name="Slika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576" y="4254063"/>
            <a:ext cx="2492637" cy="2199273"/>
          </a:xfrm>
          <a:prstGeom prst="rect">
            <a:avLst/>
          </a:prstGeom>
        </p:spPr>
      </p:pic>
    </p:spTree>
    <p:extLst>
      <p:ext uri="{BB962C8B-B14F-4D97-AF65-F5344CB8AC3E}">
        <p14:creationId xmlns:p14="http://schemas.microsoft.com/office/powerpoint/2010/main" val="3811082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solidFill>
                  <a:srgbClr val="FF0000"/>
                </a:solidFill>
              </a:rPr>
              <a:t>2.KORISTI EMOTIKONE(SMAJLIĆE)!</a:t>
            </a:r>
            <a:endParaRPr lang="hr-HR" dirty="0">
              <a:solidFill>
                <a:srgbClr val="FF0000"/>
              </a:solidFill>
            </a:endParaRPr>
          </a:p>
        </p:txBody>
      </p:sp>
      <p:sp>
        <p:nvSpPr>
          <p:cNvPr id="3" name="Rezervirano mjesto sadržaja 2"/>
          <p:cNvSpPr>
            <a:spLocks noGrp="1"/>
          </p:cNvSpPr>
          <p:nvPr>
            <p:ph idx="1"/>
          </p:nvPr>
        </p:nvSpPr>
        <p:spPr/>
        <p:txBody>
          <a:bodyPr>
            <a:normAutofit lnSpcReduction="10000"/>
          </a:bodyPr>
          <a:lstStyle/>
          <a:p>
            <a:r>
              <a:rPr lang="hr-HR" dirty="0" err="1" smtClean="0">
                <a:latin typeface="Bahnschrift Condensed" pitchFamily="34" charset="0"/>
              </a:rPr>
              <a:t>Emotikoni</a:t>
            </a:r>
            <a:r>
              <a:rPr lang="hr-HR" dirty="0" smtClean="0">
                <a:latin typeface="Bahnschrift SemiBold Condensed" pitchFamily="34" charset="0"/>
              </a:rPr>
              <a:t> su kombinacije znakova kojima se izražava raspoloženje: </a:t>
            </a:r>
            <a:r>
              <a:rPr lang="hr-HR" dirty="0" smtClean="0">
                <a:latin typeface="Bahnschrift SemiBold Condensed" pitchFamily="34" charset="0"/>
                <a:sym typeface="Wingdings"/>
              </a:rPr>
              <a:t> , </a:t>
            </a:r>
            <a:r>
              <a:rPr lang="hr-HR" dirty="0" smtClean="0">
                <a:latin typeface="Bahnschrift SemiBold Condensed" pitchFamily="34" charset="0"/>
              </a:rPr>
              <a:t> ,  … U dopisivanju putem </a:t>
            </a:r>
            <a:r>
              <a:rPr lang="hr-HR" dirty="0" err="1" smtClean="0">
                <a:latin typeface="Bahnschrift SemiBold Condensed" pitchFamily="34" charset="0"/>
              </a:rPr>
              <a:t>interneta</a:t>
            </a:r>
            <a:r>
              <a:rPr lang="hr-HR" dirty="0" smtClean="0">
                <a:latin typeface="Bahnschrift SemiBold Condensed" pitchFamily="34" charset="0"/>
              </a:rPr>
              <a:t> ponekad je teško ispravno razumjeti što je pisac htio reći. Kada s nekim razgovaraš ta osoba može razlikovati značenja prema tonu tvoga glasa. A ako te još i vidi, možeš joj puno toga reći jednostavnim izrazom lica ili pokretima tijela. Sve se to gubi u kratkim porukama na </a:t>
            </a:r>
            <a:r>
              <a:rPr lang="hr-HR" dirty="0" err="1" smtClean="0">
                <a:latin typeface="Bahnschrift SemiBold Condensed" pitchFamily="34" charset="0"/>
              </a:rPr>
              <a:t>internetu</a:t>
            </a:r>
            <a:r>
              <a:rPr lang="hr-HR" dirty="0" smtClean="0">
                <a:latin typeface="Bahnschrift SemiBold Condensed" pitchFamily="34" charset="0"/>
              </a:rPr>
              <a:t> i često se tvoja poruka može pogrešno protumačiti. Upotrebom </a:t>
            </a:r>
            <a:r>
              <a:rPr lang="hr-HR" dirty="0" err="1" smtClean="0">
                <a:latin typeface="Bahnschrift SemiBold Condensed" pitchFamily="34" charset="0"/>
              </a:rPr>
              <a:t>emotikona</a:t>
            </a:r>
            <a:r>
              <a:rPr lang="hr-HR" dirty="0" smtClean="0">
                <a:latin typeface="Bahnschrift SemiBold Condensed" pitchFamily="34" charset="0"/>
              </a:rPr>
              <a:t> jednostavno je izbjeći zabunu. </a:t>
            </a:r>
            <a:endParaRPr lang="hr-HR" dirty="0">
              <a:latin typeface="Bahnschrift SemiBold Condensed" pitchFamily="34" charset="0"/>
            </a:endParaRPr>
          </a:p>
        </p:txBody>
      </p:sp>
    </p:spTree>
    <p:extLst>
      <p:ext uri="{BB962C8B-B14F-4D97-AF65-F5344CB8AC3E}">
        <p14:creationId xmlns:p14="http://schemas.microsoft.com/office/powerpoint/2010/main" val="4340907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3.NE VIČI!</a:t>
            </a:r>
            <a:endParaRPr lang="hr-HR"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Condensed" pitchFamily="34" charset="0"/>
              </a:rPr>
              <a:t>P</a:t>
            </a:r>
            <a:r>
              <a:rPr lang="hr-HR" dirty="0" smtClean="0">
                <a:latin typeface="Bahnschrift SemiBold Condensed" pitchFamily="34" charset="0"/>
              </a:rPr>
              <a:t>ORUKE PISANE ISKLJUČIVO VELIKIM SLOVIMA SMATRAJU SE VIKANJEM, A TO JE VRLO NEPRISTOJNO. U redu je riječ ili dvije napisati velikim slovima radi isticanja, ali nikako nije u redu vikati.</a:t>
            </a:r>
            <a:endParaRPr lang="hr-HR" dirty="0">
              <a:latin typeface="Bahnschrift SemiBold Condensed" pitchFamily="34" charset="0"/>
            </a:endParaRPr>
          </a:p>
        </p:txBody>
      </p:sp>
      <p:pic>
        <p:nvPicPr>
          <p:cNvPr id="5" name="Slika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47664" y="4005064"/>
            <a:ext cx="3429000" cy="2181225"/>
          </a:xfrm>
          <a:prstGeom prst="rect">
            <a:avLst/>
          </a:prstGeom>
        </p:spPr>
      </p:pic>
    </p:spTree>
    <p:extLst>
      <p:ext uri="{BB962C8B-B14F-4D97-AF65-F5344CB8AC3E}">
        <p14:creationId xmlns:p14="http://schemas.microsoft.com/office/powerpoint/2010/main" val="27990567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solidFill>
                  <a:srgbClr val="FF0000"/>
                </a:solidFill>
              </a:rPr>
              <a:t>4.UVIJEK SE PREDSTAVI!</a:t>
            </a:r>
            <a:endParaRPr lang="hr-HR" dirty="0">
              <a:solidFill>
                <a:srgbClr val="FF0000"/>
              </a:solidFill>
            </a:endParaRPr>
          </a:p>
        </p:txBody>
      </p:sp>
      <p:sp>
        <p:nvSpPr>
          <p:cNvPr id="3" name="Rezervirano mjesto sadržaja 2"/>
          <p:cNvSpPr>
            <a:spLocks noGrp="1"/>
          </p:cNvSpPr>
          <p:nvPr>
            <p:ph idx="1"/>
          </p:nvPr>
        </p:nvSpPr>
        <p:spPr/>
        <p:txBody>
          <a:bodyPr/>
          <a:lstStyle/>
          <a:p>
            <a:pPr marL="0" indent="0">
              <a:buNone/>
            </a:pPr>
            <a:r>
              <a:rPr lang="hr-HR" dirty="0" smtClean="0">
                <a:latin typeface="Bahnschrift SemiBold Condensed" pitchFamily="34" charset="0"/>
              </a:rPr>
              <a:t>U virtualnom svijetu možeš koristiti svoje pravo ime (bez prezimena!) ili se možeš predstavljati s nadimkom i to je u redu – samo uvijek koristi isti nadimak!</a:t>
            </a:r>
            <a:endParaRPr lang="hr-HR" dirty="0">
              <a:latin typeface="Bahnschrift SemiBold Condensed" pitchFamily="34" charset="0"/>
            </a:endParaRPr>
          </a:p>
        </p:txBody>
      </p:sp>
    </p:spTree>
    <p:extLst>
      <p:ext uri="{BB962C8B-B14F-4D97-AF65-F5344CB8AC3E}">
        <p14:creationId xmlns:p14="http://schemas.microsoft.com/office/powerpoint/2010/main" val="3924814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r>
              <a:rPr lang="hr-HR" dirty="0" smtClean="0">
                <a:solidFill>
                  <a:srgbClr val="FF0000"/>
                </a:solidFill>
              </a:rPr>
              <a:t>5.ČUVAJ SVOJE OSOBNE PODATKE!</a:t>
            </a:r>
            <a:endParaRPr lang="hr-HR" dirty="0">
              <a:solidFill>
                <a:srgbClr val="FF0000"/>
              </a:solidFill>
            </a:endParaRPr>
          </a:p>
        </p:txBody>
      </p:sp>
      <p:sp>
        <p:nvSpPr>
          <p:cNvPr id="3" name="Rezervirano mjesto sadržaja 2"/>
          <p:cNvSpPr>
            <a:spLocks noGrp="1"/>
          </p:cNvSpPr>
          <p:nvPr>
            <p:ph idx="1"/>
          </p:nvPr>
        </p:nvSpPr>
        <p:spPr>
          <a:xfrm>
            <a:off x="323528" y="1628800"/>
            <a:ext cx="8373616" cy="4669979"/>
          </a:xfrm>
        </p:spPr>
        <p:txBody>
          <a:bodyPr/>
          <a:lstStyle/>
          <a:p>
            <a:r>
              <a:rPr lang="vi-VN" dirty="0" smtClean="0">
                <a:latin typeface="Bahnschrift SemiBold Condensed" pitchFamily="34" charset="0"/>
              </a:rPr>
              <a:t>Nikad nemoj na internetu objavljivati podatke o sebi, svojoj obitelji i prijateljima. Ne otkrivaj svoje prezime ni adresu, niti u koju školu ideš jer nemaju svi na internetu dobre namjere. Tvoje podatke mogu iskoristiti da učine nešto loše tebi ili da pod tvojim imenom povrijede nekoga drugog. Krađa identiteta sve je veći problem i zato na internetu treba biti vrlo oprezan.</a:t>
            </a:r>
            <a:endParaRPr lang="hr-HR" dirty="0">
              <a:latin typeface="Bahnschrift SemiBold Condensed" pitchFamily="34" charset="0"/>
            </a:endParaRPr>
          </a:p>
        </p:txBody>
      </p:sp>
      <p:pic>
        <p:nvPicPr>
          <p:cNvPr id="4" name="Slik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0932" y="4504505"/>
            <a:ext cx="1585795" cy="1550865"/>
          </a:xfrm>
          <a:prstGeom prst="rect">
            <a:avLst/>
          </a:prstGeom>
        </p:spPr>
      </p:pic>
    </p:spTree>
    <p:extLst>
      <p:ext uri="{BB962C8B-B14F-4D97-AF65-F5344CB8AC3E}">
        <p14:creationId xmlns:p14="http://schemas.microsoft.com/office/powerpoint/2010/main" val="13531155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solidFill>
                  <a:srgbClr val="FF0000"/>
                </a:solidFill>
              </a:rPr>
              <a:t>6.POŠTUJ PRIVATNOST DRUGIH!</a:t>
            </a:r>
            <a:endParaRPr lang="hr-HR" dirty="0">
              <a:solidFill>
                <a:srgbClr val="FF0000"/>
              </a:solidFill>
            </a:endParaRPr>
          </a:p>
        </p:txBody>
      </p:sp>
      <p:sp>
        <p:nvSpPr>
          <p:cNvPr id="3" name="Rezervirano mjesto sadržaja 2"/>
          <p:cNvSpPr>
            <a:spLocks noGrp="1"/>
          </p:cNvSpPr>
          <p:nvPr>
            <p:ph idx="1"/>
          </p:nvPr>
        </p:nvSpPr>
        <p:spPr/>
        <p:txBody>
          <a:bodyPr/>
          <a:lstStyle/>
          <a:p>
            <a:r>
              <a:rPr lang="vi-VN" dirty="0" smtClean="0">
                <a:latin typeface="Bahnschrift SemiBold Condensed" pitchFamily="34" charset="0"/>
              </a:rPr>
              <a:t>Kao što ne želiš da netko čita tvoja pisma i poruke tako ni ti nemoj čitati tuđa. Zaporka</a:t>
            </a:r>
            <a:r>
              <a:rPr lang="hr-HR" dirty="0" smtClean="0">
                <a:latin typeface="Bahnschrift SemiBold Condensed" pitchFamily="34" charset="0"/>
              </a:rPr>
              <a:t>,šifra</a:t>
            </a:r>
            <a:r>
              <a:rPr lang="vi-VN" dirty="0" smtClean="0">
                <a:latin typeface="Bahnschrift SemiBold Condensed" pitchFamily="34" charset="0"/>
              </a:rPr>
              <a:t> (password) je privatno vlasništvo i nitko nema pravo hakirati tuđi identitet i čitati tuđu poštu, predstavljati se na </a:t>
            </a:r>
            <a:r>
              <a:rPr lang="hr-HR" dirty="0" smtClean="0">
                <a:latin typeface="Bahnschrift SemiBold Condensed" pitchFamily="34" charset="0"/>
              </a:rPr>
              <a:t>razgovoru (</a:t>
            </a:r>
            <a:r>
              <a:rPr lang="hr-HR" dirty="0" err="1" smtClean="0">
                <a:latin typeface="Bahnschrift SemiBold Condensed" pitchFamily="34" charset="0"/>
              </a:rPr>
              <a:t>chatu</a:t>
            </a:r>
            <a:r>
              <a:rPr lang="hr-HR" dirty="0" smtClean="0">
                <a:latin typeface="Bahnschrift SemiBold Condensed" pitchFamily="34" charset="0"/>
              </a:rPr>
              <a:t>)</a:t>
            </a:r>
            <a:r>
              <a:rPr lang="vi-VN" dirty="0" smtClean="0">
                <a:latin typeface="Bahnschrift SemiBold Condensed" pitchFamily="34" charset="0"/>
              </a:rPr>
              <a:t> kao netko drugi niti koristiti tuđe profile na društvenim mrežama.</a:t>
            </a:r>
          </a:p>
          <a:p>
            <a:endParaRPr lang="vi-VN" dirty="0" smtClean="0"/>
          </a:p>
          <a:p>
            <a:pPr marL="0" indent="0">
              <a:buNone/>
            </a:pPr>
            <a:endParaRPr lang="hr-HR" dirty="0"/>
          </a:p>
        </p:txBody>
      </p:sp>
    </p:spTree>
    <p:extLst>
      <p:ext uri="{BB962C8B-B14F-4D97-AF65-F5344CB8AC3E}">
        <p14:creationId xmlns:p14="http://schemas.microsoft.com/office/powerpoint/2010/main" val="454655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500" dirty="0" smtClean="0">
                <a:solidFill>
                  <a:srgbClr val="FF0000"/>
                </a:solidFill>
              </a:rPr>
              <a:t>7.NIKAD NEMOJ SLIKATI NEKOGA , PA NJEGOVE SLIKE OBJAVITI BEZ DOPUŠTENJA!</a:t>
            </a:r>
            <a:endParaRPr lang="hr-HR" sz="3500" dirty="0">
              <a:solidFill>
                <a:srgbClr val="FF0000"/>
              </a:solidFill>
            </a:endParaRPr>
          </a:p>
        </p:txBody>
      </p:sp>
      <p:sp>
        <p:nvSpPr>
          <p:cNvPr id="3" name="Rezervirano mjesto sadržaja 2"/>
          <p:cNvSpPr>
            <a:spLocks noGrp="1"/>
          </p:cNvSpPr>
          <p:nvPr>
            <p:ph idx="1"/>
          </p:nvPr>
        </p:nvSpPr>
        <p:spPr/>
        <p:txBody>
          <a:bodyPr/>
          <a:lstStyle/>
          <a:p>
            <a:r>
              <a:rPr lang="hr-HR" dirty="0" smtClean="0">
                <a:latin typeface="Bahnschrift SemiBold Condensed" pitchFamily="34" charset="0"/>
              </a:rPr>
              <a:t>Objavljivanje fotografije na </a:t>
            </a:r>
            <a:r>
              <a:rPr lang="hr-HR" dirty="0" err="1" smtClean="0">
                <a:latin typeface="Bahnschrift SemiBold Condensed" pitchFamily="34" charset="0"/>
              </a:rPr>
              <a:t>internetu</a:t>
            </a:r>
            <a:r>
              <a:rPr lang="hr-HR" dirty="0" smtClean="0">
                <a:latin typeface="Bahnschrift SemiBold Condensed" pitchFamily="34" charset="0"/>
              </a:rPr>
              <a:t> može biti narušavanje prava na privatnost, može predstavljati narušavanje ugleda druge osobe pa prema tome može biti prijavljeno policiji kao krivično djelo.</a:t>
            </a:r>
            <a:endParaRPr lang="hr-HR" dirty="0">
              <a:latin typeface="Bahnschrift SemiBold Condensed" pitchFamily="34" charset="0"/>
            </a:endParaRPr>
          </a:p>
        </p:txBody>
      </p:sp>
    </p:spTree>
    <p:extLst>
      <p:ext uri="{BB962C8B-B14F-4D97-AF65-F5344CB8AC3E}">
        <p14:creationId xmlns:p14="http://schemas.microsoft.com/office/powerpoint/2010/main" val="73139290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931</Words>
  <Application>Microsoft Office PowerPoint</Application>
  <PresentationFormat>Prikaz na zaslonu (4:3)</PresentationFormat>
  <Paragraphs>40</Paragraphs>
  <Slides>19</Slides>
  <Notes>0</Notes>
  <HiddenSlides>0</HiddenSlides>
  <MMClips>0</MMClips>
  <ScaleCrop>false</ScaleCrop>
  <HeadingPairs>
    <vt:vector size="4" baseType="variant">
      <vt:variant>
        <vt:lpstr>Tema</vt:lpstr>
      </vt:variant>
      <vt:variant>
        <vt:i4>1</vt:i4>
      </vt:variant>
      <vt:variant>
        <vt:lpstr>Naslovi slajdova</vt:lpstr>
      </vt:variant>
      <vt:variant>
        <vt:i4>19</vt:i4>
      </vt:variant>
    </vt:vector>
  </HeadingPairs>
  <TitlesOfParts>
    <vt:vector size="20" baseType="lpstr">
      <vt:lpstr>Tema sustava Office</vt:lpstr>
      <vt:lpstr>INTERNETSKI BONTON</vt:lpstr>
      <vt:lpstr>INTERNET</vt:lpstr>
      <vt:lpstr>1.VAŽNO JE BITI PRISTOJAN!</vt:lpstr>
      <vt:lpstr>2.KORISTI EMOTIKONE(SMAJLIĆE)!</vt:lpstr>
      <vt:lpstr>3.NE VIČI!</vt:lpstr>
      <vt:lpstr>4.UVIJEK SE PREDSTAVI!</vt:lpstr>
      <vt:lpstr>5.ČUVAJ SVOJE OSOBNE PODATKE!</vt:lpstr>
      <vt:lpstr>6.POŠTUJ PRIVATNOST DRUGIH!</vt:lpstr>
      <vt:lpstr>7.NIKAD NEMOJ SLIKATI NEKOGA , PA NJEGOVE SLIKE OBJAVITI BEZ DOPUŠTENJA!</vt:lpstr>
      <vt:lpstr>8.NIŠTA NE OBJAVLJUJ DOK SI LJUT/A!</vt:lpstr>
      <vt:lpstr>9.NEMOJ SUDJELOVATI U SVAĐAMA I PREPIRKAMA!</vt:lpstr>
      <vt:lpstr>10.NE ODGOVARAJ NA PORUKE NEPOZNATIH!</vt:lpstr>
      <vt:lpstr>11.BORI SE PROTIV ELEKTRONIČKOG NASILJA!</vt:lpstr>
      <vt:lpstr>12.POŠTUJ AUTORSKA PRAVA,NE KRADI!</vt:lpstr>
      <vt:lpstr>13.POŠTUJ PRAVILA!</vt:lpstr>
      <vt:lpstr>14.POŠTUJ ZAKONE!</vt:lpstr>
      <vt:lpstr>15.DOBRO ISTRAŽI!</vt:lpstr>
      <vt:lpstr>16.POMOZI POČETNICIMA!</vt:lpstr>
      <vt:lpstr>Za kraj:</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INTERNETSKI BONTON</dc:title>
  <dc:creator>Hp</dc:creator>
  <cp:lastModifiedBy>Hp</cp:lastModifiedBy>
  <cp:revision>10</cp:revision>
  <dcterms:created xsi:type="dcterms:W3CDTF">2020-05-14T10:40:33Z</dcterms:created>
  <dcterms:modified xsi:type="dcterms:W3CDTF">2020-05-14T12:25:56Z</dcterms:modified>
</cp:coreProperties>
</file>