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40" r:id="rId4"/>
  </p:sldMasterIdLst>
  <p:notesMasterIdLst>
    <p:notesMasterId r:id="rId23"/>
  </p:notesMasterIdLst>
  <p:handoutMasterIdLst>
    <p:handoutMasterId r:id="rId24"/>
  </p:handoutMasterIdLst>
  <p:sldIdLst>
    <p:sldId id="268" r:id="rId5"/>
    <p:sldId id="270" r:id="rId6"/>
    <p:sldId id="271" r:id="rId7"/>
    <p:sldId id="279" r:id="rId8"/>
    <p:sldId id="272" r:id="rId9"/>
    <p:sldId id="273" r:id="rId10"/>
    <p:sldId id="280" r:id="rId11"/>
    <p:sldId id="274" r:id="rId12"/>
    <p:sldId id="277" r:id="rId13"/>
    <p:sldId id="275" r:id="rId14"/>
    <p:sldId id="281" r:id="rId15"/>
    <p:sldId id="282" r:id="rId16"/>
    <p:sldId id="283" r:id="rId17"/>
    <p:sldId id="284" r:id="rId18"/>
    <p:sldId id="285" r:id="rId19"/>
    <p:sldId id="288" r:id="rId20"/>
    <p:sldId id="289" r:id="rId21"/>
    <p:sldId id="287" r:id="rId22"/>
  </p:sldIdLst>
  <p:sldSz cx="12192000" cy="6858000"/>
  <p:notesSz cx="6858000" cy="9144000"/>
  <p:defaultTextStyle>
    <a:defPPr rtl="0">
      <a:defRPr lang="hr-H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5" autoAdjust="0"/>
    <p:restoredTop sz="93188" autoAdjust="0"/>
  </p:normalViewPr>
  <p:slideViewPr>
    <p:cSldViewPr snapToGrid="0">
      <p:cViewPr varScale="1">
        <p:scale>
          <a:sx n="85" d="100"/>
          <a:sy n="85" d="100"/>
        </p:scale>
        <p:origin x="-63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D86C7ED-4C00-4EEF-93EA-D47F932AF495}" type="datetime1">
              <a:rPr lang="hr-HR" smtClean="0"/>
              <a:pPr rtl="0"/>
              <a:t>29.4.2020.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823BED-889D-4675-B830-85EC3976F687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811022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FDE67-2C96-45DD-B0E9-A5D336EB1F95}" type="datetime1">
              <a:rPr lang="hr-HR" smtClean="0"/>
              <a:pPr/>
              <a:t>29.4.2020.</a:t>
            </a:fld>
            <a:endParaRPr lang="hr-HR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2F7FBCA-4BE8-4FB5-91BD-69C6AC6BDB5D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="" xmlns:p14="http://schemas.microsoft.com/office/powerpoint/2010/main" val="711236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F7FBCA-4BE8-4FB5-91BD-69C6AC6BDB5D}" type="slidenum">
              <a:rPr lang="hr-HR" smtClean="0"/>
              <a:pPr rtl="0"/>
              <a:t>1</a:t>
            </a:fld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875544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F7FBCA-4BE8-4FB5-91BD-69C6AC6BDB5D}" type="slidenum">
              <a:rPr lang="hr-HR" smtClean="0"/>
              <a:pPr rtl="0"/>
              <a:t>2</a:t>
            </a:fld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596785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rtlCol="0"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 smtClean="0"/>
              <a:t>Kliknite da biste uredili stil naslova matrice</a:t>
            </a:r>
            <a:endParaRPr lang="hr-HR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 rtlCol="0"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hr-HR" noProof="0" smtClean="0"/>
              <a:t>Kliknite da biste uredili stil podnaslova matrice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rtl="0"/>
            <a:fld id="{438306FB-0D2C-4E02-8933-2347567C76A2}" type="datetime1">
              <a:rPr lang="hr-HR" noProof="0" smtClean="0"/>
              <a:pPr rtl="0"/>
              <a:t>29.4.2020.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rtl="0"/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rtl="0"/>
            <a:fld id="{4FAB73BC-B049-4115-A692-8D63A059BFB8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  <p:sp>
        <p:nvSpPr>
          <p:cNvPr id="7" name="Pravokutnik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Kliknite da biste uredili stil naslova matrice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r-HR" noProof="0" smtClean="0"/>
              <a:t>Kliknite da biste uredili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F2D42A-2801-440B-A38E-D9D4DB30F9E0}" type="datetime1">
              <a:rPr lang="hr-HR" noProof="0" smtClean="0"/>
              <a:pPr rtl="0"/>
              <a:t>29.4.2020.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 rtlCol="0"/>
          <a:lstStyle/>
          <a:p>
            <a:pPr rtl="0"/>
            <a:r>
              <a:rPr lang="hr-HR" noProof="0" smtClean="0"/>
              <a:t>Kliknite da biste uredili stil naslova matrice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 rtlCol="0"/>
          <a:lstStyle/>
          <a:p>
            <a:pPr lvl="0" rtl="0"/>
            <a:r>
              <a:rPr lang="hr-HR" noProof="0" smtClean="0"/>
              <a:t>Kliknite da biste uredili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8458AF-3772-4BB0-BC14-6C311B5D5B24}" type="datetime1">
              <a:rPr lang="hr-HR" noProof="0" smtClean="0"/>
              <a:pPr rtl="0"/>
              <a:t>29.4.2020.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Kliknite da biste uredili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r-HR" noProof="0" smtClean="0"/>
              <a:t>Kliknite da biste uredili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43F2AF-C0EE-48F4-9CB1-E04E24E487FD}" type="datetime1">
              <a:rPr lang="hr-HR" noProof="0" smtClean="0"/>
              <a:pPr rtl="0"/>
              <a:t>29.4.2020.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rtlCol="0"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pPr rtl="0"/>
            <a:r>
              <a:rPr lang="hr-HR" noProof="0" smtClean="0"/>
              <a:t>Kliknite da biste uredili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rtlCol="0"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smtClean="0"/>
              <a:t>Kliknite da biste uredili stilove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46553-7A0D-4D46-8157-0B2BD7474F55}" type="datetime1">
              <a:rPr lang="hr-HR" noProof="0" smtClean="0"/>
              <a:pPr rtl="0"/>
              <a:t>29.4.2020.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  <p:sp>
        <p:nvSpPr>
          <p:cNvPr id="7" name="Pravokutnik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Kliknite da biste uredili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 noProof="0" smtClean="0"/>
              <a:t>Kliknite da biste uredili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 noProof="0" smtClean="0"/>
              <a:t>Kliknite da biste uredili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0ED0B2-E1E9-4DE8-A84C-1E3C5E98937D}" type="datetime1">
              <a:rPr lang="hr-HR" noProof="0" smtClean="0"/>
              <a:pPr rtl="0"/>
              <a:t>29.4.2020.</a:t>
            </a:fld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Kliknite da biste uredili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 smtClean="0"/>
              <a:t>Kliknite da biste uredili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 noProof="0" smtClean="0"/>
              <a:t>Kliknite da biste uredili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rtlCol="0"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hr-HR" noProof="0" smtClean="0"/>
              <a:t>Kliknite da biste uredili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 noProof="0" smtClean="0"/>
              <a:t>Kliknite da biste uredili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BC3446-B6F7-48F9-8BCD-670B347DF6DD}" type="datetime1">
              <a:rPr lang="hr-HR" noProof="0" smtClean="0"/>
              <a:pPr rtl="0"/>
              <a:t>29.4.2020.</a:t>
            </a:fld>
            <a:endParaRPr lang="hr-HR" noProof="0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Kliknite da biste uredili stil naslova matrice</a:t>
            </a:r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AA7BFA-3BAD-4B51-8AAF-0AF4945C5836}" type="datetime1">
              <a:rPr lang="hr-HR" noProof="0" smtClean="0"/>
              <a:pPr rtl="0"/>
              <a:t>29.4.2020.</a:t>
            </a:fld>
            <a:endParaRPr lang="hr-HR" noProof="0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D459F7-4ECD-468A-842D-FDD15B034787}" type="datetime1">
              <a:rPr lang="hr-HR" noProof="0" smtClean="0"/>
              <a:pPr rtl="0"/>
              <a:t>29.4.2020.</a:t>
            </a:fld>
            <a:endParaRPr lang="hr-HR" noProof="0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rtlCol="0" anchor="b">
            <a:normAutofit/>
          </a:bodyPr>
          <a:lstStyle>
            <a:lvl1pPr>
              <a:defRPr sz="3200" b="0" baseline="0"/>
            </a:lvl1pPr>
          </a:lstStyle>
          <a:p>
            <a:pPr rtl="0"/>
            <a:r>
              <a:rPr lang="hr-HR" noProof="0" smtClean="0"/>
              <a:t>Kliknite da biste uredili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 noProof="0" smtClean="0"/>
              <a:t>Kliknite da biste uredili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 rtlCol="0"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 smtClean="0"/>
              <a:t>Kliknite da biste uredili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2439D5-3744-4BB4-A527-F1DDB5A14E2A}" type="datetime1">
              <a:rPr lang="hr-HR" noProof="0" smtClean="0"/>
              <a:pPr rtl="0"/>
              <a:t>29.4.2020.</a:t>
            </a:fld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rtlCol="0"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 smtClean="0"/>
              <a:t>Kliknite da biste uredili stil naslova matrice</a:t>
            </a:r>
            <a:endParaRPr lang="hr-HR" noProof="0" dirty="0"/>
          </a:p>
        </p:txBody>
      </p:sp>
      <p:sp>
        <p:nvSpPr>
          <p:cNvPr id="3" name="Rezervirano mjesto za sliku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rtlCol="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 smtClean="0"/>
              <a:t>Pritisnite ikonu za dodavanje slike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 smtClean="0"/>
              <a:t>Kliknite da biste uredili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A14F26-8620-453E-B9F4-C156148A30FB}" type="datetime1">
              <a:rPr lang="hr-HR" noProof="0" smtClean="0"/>
              <a:pPr rtl="0"/>
              <a:t>29.4.2020.</a:t>
            </a:fld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noProof="0" dirty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D1E75E51-1458-4062-A73D-52EDCBABDCF4}" type="datetime1">
              <a:rPr lang="hr-HR" noProof="0" smtClean="0"/>
              <a:pPr rtl="0"/>
              <a:t>29.4.2020.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4FAB73BC-B049-4115-A692-8D63A059BFB8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.jpeg"/><Relationship Id="rId18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2.png"/><Relationship Id="rId12" Type="http://schemas.openxmlformats.org/officeDocument/2006/relationships/image" Target="../media/image17.png"/><Relationship Id="rId17" Type="http://schemas.openxmlformats.org/officeDocument/2006/relationships/image" Target="../media/image20.png"/><Relationship Id="rId2" Type="http://schemas.openxmlformats.org/officeDocument/2006/relationships/image" Target="../media/image10.pn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image" Target="../media/image12.jpeg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krupni plan stranica knjige">
            <a:extLst>
              <a:ext uri="{FF2B5EF4-FFF2-40B4-BE49-F238E27FC236}">
                <a16:creationId xmlns="" xmlns:a16="http://schemas.microsoft.com/office/drawing/2014/main" id="{E8B6E499-B9AF-4C9F-9B5A-1EFCE8B402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40" r="9545"/>
          <a:stretch/>
        </p:blipFill>
        <p:spPr>
          <a:xfrm>
            <a:off x="452761" y="10"/>
            <a:ext cx="5643239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AE48B8D-7A59-42A4-A61B-B66E6063D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4929" y="758952"/>
            <a:ext cx="3935262" cy="4041648"/>
          </a:xfrm>
        </p:spPr>
        <p:txBody>
          <a:bodyPr rtlCol="0">
            <a:normAutofit/>
          </a:bodyPr>
          <a:lstStyle/>
          <a:p>
            <a:r>
              <a:rPr lang="hr-H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Internet-naučeno</a:t>
            </a:r>
            <a:endParaRPr lang="hr-HR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93871044-9D2C-42D1-8B31-E3D6F11C6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688" y="4800600"/>
            <a:ext cx="3950503" cy="1691640"/>
          </a:xfrm>
        </p:spPr>
        <p:txBody>
          <a:bodyPr rtlCol="0">
            <a:normAutofit/>
          </a:bodyPr>
          <a:lstStyle/>
          <a:p>
            <a:pPr rtl="0">
              <a:buFont typeface="Wingdings" pitchFamily="2" charset="2"/>
              <a:buChar char="q"/>
            </a:pPr>
            <a:r>
              <a:rPr lang="hr-HR" dirty="0" smtClean="0">
                <a:solidFill>
                  <a:schemeClr val="tx1">
                    <a:lumMod val="85000"/>
                  </a:schemeClr>
                </a:solidFill>
                <a:latin typeface="Forte" pitchFamily="66" charset="0"/>
                <a:ea typeface="Tahoma" pitchFamily="34" charset="0"/>
                <a:cs typeface="Tahoma" pitchFamily="34" charset="0"/>
              </a:rPr>
              <a:t>Matea Prusina,8.a </a:t>
            </a:r>
            <a:endParaRPr lang="hr-HR" dirty="0">
              <a:solidFill>
                <a:schemeClr val="tx1">
                  <a:lumMod val="85000"/>
                </a:schemeClr>
              </a:solidFill>
              <a:latin typeface="Forte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6698255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BA" dirty="0"/>
          </a:p>
        </p:txBody>
      </p:sp>
    </p:spTree>
    <p:extLst>
      <p:ext uri="{BB962C8B-B14F-4D97-AF65-F5344CB8AC3E}">
        <p14:creationId xmlns="" xmlns:p14="http://schemas.microsoft.com/office/powerpoint/2010/main" val="322664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B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Wiki</a:t>
            </a:r>
            <a:endParaRPr lang="hr-BA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61872" y="1828800"/>
            <a:ext cx="8227816" cy="4351337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hr-BA" sz="2000" dirty="0" smtClean="0">
                <a:latin typeface="Verdana" pitchFamily="34" charset="0"/>
                <a:ea typeface="Verdana" pitchFamily="34" charset="0"/>
              </a:rPr>
              <a:t>Wiki je suradnički alat,tj,primjer </a:t>
            </a:r>
            <a:r>
              <a:rPr lang="hr-BA" sz="2000" b="1" dirty="0" smtClean="0">
                <a:latin typeface="Verdana" pitchFamily="34" charset="0"/>
                <a:ea typeface="Verdana" pitchFamily="34" charset="0"/>
              </a:rPr>
              <a:t>društvenog softvera</a:t>
            </a:r>
            <a:r>
              <a:rPr lang="hr-BA" sz="2000" dirty="0" smtClean="0">
                <a:latin typeface="Verdana" pitchFamily="34" charset="0"/>
                <a:ea typeface="Verdana" pitchFamily="34" charset="0"/>
              </a:rPr>
              <a:t> namijenjenog zajedničkom rađu skupine korisnika. Omogućuje ravnopravno sudjelovanje svih sudionika procesa u dodavanju,brisanju i uređivanju sadržaja . </a:t>
            </a:r>
          </a:p>
          <a:p>
            <a:pPr>
              <a:buFont typeface="Courier New" pitchFamily="49" charset="0"/>
              <a:buChar char="o"/>
            </a:pPr>
            <a:r>
              <a:rPr lang="hr-BA" sz="2000" dirty="0" smtClean="0">
                <a:latin typeface="Verdana" pitchFamily="34" charset="0"/>
                <a:ea typeface="Verdana" pitchFamily="34" charset="0"/>
              </a:rPr>
              <a:t>Mogu imati unutarnju hijerarhiju članstva radi kontrole dodavanja tekstova/informacija.</a:t>
            </a:r>
          </a:p>
          <a:p>
            <a:pPr>
              <a:buFont typeface="Courier New" pitchFamily="49" charset="0"/>
              <a:buChar char="o"/>
            </a:pPr>
            <a:r>
              <a:rPr lang="hr-BA" sz="2000" b="1" dirty="0" smtClean="0">
                <a:latin typeface="Verdana" pitchFamily="34" charset="0"/>
                <a:ea typeface="Verdana" pitchFamily="34" charset="0"/>
              </a:rPr>
              <a:t>Otvaranje wiki-računa na </a:t>
            </a:r>
            <a:r>
              <a:rPr lang="hr-BA" sz="2000" dirty="0" smtClean="0">
                <a:latin typeface="Verdana" pitchFamily="34" charset="0"/>
                <a:ea typeface="Verdana" pitchFamily="34" charset="0"/>
              </a:rPr>
              <a:t>www.wikispaces.com</a:t>
            </a:r>
            <a:endParaRPr lang="hr-BA" sz="2000" b="1" dirty="0"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39838" y="420844"/>
            <a:ext cx="9692640" cy="1325562"/>
          </a:xfrm>
        </p:spPr>
        <p:txBody>
          <a:bodyPr>
            <a:normAutofit/>
          </a:bodyPr>
          <a:lstStyle/>
          <a:p>
            <a:r>
              <a:rPr lang="hr-B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Chat</a:t>
            </a:r>
            <a:endParaRPr lang="hr-BA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26626" name="Picture 2" descr="C:\Users\Iva\AppData\Local\Microsoft\Windows\INetCache\IE\ZZ02VGFG\1920px-SNice.svg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0914" y="881743"/>
            <a:ext cx="751114" cy="751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zervirano mjesto sadržaja 10"/>
          <p:cNvSpPr>
            <a:spLocks noGrp="1"/>
          </p:cNvSpPr>
          <p:nvPr>
            <p:ph idx="1"/>
          </p:nvPr>
        </p:nvSpPr>
        <p:spPr>
          <a:xfrm>
            <a:off x="1261872" y="1828800"/>
            <a:ext cx="6421317" cy="4351337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hr-BA" sz="2000" b="1" i="1" dirty="0" smtClean="0">
                <a:latin typeface="Verdana" pitchFamily="34" charset="0"/>
                <a:ea typeface="Verdana" pitchFamily="34" charset="0"/>
              </a:rPr>
              <a:t>Chat</a:t>
            </a:r>
            <a:r>
              <a:rPr lang="hr-BA" sz="2000" dirty="0" smtClean="0">
                <a:latin typeface="Verdana" pitchFamily="34" charset="0"/>
                <a:ea typeface="Verdana" pitchFamily="34" charset="0"/>
              </a:rPr>
              <a:t> je oblik komunikacije dvaju ili više korisnika putem računala i računalne mreže u realnom vremenu (</a:t>
            </a:r>
            <a:r>
              <a:rPr lang="hr-BA" sz="2000" i="1" dirty="0" smtClean="0">
                <a:latin typeface="Verdana" pitchFamily="34" charset="0"/>
                <a:ea typeface="Verdana" pitchFamily="34" charset="0"/>
              </a:rPr>
              <a:t>real-time</a:t>
            </a:r>
            <a:r>
              <a:rPr lang="hr-BA" sz="2000" dirty="0" smtClean="0">
                <a:latin typeface="Verdana" pitchFamily="34" charset="0"/>
                <a:ea typeface="Verdana" pitchFamily="34" charset="0"/>
              </a:rPr>
              <a:t>). Radi se o vrlo kratkim porukama koje korisnik vidi čim ih njegov sugovornik pošalje (obično pritiskujući tipku Enter).</a:t>
            </a:r>
          </a:p>
          <a:p>
            <a:pPr>
              <a:buFont typeface="Courier New" pitchFamily="49" charset="0"/>
              <a:buChar char="o"/>
            </a:pPr>
            <a:r>
              <a:rPr lang="hr-BA" sz="2000" dirty="0" smtClean="0">
                <a:latin typeface="Verdana" pitchFamily="34" charset="0"/>
                <a:ea typeface="Verdana" pitchFamily="34" charset="0"/>
              </a:rPr>
              <a:t>Najpoznatije aplikacije za chat su: Windows Live Messenger ,Skype, Yahoo!, Messenger, ICQ, Google Talk</a:t>
            </a:r>
            <a:endParaRPr lang="hr-BA" sz="20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26631" name="Picture 7" descr="C:\Users\Iva\AppData\Local\Microsoft\Windows\INetCache\IE\PFVZ4BU3\Internet-group-chat.svg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24257" y="3962399"/>
            <a:ext cx="1807029" cy="1807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B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VOIP</a:t>
            </a:r>
            <a:endParaRPr lang="hr-BA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72503" y="1903227"/>
            <a:ext cx="6648752" cy="4351337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hr-BA" sz="2000" b="1" dirty="0" smtClean="0">
                <a:latin typeface="Verdana" pitchFamily="34" charset="0"/>
                <a:ea typeface="Verdana" pitchFamily="34" charset="0"/>
              </a:rPr>
              <a:t>VoIP</a:t>
            </a:r>
            <a:r>
              <a:rPr lang="hr-BA" sz="2000" dirty="0" smtClean="0">
                <a:latin typeface="Verdana" pitchFamily="34" charset="0"/>
                <a:ea typeface="Verdana" pitchFamily="34" charset="0"/>
              </a:rPr>
              <a:t> je skraćenica od eng. složenice </a:t>
            </a:r>
            <a:r>
              <a:rPr lang="hr-BA" sz="2000" b="1" dirty="0" smtClean="0">
                <a:latin typeface="Verdana" pitchFamily="34" charset="0"/>
                <a:ea typeface="Verdana" pitchFamily="34" charset="0"/>
              </a:rPr>
              <a:t>Voice over Internet Protocol</a:t>
            </a:r>
            <a:r>
              <a:rPr lang="hr-BA" sz="2000" dirty="0" smtClean="0">
                <a:latin typeface="Verdana" pitchFamily="34" charset="0"/>
                <a:ea typeface="Verdana" pitchFamily="34" charset="0"/>
              </a:rPr>
              <a:t> i ime je za komunikacijsku tehnologiju koja omogućava prijenos zvučne komunikacije preko internetske mreže. Tehnologija je postala popularna razvojem širokopojasnog interneta, jer u većini slučajeva omogućava besplatno telefoniranje.</a:t>
            </a:r>
          </a:p>
          <a:p>
            <a:pPr>
              <a:buFont typeface="Courier New" pitchFamily="49" charset="0"/>
              <a:buChar char="o"/>
            </a:pPr>
            <a:endParaRPr lang="hr-BA" sz="2000" dirty="0" smtClean="0"/>
          </a:p>
          <a:p>
            <a:pPr>
              <a:buFont typeface="Courier New" pitchFamily="49" charset="0"/>
              <a:buChar char="o"/>
            </a:pPr>
            <a:endParaRPr lang="hr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8707" y="365760"/>
            <a:ext cx="10135805" cy="1325562"/>
          </a:xfrm>
        </p:spPr>
        <p:txBody>
          <a:bodyPr>
            <a:noAutofit/>
          </a:bodyPr>
          <a:lstStyle/>
          <a:p>
            <a:r>
              <a:rPr lang="hr-B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Skype-najpoznatiji program Voip-a</a:t>
            </a:r>
            <a:endParaRPr lang="hr-BA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61872" y="1828800"/>
            <a:ext cx="6833913" cy="3702205"/>
          </a:xfrm>
        </p:spPr>
        <p:txBody>
          <a:bodyPr/>
          <a:lstStyle/>
          <a:p>
            <a:r>
              <a:rPr lang="vi-VN" sz="2000" b="1" dirty="0" smtClean="0"/>
              <a:t>Skype</a:t>
            </a:r>
            <a:r>
              <a:rPr lang="vi-VN" sz="2000" dirty="0" smtClean="0"/>
              <a:t> je poznati VoIP i </a:t>
            </a:r>
            <a:r>
              <a:rPr lang="vi-VN" sz="2000" i="1" dirty="0" smtClean="0"/>
              <a:t>instant messaging</a:t>
            </a:r>
            <a:r>
              <a:rPr lang="vi-VN" sz="2000" dirty="0" smtClean="0"/>
              <a:t> program, tj. program za brzo internetsko dopisivanje i platforma. Također, moguće je pokretati i video pozive. Moguća je i razmjena podataka (datoteka), slanje kontakata, slanje novca na račun, mijenjanje izgleda prozora, mijenjanje slike za prikaz,</a:t>
            </a:r>
            <a:r>
              <a:rPr lang="hr-BA" sz="2000" dirty="0" smtClean="0">
                <a:latin typeface="Verdana" pitchFamily="34" charset="0"/>
                <a:ea typeface="Verdana" pitchFamily="34" charset="0"/>
              </a:rPr>
              <a:t>uspostava</a:t>
            </a:r>
            <a:r>
              <a:rPr lang="hr-BA" sz="2000" dirty="0" smtClean="0"/>
              <a:t> </a:t>
            </a:r>
            <a:r>
              <a:rPr lang="hr-BA" sz="2000" dirty="0" smtClean="0">
                <a:latin typeface="Verdana" pitchFamily="34" charset="0"/>
                <a:ea typeface="Verdana" pitchFamily="34" charset="0"/>
              </a:rPr>
              <a:t>kontakta </a:t>
            </a:r>
            <a:r>
              <a:rPr lang="vi-VN" sz="2000" dirty="0" smtClean="0"/>
              <a:t>mijenjanje zvukova i</a:t>
            </a:r>
            <a:r>
              <a:rPr lang="hr-BA" sz="2000" dirty="0" smtClean="0"/>
              <a:t>td.</a:t>
            </a:r>
            <a:endParaRPr lang="hr-BA" dirty="0"/>
          </a:p>
        </p:txBody>
      </p:sp>
      <p:pic>
        <p:nvPicPr>
          <p:cNvPr id="27650" name="Picture 2" descr="C:\Users\Iva\AppData\Local\Microsoft\Windows\INetCache\IE\PFVZ4BU3\1200px-Skype_logo_(2019–present).svg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4520" y="4490557"/>
            <a:ext cx="1917920" cy="1935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0370" y="421516"/>
            <a:ext cx="8668528" cy="1186593"/>
          </a:xfrm>
        </p:spPr>
        <p:txBody>
          <a:bodyPr>
            <a:normAutofit/>
          </a:bodyPr>
          <a:lstStyle/>
          <a:p>
            <a:r>
              <a:rPr lang="hr-B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Ftp(File transfer protocol)</a:t>
            </a:r>
            <a:endParaRPr lang="hr-BA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61870" y="1679944"/>
            <a:ext cx="7012335" cy="4912242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vi-VN" sz="2000" b="1" dirty="0" smtClean="0"/>
              <a:t>File Transfer Protocol</a:t>
            </a:r>
            <a:r>
              <a:rPr lang="vi-VN" sz="2000" dirty="0" smtClean="0"/>
              <a:t> (</a:t>
            </a:r>
            <a:r>
              <a:rPr lang="vi-VN" sz="2000" b="1" dirty="0" smtClean="0"/>
              <a:t>FTP</a:t>
            </a:r>
            <a:r>
              <a:rPr lang="vi-VN" sz="2000" dirty="0" smtClean="0"/>
              <a:t>) je standardni mrežni protokol koji se koristi za premještanje datoteka s jednog hosta na drugi putem mreže temeljene na TCP-u, kao što je Internet.</a:t>
            </a:r>
          </a:p>
          <a:p>
            <a:pPr>
              <a:buFont typeface="Courier New" pitchFamily="49" charset="0"/>
              <a:buChar char="o"/>
            </a:pPr>
            <a:r>
              <a:rPr lang="vi-VN" sz="2000" dirty="0" smtClean="0"/>
              <a:t>FTP je sagrađen na korisničko-serverskoj arhitekturi te koristi odvojeno nadzornu i podatkovnu vezu između korisničkog računala i servera. </a:t>
            </a:r>
            <a:endParaRPr lang="hr-BA" sz="2000" dirty="0" smtClean="0"/>
          </a:p>
          <a:p>
            <a:pPr>
              <a:buFont typeface="Courier New" pitchFamily="49" charset="0"/>
              <a:buChar char="o"/>
            </a:pPr>
            <a:endParaRPr lang="hr-BA" b="1" dirty="0"/>
          </a:p>
        </p:txBody>
      </p:sp>
      <p:pic>
        <p:nvPicPr>
          <p:cNvPr id="28674" name="Picture 2" descr="C:\Users\Iva\AppData\Local\Microsoft\Windows\INetCache\IE\ZZ02VGFG\FTPServer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1309" y="3969835"/>
            <a:ext cx="3527608" cy="2120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28821" y="244574"/>
            <a:ext cx="9692640" cy="1187619"/>
          </a:xfrm>
        </p:spPr>
        <p:txBody>
          <a:bodyPr>
            <a:normAutofit/>
          </a:bodyPr>
          <a:lstStyle/>
          <a:p>
            <a:r>
              <a:rPr lang="hr-B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Telnet</a:t>
            </a:r>
            <a:endParaRPr lang="hr-BA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61872" y="1443210"/>
            <a:ext cx="6577435" cy="5097439"/>
          </a:xfrm>
        </p:spPr>
        <p:txBody>
          <a:bodyPr>
            <a:normAutofit/>
          </a:bodyPr>
          <a:lstStyle/>
          <a:p>
            <a:r>
              <a:rPr lang="vi-VN" sz="2000" b="1" dirty="0" smtClean="0"/>
              <a:t>Telnet</a:t>
            </a:r>
            <a:r>
              <a:rPr lang="vi-VN" sz="2000" dirty="0" smtClean="0"/>
              <a:t> je mrežni protokol unutar IP grupe protokola koji se koristi na Internetu ili u lokalnim mrežama. Namjena ovog protokola je uspostava dvosmjernog 8-bitnog komunikacijskog kanala između dva umrežena računala</a:t>
            </a:r>
          </a:p>
          <a:p>
            <a:r>
              <a:rPr lang="hr-BA" sz="2000" dirty="0" smtClean="0">
                <a:latin typeface="Verdana" pitchFamily="34" charset="0"/>
                <a:ea typeface="Verdana" pitchFamily="34" charset="0"/>
              </a:rPr>
              <a:t>Jedan od takvih programa je </a:t>
            </a:r>
            <a:r>
              <a:rPr lang="hr-BA" sz="2000" b="1" dirty="0" smtClean="0">
                <a:latin typeface="Verdana" pitchFamily="34" charset="0"/>
                <a:ea typeface="Verdana" pitchFamily="34" charset="0"/>
              </a:rPr>
              <a:t>Team Viewer.</a:t>
            </a:r>
          </a:p>
          <a:p>
            <a:endParaRPr lang="hr-BA" dirty="0" smtClean="0">
              <a:latin typeface="Verdana" pitchFamily="34" charset="0"/>
              <a:ea typeface="Verdana" pitchFamily="34" charset="0"/>
            </a:endParaRPr>
          </a:p>
          <a:p>
            <a:endParaRPr lang="hr-BA" dirty="0" smtClean="0"/>
          </a:p>
          <a:p>
            <a:endParaRPr lang="vi-VN" dirty="0" smtClean="0"/>
          </a:p>
          <a:p>
            <a:pPr>
              <a:buNone/>
            </a:pPr>
            <a:endParaRPr lang="hr-BA" dirty="0"/>
          </a:p>
        </p:txBody>
      </p:sp>
      <p:pic>
        <p:nvPicPr>
          <p:cNvPr id="10" name="Slika 4">
            <a:extLst>
              <a:ext uri="{FF2B5EF4-FFF2-40B4-BE49-F238E27FC236}">
                <a16:creationId xmlns="" xmlns:a16="http://schemas.microsoft.com/office/drawing/2014/main" id="{8F67DAD6-0676-7944-8FB9-FBBF1E02D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695" y="4160374"/>
            <a:ext cx="2005070" cy="1699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Davatelj usluga na internetu</a:t>
            </a:r>
            <a:endParaRPr lang="hr-B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61872" y="1828800"/>
            <a:ext cx="7335718" cy="3847171"/>
          </a:xfrm>
        </p:spPr>
        <p:txBody>
          <a:bodyPr>
            <a:normAutofit/>
          </a:bodyPr>
          <a:lstStyle/>
          <a:p>
            <a:pPr lvl="0">
              <a:buFont typeface="Courier New" pitchFamily="49" charset="0"/>
              <a:buChar char="o"/>
            </a:pPr>
            <a:r>
              <a:rPr lang="hr-HR" sz="2000" b="1" dirty="0" smtClean="0">
                <a:latin typeface="Verdana" pitchFamily="34" charset="0"/>
                <a:ea typeface="Verdana" pitchFamily="34" charset="0"/>
              </a:rPr>
              <a:t>ISP (</a:t>
            </a:r>
            <a:r>
              <a:rPr lang="hr-HR" sz="2000" b="1" i="1" dirty="0" smtClean="0">
                <a:latin typeface="Verdana" pitchFamily="34" charset="0"/>
                <a:ea typeface="Verdana" pitchFamily="34" charset="0"/>
              </a:rPr>
              <a:t>Internet Service provider)</a:t>
            </a:r>
            <a:r>
              <a:rPr lang="hr-HR" sz="2000" i="1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hr-HR" sz="2000" dirty="0" smtClean="0">
                <a:latin typeface="Verdana" pitchFamily="34" charset="0"/>
                <a:ea typeface="Verdana" pitchFamily="34" charset="0"/>
              </a:rPr>
              <a:t>– tvrtke koje se bave uslugom davanja pristupa internetu. Nazivamo ih davateljima usluga na internetu</a:t>
            </a:r>
            <a:endParaRPr lang="hr-BA" sz="2000" dirty="0" smtClean="0">
              <a:latin typeface="Verdana" pitchFamily="34" charset="0"/>
              <a:ea typeface="Verdana" pitchFamily="34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hr-HR" sz="2000" b="1" dirty="0" smtClean="0">
                <a:latin typeface="Verdana" pitchFamily="34" charset="0"/>
                <a:ea typeface="Verdana" pitchFamily="34" charset="0"/>
              </a:rPr>
              <a:t>Pristup internetu</a:t>
            </a:r>
            <a:r>
              <a:rPr lang="hr-HR" sz="2000" dirty="0" smtClean="0">
                <a:latin typeface="Verdana" pitchFamily="34" charset="0"/>
                <a:ea typeface="Verdana" pitchFamily="34" charset="0"/>
              </a:rPr>
              <a:t> – otvaranje korisničkog računa kod nekog ISP-a</a:t>
            </a:r>
            <a:endParaRPr lang="hr-BA" sz="2000" dirty="0" smtClean="0">
              <a:latin typeface="Verdana" pitchFamily="34" charset="0"/>
              <a:ea typeface="Verdana" pitchFamily="34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hr-HR" sz="2000" b="1" dirty="0" smtClean="0">
                <a:latin typeface="Verdana" pitchFamily="34" charset="0"/>
                <a:ea typeface="Verdana" pitchFamily="34" charset="0"/>
              </a:rPr>
              <a:t>Udomljavanje web stranica</a:t>
            </a:r>
            <a:r>
              <a:rPr lang="hr-HR" sz="2000" dirty="0" smtClean="0">
                <a:latin typeface="Verdana" pitchFamily="34" charset="0"/>
                <a:ea typeface="Verdana" pitchFamily="34" charset="0"/>
              </a:rPr>
              <a:t> - smještanje web stranica na web poslužitelj</a:t>
            </a:r>
          </a:p>
          <a:p>
            <a:pPr lvl="0">
              <a:buFont typeface="Courier New" pitchFamily="49" charset="0"/>
              <a:buChar char="o"/>
            </a:pPr>
            <a:r>
              <a:rPr lang="hr-HR" sz="2000" dirty="0" smtClean="0">
                <a:latin typeface="Verdana" pitchFamily="34" charset="0"/>
                <a:ea typeface="Verdana" pitchFamily="34" charset="0"/>
              </a:rPr>
              <a:t>Najpoznatiji su Carnet, Vip i T- Com,HT Eronet, Telemach, BH Telekom, Mobis…</a:t>
            </a:r>
          </a:p>
          <a:p>
            <a:pPr lvl="0"/>
            <a:endParaRPr lang="hr-BA" sz="2200" dirty="0" smtClean="0">
              <a:latin typeface="Verdana" pitchFamily="34" charset="0"/>
              <a:ea typeface="Verdana" pitchFamily="34" charset="0"/>
            </a:endParaRPr>
          </a:p>
          <a:p>
            <a:pPr lvl="0">
              <a:buFont typeface="Courier New" pitchFamily="49" charset="0"/>
              <a:buChar char="o"/>
            </a:pPr>
            <a:endParaRPr lang="hr-BA" sz="2000" dirty="0" smtClean="0">
              <a:latin typeface="Verdana" pitchFamily="34" charset="0"/>
              <a:ea typeface="Verdana" pitchFamily="34" charset="0"/>
            </a:endParaRPr>
          </a:p>
          <a:p>
            <a:endParaRPr lang="hr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 Eronet</a:t>
            </a:r>
            <a:endParaRPr lang="hr-B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28418" y="1795348"/>
            <a:ext cx="6242899" cy="402559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hr-BA" sz="2000" dirty="0" smtClean="0">
                <a:latin typeface="Verdana" pitchFamily="34" charset="0"/>
                <a:ea typeface="Verdana" pitchFamily="34" charset="0"/>
              </a:rPr>
              <a:t>Od </a:t>
            </a:r>
            <a:r>
              <a:rPr lang="hr-BA" sz="2000" u="sng" dirty="0" smtClean="0">
                <a:latin typeface="Verdana" pitchFamily="34" charset="0"/>
                <a:ea typeface="Verdana" pitchFamily="34" charset="0"/>
              </a:rPr>
              <a:t>1. siječnja 2003</a:t>
            </a:r>
            <a:r>
              <a:rPr lang="hr-BA" sz="2000" dirty="0" smtClean="0">
                <a:latin typeface="Verdana" pitchFamily="34" charset="0"/>
                <a:ea typeface="Verdana" pitchFamily="34" charset="0"/>
              </a:rPr>
              <a:t>. godine počeo je samostalan rad Hrvatskih telekomunikacija d.o.o. Mostar (HT Mostar). Tako su postale jednim od triju nacionalnih operatora u Bosni i Hercegovini. Reorganizacijom Poduzeća, 24. studenoga 2006. godine.</a:t>
            </a:r>
            <a:endParaRPr lang="hr-BA" sz="20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026" name="Picture 2" descr="C:\Users\Iva\AppData\Local\Microsoft\Windows\INetCache\IE\ZZ02VGFG\158px-HT_ERONET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9415" y="3936365"/>
            <a:ext cx="1996084" cy="1996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Ova serija ima najbolji kraj u posljednjih 20 godina :: Moza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28503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CCB5BABA-6BFF-4FE1-92EC-96E5906F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 rtlCol="0">
            <a:normAutofit/>
          </a:bodyPr>
          <a:lstStyle/>
          <a:p>
            <a:r>
              <a:rPr lang="hr-H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Ostale internetske usluge</a:t>
            </a:r>
            <a:endParaRPr lang="hr-HR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1261872" y="1828800"/>
            <a:ext cx="8294723" cy="4351337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hr-BA" sz="2400" dirty="0" smtClean="0">
                <a:latin typeface="Verdana" pitchFamily="34" charset="0"/>
                <a:ea typeface="Verdana" pitchFamily="34" charset="0"/>
              </a:rPr>
              <a:t>Najpopularnije usluge interneta:</a:t>
            </a:r>
            <a:r>
              <a:rPr lang="hr-BA" sz="2400" b="1" dirty="0" smtClean="0">
                <a:latin typeface="Verdana" pitchFamily="34" charset="0"/>
                <a:ea typeface="Verdana" pitchFamily="34" charset="0"/>
              </a:rPr>
              <a:t>www(</a:t>
            </a:r>
            <a:r>
              <a:rPr lang="hr-BA" sz="2400" b="1" i="1" dirty="0" smtClean="0">
                <a:latin typeface="Verdana" pitchFamily="34" charset="0"/>
                <a:ea typeface="Verdana" pitchFamily="34" charset="0"/>
              </a:rPr>
              <a:t>World Wide Web) </a:t>
            </a:r>
            <a:r>
              <a:rPr lang="hr-BA" sz="2400" dirty="0" smtClean="0">
                <a:latin typeface="Verdana" pitchFamily="34" charset="0"/>
                <a:ea typeface="Verdana" pitchFamily="34" charset="0"/>
              </a:rPr>
              <a:t>usluga i </a:t>
            </a:r>
            <a:r>
              <a:rPr lang="hr-BA" sz="2400" b="1" i="1" dirty="0" smtClean="0">
                <a:latin typeface="Verdana" pitchFamily="34" charset="0"/>
                <a:ea typeface="Verdana" pitchFamily="34" charset="0"/>
              </a:rPr>
              <a:t>e-mail/webmail</a:t>
            </a:r>
            <a:r>
              <a:rPr lang="hr-BA" sz="2400" dirty="0" smtClean="0">
                <a:latin typeface="Verdana" pitchFamily="34" charset="0"/>
                <a:ea typeface="Verdana" pitchFamily="34" charset="0"/>
              </a:rPr>
              <a:t>  (e-pošta)</a:t>
            </a:r>
          </a:p>
          <a:p>
            <a:pPr>
              <a:buFont typeface="Courier New" pitchFamily="49" charset="0"/>
              <a:buChar char="o"/>
            </a:pPr>
            <a:r>
              <a:rPr lang="hr-BA" sz="2400" dirty="0" smtClean="0">
                <a:latin typeface="Verdana" pitchFamily="34" charset="0"/>
                <a:ea typeface="Verdana" pitchFamily="34" charset="0"/>
              </a:rPr>
              <a:t>Mozaiku pojmova možemo mijenjati dizajn uz pomoć gumba </a:t>
            </a:r>
            <a:r>
              <a:rPr lang="hr-BA" sz="2400" b="1" dirty="0" smtClean="0">
                <a:latin typeface="Verdana" pitchFamily="34" charset="0"/>
                <a:ea typeface="Verdana" pitchFamily="34" charset="0"/>
              </a:rPr>
              <a:t>Randomize</a:t>
            </a:r>
            <a:r>
              <a:rPr lang="hr-BA" sz="2400" dirty="0" smtClean="0">
                <a:latin typeface="Verdana" pitchFamily="34" charset="0"/>
                <a:ea typeface="Verdana" pitchFamily="34" charset="0"/>
              </a:rPr>
              <a:t>,Mozaik možemo ispisati uz pomoć gumba </a:t>
            </a:r>
            <a:r>
              <a:rPr lang="hr-BA" sz="2400" b="1" dirty="0" smtClean="0">
                <a:latin typeface="Verdana" pitchFamily="34" charset="0"/>
                <a:ea typeface="Verdana" pitchFamily="34" charset="0"/>
              </a:rPr>
              <a:t>Print </a:t>
            </a:r>
            <a:r>
              <a:rPr lang="hr-BA" sz="2400" dirty="0" smtClean="0">
                <a:latin typeface="Verdana" pitchFamily="34" charset="0"/>
                <a:ea typeface="Verdana" pitchFamily="34" charset="0"/>
              </a:rPr>
              <a:t>,otvoriti ga u novom prozoru ili spremiti u javnu galeriju.</a:t>
            </a:r>
          </a:p>
          <a:p>
            <a:pPr>
              <a:buFont typeface="Courier New" pitchFamily="49" charset="0"/>
              <a:buChar char="o"/>
            </a:pPr>
            <a:endParaRPr lang="hr-BA" b="1" dirty="0" smtClean="0"/>
          </a:p>
          <a:p>
            <a:pPr>
              <a:buFont typeface="Courier New" pitchFamily="49" charset="0"/>
              <a:buChar char="o"/>
            </a:pPr>
            <a:endParaRPr lang="hr-BA" b="1" dirty="0" smtClean="0"/>
          </a:p>
          <a:p>
            <a:pPr>
              <a:buFont typeface="Courier New" pitchFamily="49" charset="0"/>
              <a:buChar char="o"/>
            </a:pPr>
            <a:endParaRPr lang="hr-BA" dirty="0"/>
          </a:p>
        </p:txBody>
      </p:sp>
    </p:spTree>
    <p:extLst>
      <p:ext uri="{BB962C8B-B14F-4D97-AF65-F5344CB8AC3E}">
        <p14:creationId xmlns="" xmlns:p14="http://schemas.microsoft.com/office/powerpoint/2010/main" val="69209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B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Kategorije web-alata i usluga</a:t>
            </a:r>
            <a:endParaRPr lang="hr-BA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61872" y="1828800"/>
            <a:ext cx="7023484" cy="4351337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hr-B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Alati ili usluge</a:t>
            </a:r>
            <a:r>
              <a:rPr lang="hr-BA" dirty="0" smtClean="0">
                <a:latin typeface="Verdana" pitchFamily="34" charset="0"/>
                <a:ea typeface="Verdana" pitchFamily="34" charset="0"/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hr-BA" dirty="0" smtClean="0">
                <a:latin typeface="Verdana" pitchFamily="34" charset="0"/>
                <a:ea typeface="Verdana" pitchFamily="34" charset="0"/>
              </a:rPr>
              <a:t>Za dijeljenje fotografija (</a:t>
            </a:r>
            <a:r>
              <a:rPr lang="hr-BA" b="1" dirty="0" smtClean="0">
                <a:latin typeface="Verdana" pitchFamily="34" charset="0"/>
                <a:ea typeface="Verdana" pitchFamily="34" charset="0"/>
              </a:rPr>
              <a:t>Flickr</a:t>
            </a:r>
            <a:r>
              <a:rPr lang="hr-BA" dirty="0" smtClean="0">
                <a:latin typeface="Verdana" pitchFamily="34" charset="0"/>
                <a:ea typeface="Verdana" pitchFamily="34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hr-BA" dirty="0" smtClean="0">
                <a:latin typeface="Verdana" pitchFamily="34" charset="0"/>
                <a:ea typeface="Verdana" pitchFamily="34" charset="0"/>
              </a:rPr>
              <a:t>Za suradnju na izradi dokumenata (</a:t>
            </a:r>
            <a:r>
              <a:rPr lang="hr-BA" b="1" dirty="0" smtClean="0">
                <a:latin typeface="Verdana" pitchFamily="34" charset="0"/>
                <a:ea typeface="Verdana" pitchFamily="34" charset="0"/>
              </a:rPr>
              <a:t>Wiki</a:t>
            </a:r>
            <a:r>
              <a:rPr lang="hr-BA" dirty="0" smtClean="0">
                <a:latin typeface="Verdana" pitchFamily="34" charset="0"/>
                <a:ea typeface="Verdana" pitchFamily="34" charset="0"/>
              </a:rPr>
              <a:t>) , izradu tablica i web-str.</a:t>
            </a:r>
          </a:p>
          <a:p>
            <a:pPr>
              <a:buFont typeface="Wingdings" pitchFamily="2" charset="2"/>
              <a:buChar char="§"/>
            </a:pPr>
            <a:r>
              <a:rPr lang="hr-BA" dirty="0" smtClean="0">
                <a:latin typeface="Verdana" pitchFamily="34" charset="0"/>
                <a:ea typeface="Verdana" pitchFamily="34" charset="0"/>
              </a:rPr>
              <a:t>Za mrežne zajednice (</a:t>
            </a:r>
            <a:r>
              <a:rPr lang="hr-BA" b="1" dirty="0" smtClean="0">
                <a:latin typeface="Verdana" pitchFamily="34" charset="0"/>
                <a:ea typeface="Verdana" pitchFamily="34" charset="0"/>
              </a:rPr>
              <a:t>Facebook,Myspace,Twitter</a:t>
            </a:r>
            <a:r>
              <a:rPr lang="hr-BA" dirty="0" smtClean="0">
                <a:latin typeface="Verdana" pitchFamily="34" charset="0"/>
                <a:ea typeface="Verdana" pitchFamily="34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hr-BA" dirty="0" smtClean="0">
                <a:latin typeface="Verdana" pitchFamily="34" charset="0"/>
                <a:ea typeface="Verdana" pitchFamily="34" charset="0"/>
              </a:rPr>
              <a:t>Za multimediju: podcastovi,streaming,dijeljenje videa (</a:t>
            </a:r>
            <a:r>
              <a:rPr lang="hr-BA" b="1" dirty="0" smtClean="0">
                <a:latin typeface="Verdana" pitchFamily="34" charset="0"/>
                <a:ea typeface="Verdana" pitchFamily="34" charset="0"/>
              </a:rPr>
              <a:t>Youtube</a:t>
            </a:r>
            <a:r>
              <a:rPr lang="hr-BA" dirty="0" smtClean="0">
                <a:latin typeface="Verdana" pitchFamily="34" charset="0"/>
                <a:ea typeface="Verdana" pitchFamily="34" charset="0"/>
              </a:rPr>
              <a:t>) izrada i publiciranje filmova</a:t>
            </a:r>
          </a:p>
          <a:p>
            <a:pPr>
              <a:buFont typeface="Wingdings" pitchFamily="2" charset="2"/>
              <a:buChar char="§"/>
            </a:pPr>
            <a:r>
              <a:rPr lang="hr-BA" dirty="0" smtClean="0">
                <a:latin typeface="Verdana" pitchFamily="34" charset="0"/>
                <a:ea typeface="Verdana" pitchFamily="34" charset="0"/>
              </a:rPr>
              <a:t>Za upravljanje učenjem (</a:t>
            </a:r>
            <a:r>
              <a:rPr lang="hr-BA" b="1" dirty="0" smtClean="0">
                <a:latin typeface="Verdana" pitchFamily="34" charset="0"/>
                <a:ea typeface="Verdana" pitchFamily="34" charset="0"/>
              </a:rPr>
              <a:t>Moodle</a:t>
            </a:r>
            <a:r>
              <a:rPr lang="hr-BA" dirty="0" smtClean="0">
                <a:latin typeface="Verdana" pitchFamily="34" charset="0"/>
                <a:ea typeface="Verdana" pitchFamily="34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hr-BA" dirty="0" smtClean="0">
                <a:latin typeface="Verdana" pitchFamily="34" charset="0"/>
                <a:ea typeface="Verdana" pitchFamily="34" charset="0"/>
              </a:rPr>
              <a:t>Za komunikaciju (</a:t>
            </a:r>
            <a:r>
              <a:rPr lang="hr-BA" b="1" dirty="0" smtClean="0">
                <a:latin typeface="Verdana" pitchFamily="34" charset="0"/>
                <a:ea typeface="Verdana" pitchFamily="34" charset="0"/>
              </a:rPr>
              <a:t>Skype,Hangouts</a:t>
            </a:r>
            <a:r>
              <a:rPr lang="hr-BA" dirty="0" smtClean="0">
                <a:latin typeface="Verdana" pitchFamily="34" charset="0"/>
                <a:ea typeface="Verdana" pitchFamily="34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endParaRPr lang="hr-BA" sz="1400" dirty="0" smtClean="0"/>
          </a:p>
          <a:p>
            <a:pPr>
              <a:buNone/>
            </a:pPr>
            <a:endParaRPr lang="hr-BA" sz="1400" dirty="0"/>
          </a:p>
        </p:txBody>
      </p:sp>
      <p:pic>
        <p:nvPicPr>
          <p:cNvPr id="2051" name="Picture 3" descr="C:\Users\Iva\AppData\Local\Microsoft\Windows\INetCache\IE\XXMFJ3HS\600px-Facebook_icon.svg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86750" y="2253866"/>
            <a:ext cx="694521" cy="694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Users\Iva\AppData\Local\Microsoft\Windows\INetCache\IE\ZZ02VGFG\7842096300_012ec6cbda_b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14612" y="3668615"/>
            <a:ext cx="800559" cy="600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 descr="C:\Users\Iva\AppData\Local\Microsoft\Windows\INetCache\IE\ZZ02VGFG\1200px-YouTube_social_white_squircle_(2017).svg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22129" y="3994533"/>
            <a:ext cx="924499" cy="924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C:\Users\Iva\AppData\Local\Microsoft\Windows\INetCache\IE\75CQXCXE\moodle-logo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92565" y="4715218"/>
            <a:ext cx="950822" cy="707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7" name="Picture 9" descr="C:\Users\Iva\AppData\Local\Microsoft\Windows\INetCache\IE\XXMFJ3HS\1200px-Skype_logo_(2019–present).svg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16740" y="5373778"/>
            <a:ext cx="761148" cy="768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9" name="Picture 11" descr="C:\Users\Iva\AppData\Local\Microsoft\Windows\INetCache\IE\XXMFJ3HS\Flickr.svg[1]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29660" y="1725056"/>
            <a:ext cx="803313" cy="803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1" name="Picture 13" descr="C:\Users\Iva\AppData\Local\Microsoft\Windows\INetCache\IE\ZZ02VGFG\1200px-Myspace.svg[1]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595693" y="2825827"/>
            <a:ext cx="749146" cy="749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2" name="Picture 14" descr="C:\Users\Iva\AppData\Local\Microsoft\Windows\INetCache\IE\75CQXCXE\1200px-Hangouts_icon.svg[1]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503866" y="5983656"/>
            <a:ext cx="755373" cy="874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80849" y="2966482"/>
            <a:ext cx="7903394" cy="102072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r-B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DRUŠTVENE MREŽE</a:t>
            </a:r>
            <a:endParaRPr lang="hr-BA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C:\Users\Iva\AppData\Local\Microsoft\Windows\INetCache\IE\ZZ02VGFG\1024px-WhatsApp.svg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598"/>
            <a:ext cx="1324178" cy="1328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5" name="Picture 3" descr="C:\Users\Iva\AppData\Local\Microsoft\Windows\INetCache\IE\XXMFJ3HS\wattpad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257" y="2677884"/>
            <a:ext cx="1186543" cy="1186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Picture 4" descr="C:\Users\Iva\AppData\Local\Microsoft\Windows\INetCache\IE\XXMFJ3HS\reddit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98822" y="141514"/>
            <a:ext cx="1276350" cy="127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7" name="Picture 5" descr="C:\Users\Iva\AppData\Local\Microsoft\Windows\INetCache\IE\75CQXCXE\600px-Snapchat_logo.svg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10642" y="228599"/>
            <a:ext cx="1072243" cy="1072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8" name="Picture 6" descr="C:\Users\Iva\AppData\Local\Microsoft\Windows\INetCache\IE\75CQXCXE\viber_PNG15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07086" y="1270001"/>
            <a:ext cx="2329543" cy="1985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9" name="Picture 7" descr="C:\Users\Iva\AppData\Local\Microsoft\Windows\INetCache\IE\XXMFJ3HS\600px-Facebook_icon.svg[1]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613" y="5219699"/>
            <a:ext cx="1638301" cy="1638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60" name="Picture 8" descr="C:\Users\Iva\AppData\Local\Microsoft\Windows\INetCache\IE\PFVZ4BU3\1200px-Skype_logo_(2019–present).svg[1]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31348" y="1088570"/>
            <a:ext cx="1413076" cy="142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61" name="Picture 9" descr="C:\Users\Iva\AppData\Local\Microsoft\Windows\INetCache\IE\ZZ02VGFG\Instagram_icon[1]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97863" y="1384443"/>
            <a:ext cx="1422679" cy="1424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62" name="Picture 10" descr="C:\Users\Iva\AppData\Local\Microsoft\Windows\INetCache\IE\75CQXCXE\1200px-YouTube_social_white_squircle_(2017).svg[1]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339943" y="0"/>
            <a:ext cx="1578429" cy="1578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63" name="Picture 11" descr="C:\Users\Iva\AppData\Local\Microsoft\Windows\INetCache\IE\75CQXCXE\Blogger_icon_2017.svg[1]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753601" y="2699657"/>
            <a:ext cx="1240970" cy="1240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64" name="Picture 12" descr="C:\Users\Iva\AppData\Local\Microsoft\Windows\INetCache\IE\XXMFJ3HS\Pinterest-PNG-Clipart[1]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981200" y="3995056"/>
            <a:ext cx="1469571" cy="1469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65" name="Picture 13" descr="C:\Users\Iva\AppData\Local\Microsoft\Windows\INetCache\IE\PFVZ4BU3\7842096300_012ec6cbda_b[1]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483429" y="5464628"/>
            <a:ext cx="1654629" cy="1240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66" name="Picture 14" descr="C:\Users\Iva\AppData\Local\Microsoft\Windows\INetCache\IE\PFVZ4BU3\Tik-tok-logo-ung_dung[1]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476749" y="4012066"/>
            <a:ext cx="952500" cy="1076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68" name="Picture 16" descr="C:\Users\Iva\AppData\Local\Microsoft\Windows\INetCache\IE\75CQXCXE\1200px-Hangouts_icon.svg[1]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802067" y="5323114"/>
            <a:ext cx="1326036" cy="1534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69" name="Picture 17" descr="C:\Users\Iva\AppData\Local\Microsoft\Windows\INetCache\IE\75CQXCXE\weheartit[1]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534150" y="4096076"/>
            <a:ext cx="1673679" cy="856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70" name="Picture 18" descr="C:\Users\Iva\AppData\Local\Microsoft\Windows\INetCache\IE\ZZ02VGFG\1200px-Yahoo!_icon.svg[1]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969828" y="5916313"/>
            <a:ext cx="1349829" cy="778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71" name="Picture 19" descr="C:\Users\Iva\AppData\Local\Microsoft\Windows\INetCache\IE\75CQXCXE\netflix-marketing-narcos-series-internet-1[1]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9285515" y="4332514"/>
            <a:ext cx="1524774" cy="856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B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Društvene mreže</a:t>
            </a:r>
            <a:endParaRPr lang="hr-BA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61872" y="1828800"/>
            <a:ext cx="4103342" cy="4406747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hr-B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Prednosti:</a:t>
            </a:r>
          </a:p>
          <a:p>
            <a:pPr>
              <a:buFont typeface="Wingdings" pitchFamily="2" charset="2"/>
              <a:buChar char="§"/>
            </a:pPr>
            <a:r>
              <a:rPr lang="hr-BA" sz="1400" dirty="0" smtClean="0">
                <a:latin typeface="Verdana" pitchFamily="34" charset="0"/>
                <a:ea typeface="Verdana" pitchFamily="34" charset="0"/>
              </a:rPr>
              <a:t>Besplatan pristup i neograničena mogućnost povezivanja s drugima.</a:t>
            </a:r>
          </a:p>
          <a:p>
            <a:pPr>
              <a:buFont typeface="Wingdings" pitchFamily="2" charset="2"/>
              <a:buChar char="§"/>
            </a:pPr>
            <a:r>
              <a:rPr lang="hr-BA" sz="1400" dirty="0" smtClean="0">
                <a:latin typeface="Verdana" pitchFamily="34" charset="0"/>
                <a:ea typeface="Verdana" pitchFamily="34" charset="0"/>
              </a:rPr>
              <a:t>Stvarajući vlastiti profil,korisnici stječu nove prijatelje i povezuju se s onima s kojima su izgubili kontakt.</a:t>
            </a:r>
          </a:p>
          <a:p>
            <a:pPr>
              <a:buFont typeface="Wingdings" pitchFamily="2" charset="2"/>
              <a:buChar char="§"/>
            </a:pPr>
            <a:r>
              <a:rPr lang="hr-BA" sz="1400" dirty="0" smtClean="0">
                <a:latin typeface="Verdana" pitchFamily="34" charset="0"/>
                <a:ea typeface="Verdana" pitchFamily="34" charset="0"/>
              </a:rPr>
              <a:t>Korisnici se mogu jače povezati s ljudima s kojima se u stvarnom svijetu ne stižu sresti ili s kojima su profesionalno povezani.</a:t>
            </a:r>
          </a:p>
          <a:p>
            <a:pPr>
              <a:buFont typeface="Wingdings" pitchFamily="2" charset="2"/>
              <a:buChar char="§"/>
            </a:pPr>
            <a:r>
              <a:rPr lang="hr-BA" sz="1400" dirty="0" smtClean="0">
                <a:latin typeface="Verdana" pitchFamily="34" charset="0"/>
                <a:ea typeface="Verdana" pitchFamily="34" charset="0"/>
              </a:rPr>
              <a:t>Identitet i aktivnosti osobe podijeljeni su i organizirani na dva polja</a:t>
            </a:r>
            <a:r>
              <a:rPr lang="hr-BA" sz="1400" b="1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hr-BA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</a:rPr>
              <a:t>:</a:t>
            </a:r>
            <a:r>
              <a:rPr lang="hr-BA" sz="1400" b="1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hr-BA" sz="1400" dirty="0" smtClean="0">
                <a:latin typeface="Verdana" pitchFamily="34" charset="0"/>
                <a:ea typeface="Verdana" pitchFamily="34" charset="0"/>
              </a:rPr>
              <a:t>u</a:t>
            </a:r>
            <a:r>
              <a:rPr lang="hr-BA" sz="1400" b="1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hr-BA" sz="1400" dirty="0" smtClean="0">
                <a:latin typeface="Verdana" pitchFamily="34" charset="0"/>
                <a:ea typeface="Verdana" pitchFamily="34" charset="0"/>
              </a:rPr>
              <a:t>stvarnom,realnom životu i virtualnom prostoru. To je istodobno i pozitivna i negativna strana društvenih mreža.</a:t>
            </a:r>
          </a:p>
          <a:p>
            <a:pPr>
              <a:buFont typeface="Courier New" pitchFamily="49" charset="0"/>
              <a:buChar char="o"/>
            </a:pPr>
            <a:endParaRPr lang="hr-BA" dirty="0"/>
          </a:p>
        </p:txBody>
      </p:sp>
      <p:sp>
        <p:nvSpPr>
          <p:cNvPr id="15" name="TekstniOkvir 14"/>
          <p:cNvSpPr txBox="1"/>
          <p:nvPr/>
        </p:nvSpPr>
        <p:spPr>
          <a:xfrm>
            <a:off x="5607585" y="1850834"/>
            <a:ext cx="479233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hr-B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Nedostatci </a:t>
            </a:r>
          </a:p>
          <a:p>
            <a:pPr>
              <a:buFont typeface="Courier New" pitchFamily="49" charset="0"/>
              <a:buChar char="o"/>
            </a:pPr>
            <a:endParaRPr lang="hr-BA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r-BA" sz="1400" dirty="0" smtClean="0">
                <a:latin typeface="Verdana" pitchFamily="34" charset="0"/>
                <a:ea typeface="Verdana" pitchFamily="34" charset="0"/>
              </a:rPr>
              <a:t>Opasnosti od zloupotrebe,krađe identiteta,smanjena mogućnost,zaštite privatnosti,zloupotreba podataka iznesenih na mreži</a:t>
            </a:r>
          </a:p>
          <a:p>
            <a:pPr>
              <a:buFont typeface="Wingdings" pitchFamily="2" charset="2"/>
              <a:buChar char="§"/>
            </a:pPr>
            <a:endParaRPr lang="hr-BA" sz="1400" dirty="0" smtClean="0">
              <a:latin typeface="Verdana" pitchFamily="34" charset="0"/>
              <a:ea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r-BA" sz="1400" dirty="0" smtClean="0">
                <a:latin typeface="Verdana" pitchFamily="34" charset="0"/>
                <a:ea typeface="Verdana" pitchFamily="34" charset="0"/>
              </a:rPr>
              <a:t>Korisnici kreiranjem svojih profila dolaze u opasnost da stvarne kontakte s prijateljima zamijene virtualnim kontaktima.</a:t>
            </a:r>
          </a:p>
          <a:p>
            <a:pPr>
              <a:buFont typeface="Wingdings" pitchFamily="2" charset="2"/>
              <a:buChar char="§"/>
            </a:pPr>
            <a:endParaRPr lang="hr-BA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BA" sz="1400" dirty="0" smtClean="0"/>
          </a:p>
          <a:p>
            <a:pPr>
              <a:buFont typeface="Wingdings" pitchFamily="2" charset="2"/>
              <a:buChar char="§"/>
            </a:pPr>
            <a:endParaRPr lang="hr-BA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B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Najpopularnije</a:t>
            </a:r>
            <a:r>
              <a:rPr lang="hr-B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 društvene mreže:</a:t>
            </a:r>
            <a:endParaRPr lang="hr-B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r-BA" sz="3600" dirty="0" smtClean="0">
                <a:latin typeface="Verdana" pitchFamily="34" charset="0"/>
                <a:ea typeface="Verdana" pitchFamily="34" charset="0"/>
              </a:rPr>
              <a:t>Facebook</a:t>
            </a:r>
          </a:p>
          <a:p>
            <a:pPr marL="342900" indent="-342900">
              <a:buFont typeface="+mj-lt"/>
              <a:buAutoNum type="arabicPeriod"/>
            </a:pPr>
            <a:r>
              <a:rPr lang="hr-BA" sz="3600" dirty="0" smtClean="0">
                <a:latin typeface="Verdana" pitchFamily="34" charset="0"/>
                <a:ea typeface="Verdana" pitchFamily="34" charset="0"/>
              </a:rPr>
              <a:t>WhatsApp</a:t>
            </a:r>
          </a:p>
          <a:p>
            <a:pPr marL="342900" indent="-342900">
              <a:buFont typeface="+mj-lt"/>
              <a:buAutoNum type="arabicPeriod"/>
            </a:pPr>
            <a:r>
              <a:rPr lang="hr-BA" sz="3600" dirty="0" smtClean="0">
                <a:latin typeface="Verdana" pitchFamily="34" charset="0"/>
                <a:ea typeface="Verdana" pitchFamily="34" charset="0"/>
              </a:rPr>
              <a:t>Instagram</a:t>
            </a:r>
          </a:p>
          <a:p>
            <a:pPr marL="342900" indent="-342900">
              <a:buFont typeface="+mj-lt"/>
              <a:buAutoNum type="arabicPeriod"/>
            </a:pPr>
            <a:r>
              <a:rPr lang="hr-BA" sz="3600" dirty="0" smtClean="0">
                <a:latin typeface="Verdana" pitchFamily="34" charset="0"/>
                <a:ea typeface="Verdana" pitchFamily="34" charset="0"/>
              </a:rPr>
              <a:t>Snapcha</a:t>
            </a:r>
            <a:r>
              <a:rPr lang="hr-BA" sz="3600" dirty="0" smtClean="0"/>
              <a:t>t</a:t>
            </a:r>
          </a:p>
          <a:p>
            <a:pPr marL="342900" indent="-342900">
              <a:buFont typeface="+mj-lt"/>
              <a:buAutoNum type="arabicPeriod"/>
            </a:pPr>
            <a:endParaRPr lang="hr-BA" sz="3600" dirty="0" smtClean="0"/>
          </a:p>
        </p:txBody>
      </p:sp>
      <p:pic>
        <p:nvPicPr>
          <p:cNvPr id="21506" name="Picture 2" descr="C:\Users\Iva\AppData\Local\Microsoft\Windows\INetCache\IE\XXMFJ3HS\600px-Facebook_icon.svg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5777" y="2121664"/>
            <a:ext cx="1509770" cy="1509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0" name="Picture 6" descr="C:\Users\Iva\AppData\Local\Microsoft\Windows\INetCache\IE\XXMFJ3HS\1024px-WhatsApp.svg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3425" y="1718246"/>
            <a:ext cx="1983119" cy="1988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1" name="Picture 7" descr="C:\Users\Iva\AppData\Local\Microsoft\Windows\INetCache\IE\PFVZ4BU3\Instagram_icon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9318" y="4010138"/>
            <a:ext cx="1612395" cy="1613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2" name="Picture 8" descr="C:\Users\Iva\AppData\Local\Microsoft\Windows\INetCache\IE\ZZ02VGFG\600px-Snapchat_logo.svg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05420" y="4027582"/>
            <a:ext cx="1657122" cy="1657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Facebook</a:t>
            </a:r>
            <a:endParaRPr lang="hr-B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vi-VN" sz="2000" b="1" dirty="0" smtClean="0">
                <a:latin typeface="Verdana" pitchFamily="34" charset="0"/>
                <a:ea typeface="Verdana" pitchFamily="34" charset="0"/>
              </a:rPr>
              <a:t>Facebook</a:t>
            </a:r>
            <a:r>
              <a:rPr lang="vi-VN" sz="2000" dirty="0" smtClean="0">
                <a:latin typeface="Verdana" pitchFamily="34" charset="0"/>
                <a:ea typeface="Verdana" pitchFamily="34" charset="0"/>
              </a:rPr>
              <a:t> je internetska društvena mreža koju je </a:t>
            </a:r>
            <a:r>
              <a:rPr lang="vi-VN" sz="2000" u="sng" dirty="0" smtClean="0">
                <a:latin typeface="Verdana" pitchFamily="34" charset="0"/>
                <a:ea typeface="Verdana" pitchFamily="34" charset="0"/>
              </a:rPr>
              <a:t>2004</a:t>
            </a:r>
            <a:r>
              <a:rPr lang="vi-VN" sz="2000" dirty="0" smtClean="0">
                <a:latin typeface="Verdana" pitchFamily="34" charset="0"/>
                <a:ea typeface="Verdana" pitchFamily="34" charset="0"/>
              </a:rPr>
              <a:t>. godine osnovao </a:t>
            </a:r>
            <a:r>
              <a:rPr lang="vi-VN" sz="2000" b="1" dirty="0" smtClean="0">
                <a:latin typeface="Verdana" pitchFamily="34" charset="0"/>
                <a:ea typeface="Verdana" pitchFamily="34" charset="0"/>
              </a:rPr>
              <a:t>Mark Zuckerberg</a:t>
            </a:r>
            <a:r>
              <a:rPr lang="vi-VN" sz="2000" dirty="0" smtClean="0">
                <a:latin typeface="Verdana" pitchFamily="34" charset="0"/>
                <a:ea typeface="Verdana" pitchFamily="34" charset="0"/>
              </a:rPr>
              <a:t>, bivši student </a:t>
            </a:r>
            <a:r>
              <a:rPr lang="vi-VN" sz="2000" b="1" dirty="0" smtClean="0">
                <a:latin typeface="Verdana" pitchFamily="34" charset="0"/>
                <a:ea typeface="Verdana" pitchFamily="34" charset="0"/>
              </a:rPr>
              <a:t>Harvarda</a:t>
            </a:r>
            <a:r>
              <a:rPr lang="vi-VN" sz="2000" dirty="0" smtClean="0">
                <a:latin typeface="Verdana" pitchFamily="34" charset="0"/>
                <a:ea typeface="Verdana" pitchFamily="34" charset="0"/>
              </a:rPr>
              <a:t>. U svojim početcima Facebook je bio namijenjen samo studentima sveučilišta na Harvardu koji su tim putem mogli međusobno komunicirati i razmjenjivati informacije. Kasnije, mnoga druga sveučilišta, srednje škole i velike kompanije diljem svijeta priključile su se mreži. </a:t>
            </a:r>
            <a:endParaRPr lang="hr-BA" sz="20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25602" name="Picture 2" descr="C:\Users\Iva\AppData\Local\Microsoft\Windows\INetCache\IE\PFVZ4BU3\1024px-Facebook_icon.svg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174" y="914924"/>
            <a:ext cx="838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3" name="Picture 3" descr="C:\Users\Iva\AppData\Local\Microsoft\Windows\INetCache\IE\ZZ02VGFG\1200px-Botón_Me_gusta.svg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0805" y="4097149"/>
            <a:ext cx="1662294" cy="1424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Web</a:t>
            </a:r>
            <a:r>
              <a:rPr lang="hr-B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 blog</a:t>
            </a:r>
            <a:endParaRPr lang="hr-B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39569" y="1906858"/>
            <a:ext cx="4125376" cy="4351337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hr-BA" sz="2000" dirty="0" smtClean="0">
                <a:latin typeface="Verdana" pitchFamily="34" charset="0"/>
                <a:ea typeface="Verdana" pitchFamily="34" charset="0"/>
              </a:rPr>
              <a:t>Naziv </a:t>
            </a:r>
            <a:r>
              <a:rPr lang="hr-BA" sz="2000" i="1" dirty="0" smtClean="0">
                <a:latin typeface="Verdana" pitchFamily="34" charset="0"/>
                <a:ea typeface="Verdana" pitchFamily="34" charset="0"/>
              </a:rPr>
              <a:t> web </a:t>
            </a:r>
            <a:r>
              <a:rPr lang="hr-BA" sz="2000" dirty="0" smtClean="0">
                <a:latin typeface="Verdana" pitchFamily="34" charset="0"/>
                <a:ea typeface="Verdana" pitchFamily="34" charset="0"/>
              </a:rPr>
              <a:t>blog osmislio je </a:t>
            </a:r>
            <a:r>
              <a:rPr lang="hr-BA" sz="2000" b="1" dirty="0" smtClean="0">
                <a:latin typeface="Verdana" pitchFamily="34" charset="0"/>
                <a:ea typeface="Verdana" pitchFamily="34" charset="0"/>
              </a:rPr>
              <a:t>Jorn  Barger </a:t>
            </a:r>
            <a:r>
              <a:rPr lang="hr-BA" sz="2000" dirty="0" smtClean="0">
                <a:latin typeface="Verdana" pitchFamily="34" charset="0"/>
                <a:ea typeface="Verdana" pitchFamily="34" charset="0"/>
              </a:rPr>
              <a:t>još 1997,,međutim češće se koristi kraći oblik naziva- blog. </a:t>
            </a:r>
          </a:p>
          <a:p>
            <a:pPr>
              <a:buFont typeface="Courier New" pitchFamily="49" charset="0"/>
              <a:buChar char="o"/>
            </a:pPr>
            <a:endParaRPr lang="hr-BA" dirty="0" smtClean="0">
              <a:latin typeface="Verdana" pitchFamily="34" charset="0"/>
              <a:ea typeface="Verdana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hr-BA" dirty="0"/>
          </a:p>
        </p:txBody>
      </p:sp>
      <p:sp>
        <p:nvSpPr>
          <p:cNvPr id="5" name="TekstniOkvir 4"/>
          <p:cNvSpPr txBox="1"/>
          <p:nvPr/>
        </p:nvSpPr>
        <p:spPr>
          <a:xfrm>
            <a:off x="5262568" y="1420638"/>
            <a:ext cx="409827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hr-BA" dirty="0" smtClean="0"/>
              <a:t> </a:t>
            </a:r>
            <a:r>
              <a:rPr lang="hr-B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Prednosti:</a:t>
            </a:r>
          </a:p>
          <a:p>
            <a:pPr>
              <a:buFont typeface="Courier New" pitchFamily="49" charset="0"/>
              <a:buChar char="o"/>
            </a:pPr>
            <a:endParaRPr lang="hr-BA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r-B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 </a:t>
            </a:r>
            <a:r>
              <a:rPr lang="hr-BA" dirty="0" smtClean="0">
                <a:latin typeface="Verdana" pitchFamily="34" charset="0"/>
                <a:ea typeface="Verdana" pitchFamily="34" charset="0"/>
              </a:rPr>
              <a:t>postojeći besplatan softver</a:t>
            </a:r>
          </a:p>
          <a:p>
            <a:pPr>
              <a:buFont typeface="Wingdings" pitchFamily="2" charset="2"/>
              <a:buChar char="§"/>
            </a:pPr>
            <a:r>
              <a:rPr lang="hr-BA" dirty="0" smtClean="0">
                <a:latin typeface="Verdana" pitchFamily="34" charset="0"/>
                <a:ea typeface="Verdana" pitchFamily="34" charset="0"/>
              </a:rPr>
              <a:t>činjenica kako je web blog pristupačan korisnicima</a:t>
            </a:r>
          </a:p>
          <a:p>
            <a:pPr>
              <a:buFont typeface="Wingdings" pitchFamily="2" charset="2"/>
              <a:buChar char="§"/>
            </a:pPr>
            <a:r>
              <a:rPr lang="hr-BA" dirty="0" smtClean="0">
                <a:latin typeface="Verdana" pitchFamily="34" charset="0"/>
                <a:ea typeface="Verdana" pitchFamily="34" charset="0"/>
              </a:rPr>
              <a:t>jednostavna i brza zarada</a:t>
            </a:r>
          </a:p>
          <a:p>
            <a:pPr>
              <a:buFont typeface="Wingdings" pitchFamily="2" charset="2"/>
              <a:buChar char="§"/>
            </a:pPr>
            <a:r>
              <a:rPr lang="hr-BA" dirty="0" smtClean="0">
                <a:latin typeface="Verdana" pitchFamily="34" charset="0"/>
                <a:ea typeface="Verdana" pitchFamily="34" charset="0"/>
              </a:rPr>
              <a:t>velika fleksibilnost kod dizajna i upotrebe </a:t>
            </a:r>
          </a:p>
          <a:p>
            <a:pPr>
              <a:buFont typeface="Wingdings" pitchFamily="2" charset="2"/>
              <a:buChar char="§"/>
            </a:pPr>
            <a:r>
              <a:rPr lang="hr-BA" dirty="0" smtClean="0">
                <a:latin typeface="Verdana" pitchFamily="34" charset="0"/>
                <a:ea typeface="Verdana" pitchFamily="34" charset="0"/>
              </a:rPr>
              <a:t>pri osmišljavanju weblogova ,bilo da to čini pojedinac ili grupa potiče se:</a:t>
            </a:r>
          </a:p>
          <a:p>
            <a:endParaRPr lang="hr-BA" dirty="0" smtClean="0"/>
          </a:p>
          <a:p>
            <a:pPr>
              <a:buFont typeface="Wingdings" pitchFamily="2" charset="2"/>
              <a:buChar char="q"/>
            </a:pPr>
            <a:endParaRPr lang="hr-BA" dirty="0"/>
          </a:p>
        </p:txBody>
      </p:sp>
      <p:pic>
        <p:nvPicPr>
          <p:cNvPr id="22530" name="Picture 2" descr="C:\Users\Iva\AppData\Local\Microsoft\Windows\INetCache\IE\75CQXCXE\Blogger_icon_2017.svg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5014" y="4703728"/>
            <a:ext cx="1794108" cy="1794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B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Glogster</a:t>
            </a:r>
            <a:endParaRPr lang="hr-BA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61872" y="1828800"/>
            <a:ext cx="7670255" cy="4351337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hr-BA" dirty="0" smtClean="0">
                <a:latin typeface="Verdana" pitchFamily="34" charset="0"/>
                <a:ea typeface="Verdana" pitchFamily="34" charset="0"/>
              </a:rPr>
              <a:t>Giogster je popularan alat web 2.0 za izradu multimedijalnih postera tzv. glogova.</a:t>
            </a:r>
          </a:p>
          <a:p>
            <a:pPr>
              <a:buFont typeface="Courier New" pitchFamily="49" charset="0"/>
              <a:buChar char="o"/>
            </a:pPr>
            <a:r>
              <a:rPr lang="hr-BA" dirty="0" smtClean="0">
                <a:latin typeface="Verdana" pitchFamily="34" charset="0"/>
                <a:ea typeface="Verdana" pitchFamily="34" charset="0"/>
              </a:rPr>
              <a:t>Možemo ga pronaći na www.glogster.com, odnosno na edu.glogster.com.</a:t>
            </a:r>
          </a:p>
          <a:p>
            <a:pPr>
              <a:buFont typeface="Courier New" pitchFamily="49" charset="0"/>
              <a:buChar char="o"/>
            </a:pPr>
            <a:r>
              <a:rPr lang="hr-BA" dirty="0" smtClean="0">
                <a:latin typeface="Verdana" pitchFamily="34" charset="0"/>
                <a:ea typeface="Verdana" pitchFamily="34" charset="0"/>
              </a:rPr>
              <a:t>Glogster nije potrebno instalirati na svom računalu,već je dovoljna registracija i stvaranje profila.</a:t>
            </a:r>
          </a:p>
        </p:txBody>
      </p:sp>
      <p:pic>
        <p:nvPicPr>
          <p:cNvPr id="24578" name="Picture 2" descr="C:\Users\Iva\AppData\Local\Microsoft\Windows\INetCache\IE\PFVZ4BU3\glogsteredu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8020" y="4075210"/>
            <a:ext cx="1897163" cy="1935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67347921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36804326_TF67347921.potx" id="{BBE0B6BD-3987-473E-959A-E01D512363A1}" vid="{FC5A9229-F87A-4638-BD3C-3502003EABC1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E274086-DBC4-4534-ADD1-A99867C702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F3672F-4ECD-442D-A450-8D0D8AE9AB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C17B96-44E1-4D27-8275-49488FA5EBD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tf67347921</Template>
  <TotalTime>0</TotalTime>
  <Words>445</Words>
  <Application>Microsoft Office PowerPoint</Application>
  <PresentationFormat>Prilagođeno</PresentationFormat>
  <Paragraphs>76</Paragraphs>
  <Slides>18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19" baseType="lpstr">
      <vt:lpstr>tf67347921</vt:lpstr>
      <vt:lpstr>Internet-naučeno</vt:lpstr>
      <vt:lpstr>Ostale internetske usluge</vt:lpstr>
      <vt:lpstr>Kategorije web-alata i usluga</vt:lpstr>
      <vt:lpstr>Slajd 4</vt:lpstr>
      <vt:lpstr>Društvene mreže</vt:lpstr>
      <vt:lpstr>Najpopularnije društvene mreže:</vt:lpstr>
      <vt:lpstr>Facebook</vt:lpstr>
      <vt:lpstr>Web blog</vt:lpstr>
      <vt:lpstr>Glogster</vt:lpstr>
      <vt:lpstr>Wiki</vt:lpstr>
      <vt:lpstr>Chat</vt:lpstr>
      <vt:lpstr>VOIP</vt:lpstr>
      <vt:lpstr>Skype-najpoznatiji program Voip-a</vt:lpstr>
      <vt:lpstr>Ftp(File transfer protocol)</vt:lpstr>
      <vt:lpstr>Telnet</vt:lpstr>
      <vt:lpstr>Davatelj usluga na internetu</vt:lpstr>
      <vt:lpstr>HT Eronet</vt:lpstr>
      <vt:lpstr>Slajd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2020-04-27T12:30:43Z</dcterms:created>
  <dcterms:modified xsi:type="dcterms:W3CDTF">2020-04-29T15:47:43Z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