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9" r:id="rId4"/>
    <p:sldId id="258" r:id="rId5"/>
    <p:sldId id="260" r:id="rId6"/>
    <p:sldId id="261" r:id="rId7"/>
    <p:sldId id="262" r:id="rId8"/>
    <p:sldId id="265" r:id="rId9"/>
    <p:sldId id="264" r:id="rId10"/>
    <p:sldId id="263" r:id="rId11"/>
    <p:sldId id="266" r:id="rId12"/>
    <p:sldId id="272" r:id="rId13"/>
    <p:sldId id="268" r:id="rId14"/>
    <p:sldId id="269" r:id="rId15"/>
    <p:sldId id="270" r:id="rId16"/>
    <p:sldId id="271" r:id="rId17"/>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7" name="Ravni poveznik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slov 28"/>
          <p:cNvSpPr>
            <a:spLocks noGrp="1"/>
          </p:cNvSpPr>
          <p:nvPr>
            <p:ph type="ctrTitle"/>
          </p:nvPr>
        </p:nvSpPr>
        <p:spPr>
          <a:xfrm>
            <a:off x="381000" y="4853411"/>
            <a:ext cx="8458200" cy="1222375"/>
          </a:xfrm>
        </p:spPr>
        <p:txBody>
          <a:bodyPr anchor="t"/>
          <a:lstStyle/>
          <a:p>
            <a:r>
              <a:rPr kumimoji="0" lang="hr-HR" smtClean="0"/>
              <a:t>Kliknite da biste uredili stil naslova matrice</a:t>
            </a:r>
            <a:endParaRPr kumimoji="0" lang="en-US"/>
          </a:p>
        </p:txBody>
      </p:sp>
      <p:sp>
        <p:nvSpPr>
          <p:cNvPr id="9" name="Podnaslov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r-HR" smtClean="0"/>
              <a:t>Kliknite da biste uredili stil podnaslova matrice</a:t>
            </a:r>
            <a:endParaRPr kumimoji="0" lang="en-US"/>
          </a:p>
        </p:txBody>
      </p:sp>
      <p:sp>
        <p:nvSpPr>
          <p:cNvPr id="16" name="Rezervirano mjesto datuma 15"/>
          <p:cNvSpPr>
            <a:spLocks noGrp="1"/>
          </p:cNvSpPr>
          <p:nvPr>
            <p:ph type="dt" sz="half" idx="10"/>
          </p:nvPr>
        </p:nvSpPr>
        <p:spPr/>
        <p:txBody>
          <a:bodyPr/>
          <a:lstStyle/>
          <a:p>
            <a:fld id="{D8279FA7-963A-41FA-843F-0FE10AC69CED}" type="datetimeFigureOut">
              <a:rPr lang="sr-Latn-CS" smtClean="0"/>
              <a:t>14.5.2020.</a:t>
            </a:fld>
            <a:endParaRPr lang="hr-HR"/>
          </a:p>
        </p:txBody>
      </p:sp>
      <p:sp>
        <p:nvSpPr>
          <p:cNvPr id="2" name="Rezervirano mjesto podnožja 1"/>
          <p:cNvSpPr>
            <a:spLocks noGrp="1"/>
          </p:cNvSpPr>
          <p:nvPr>
            <p:ph type="ftr" sz="quarter" idx="11"/>
          </p:nvPr>
        </p:nvSpPr>
        <p:spPr/>
        <p:txBody>
          <a:bodyPr/>
          <a:lstStyle/>
          <a:p>
            <a:endParaRPr lang="hr-HR"/>
          </a:p>
        </p:txBody>
      </p:sp>
      <p:sp>
        <p:nvSpPr>
          <p:cNvPr id="15" name="Rezervirano mjesto broja slajda 14"/>
          <p:cNvSpPr>
            <a:spLocks noGrp="1"/>
          </p:cNvSpPr>
          <p:nvPr>
            <p:ph type="sldNum" sz="quarter" idx="12"/>
          </p:nvPr>
        </p:nvSpPr>
        <p:spPr>
          <a:xfrm>
            <a:off x="8229600" y="6473952"/>
            <a:ext cx="758952" cy="246888"/>
          </a:xfrm>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hr-HR" smtClean="0"/>
              <a:t>Kliknite da biste uredili stil naslova matrice</a:t>
            </a:r>
            <a:endParaRPr kumimoji="0" lang="en-US"/>
          </a:p>
        </p:txBody>
      </p:sp>
      <p:sp>
        <p:nvSpPr>
          <p:cNvPr id="3" name="Rezervirano mjesto okomitog teksta 2"/>
          <p:cNvSpPr>
            <a:spLocks noGrp="1"/>
          </p:cNvSpPr>
          <p:nvPr>
            <p:ph type="body" orient="vert" idx="1"/>
          </p:nvPr>
        </p:nvSpPr>
        <p:spPr/>
        <p:txBody>
          <a:bodyPr vert="eaVer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D8279FA7-963A-41FA-843F-0FE10AC69CED}" type="datetimeFigureOut">
              <a:rPr lang="sr-Latn-CS" smtClean="0"/>
              <a:t>14.5.2020.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858000" y="549276"/>
            <a:ext cx="1828800" cy="5851525"/>
          </a:xfrm>
        </p:spPr>
        <p:txBody>
          <a:bodyPr vert="eaVert"/>
          <a:lstStyle/>
          <a:p>
            <a:r>
              <a:rPr kumimoji="0" lang="hr-HR" smtClean="0"/>
              <a:t>Kliknite da biste uredili stil naslova matrice</a:t>
            </a:r>
            <a:endParaRPr kumimoji="0" lang="en-US"/>
          </a:p>
        </p:txBody>
      </p:sp>
      <p:sp>
        <p:nvSpPr>
          <p:cNvPr id="3" name="Rezervirano mjesto okomitog teksta 2"/>
          <p:cNvSpPr>
            <a:spLocks noGrp="1"/>
          </p:cNvSpPr>
          <p:nvPr>
            <p:ph type="body" orient="vert" idx="1"/>
          </p:nvPr>
        </p:nvSpPr>
        <p:spPr>
          <a:xfrm>
            <a:off x="457200" y="549276"/>
            <a:ext cx="6248400" cy="5851525"/>
          </a:xfrm>
        </p:spPr>
        <p:txBody>
          <a:bodyPr vert="eaVer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D8279FA7-963A-41FA-843F-0FE10AC69CED}" type="datetimeFigureOut">
              <a:rPr lang="sr-Latn-CS" smtClean="0"/>
              <a:t>14.5.2020.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2" name="Naslov 21"/>
          <p:cNvSpPr>
            <a:spLocks noGrp="1"/>
          </p:cNvSpPr>
          <p:nvPr>
            <p:ph type="title"/>
          </p:nvPr>
        </p:nvSpPr>
        <p:spPr/>
        <p:txBody>
          <a:bodyPr/>
          <a:lstStyle/>
          <a:p>
            <a:r>
              <a:rPr kumimoji="0" lang="hr-HR" smtClean="0"/>
              <a:t>Kliknite da biste uredili stil naslova matrice</a:t>
            </a:r>
            <a:endParaRPr kumimoji="0" lang="en-US"/>
          </a:p>
        </p:txBody>
      </p:sp>
      <p:sp>
        <p:nvSpPr>
          <p:cNvPr id="27" name="Rezervirano mjesto sadržaja 26"/>
          <p:cNvSpPr>
            <a:spLocks noGrp="1"/>
          </p:cNvSpPr>
          <p:nvPr>
            <p:ph idx="1"/>
          </p:nvPr>
        </p:nvSpPr>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25" name="Rezervirano mjesto datuma 24"/>
          <p:cNvSpPr>
            <a:spLocks noGrp="1"/>
          </p:cNvSpPr>
          <p:nvPr>
            <p:ph type="dt" sz="half" idx="10"/>
          </p:nvPr>
        </p:nvSpPr>
        <p:spPr/>
        <p:txBody>
          <a:bodyPr/>
          <a:lstStyle/>
          <a:p>
            <a:fld id="{D8279FA7-963A-41FA-843F-0FE10AC69CED}" type="datetimeFigureOut">
              <a:rPr lang="sr-Latn-CS" smtClean="0"/>
              <a:t>14.5.2020.</a:t>
            </a:fld>
            <a:endParaRPr lang="hr-HR"/>
          </a:p>
        </p:txBody>
      </p:sp>
      <p:sp>
        <p:nvSpPr>
          <p:cNvPr id="19" name="Rezervirano mjesto podnožja 18"/>
          <p:cNvSpPr>
            <a:spLocks noGrp="1"/>
          </p:cNvSpPr>
          <p:nvPr>
            <p:ph type="ftr" sz="quarter" idx="11"/>
          </p:nvPr>
        </p:nvSpPr>
        <p:spPr>
          <a:xfrm>
            <a:off x="3581400" y="76200"/>
            <a:ext cx="2895600" cy="288925"/>
          </a:xfrm>
        </p:spPr>
        <p:txBody>
          <a:bodyPr/>
          <a:lstStyle/>
          <a:p>
            <a:endParaRPr lang="hr-HR"/>
          </a:p>
        </p:txBody>
      </p:sp>
      <p:sp>
        <p:nvSpPr>
          <p:cNvPr id="16" name="Rezervirano mjesto broja slajda 15"/>
          <p:cNvSpPr>
            <a:spLocks noGrp="1"/>
          </p:cNvSpPr>
          <p:nvPr>
            <p:ph type="sldNum" sz="quarter" idx="12"/>
          </p:nvPr>
        </p:nvSpPr>
        <p:spPr>
          <a:xfrm>
            <a:off x="8229600" y="6473952"/>
            <a:ext cx="758952" cy="246888"/>
          </a:xfrm>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odjeljka">
    <p:bg>
      <p:bgRef idx="1003">
        <a:schemeClr val="bg2"/>
      </p:bgRef>
    </p:bg>
    <p:spTree>
      <p:nvGrpSpPr>
        <p:cNvPr id="1" name=""/>
        <p:cNvGrpSpPr/>
        <p:nvPr/>
      </p:nvGrpSpPr>
      <p:grpSpPr>
        <a:xfrm>
          <a:off x="0" y="0"/>
          <a:ext cx="0" cy="0"/>
          <a:chOff x="0" y="0"/>
          <a:chExt cx="0" cy="0"/>
        </a:xfrm>
      </p:grpSpPr>
      <p:sp>
        <p:nvSpPr>
          <p:cNvPr id="7" name="Ravni poveznik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Rezervirano mjesto teksta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r-HR" smtClean="0"/>
              <a:t>Kliknite da biste uredili stilove teksta matrice</a:t>
            </a:r>
          </a:p>
        </p:txBody>
      </p:sp>
      <p:sp>
        <p:nvSpPr>
          <p:cNvPr id="19" name="Rezervirano mjesto datuma 18"/>
          <p:cNvSpPr>
            <a:spLocks noGrp="1"/>
          </p:cNvSpPr>
          <p:nvPr>
            <p:ph type="dt" sz="half" idx="10"/>
          </p:nvPr>
        </p:nvSpPr>
        <p:spPr/>
        <p:txBody>
          <a:bodyPr/>
          <a:lstStyle/>
          <a:p>
            <a:fld id="{D8279FA7-963A-41FA-843F-0FE10AC69CED}" type="datetimeFigureOut">
              <a:rPr lang="sr-Latn-CS" smtClean="0"/>
              <a:t>14.5.2020.</a:t>
            </a:fld>
            <a:endParaRPr lang="hr-HR"/>
          </a:p>
        </p:txBody>
      </p:sp>
      <p:sp>
        <p:nvSpPr>
          <p:cNvPr id="11" name="Rezervirano mjesto podnožja 10"/>
          <p:cNvSpPr>
            <a:spLocks noGrp="1"/>
          </p:cNvSpPr>
          <p:nvPr>
            <p:ph type="ftr" sz="quarter" idx="11"/>
          </p:nvPr>
        </p:nvSpPr>
        <p:spPr/>
        <p:txBody>
          <a:bodyPr/>
          <a:lstStyle/>
          <a:p>
            <a:endParaRPr lang="hr-HR"/>
          </a:p>
        </p:txBody>
      </p:sp>
      <p:sp>
        <p:nvSpPr>
          <p:cNvPr id="16" name="Rezervirano mjesto broja slajda 15"/>
          <p:cNvSpPr>
            <a:spLocks noGrp="1"/>
          </p:cNvSpPr>
          <p:nvPr>
            <p:ph type="sldNum" sz="quarter" idx="12"/>
          </p:nvPr>
        </p:nvSpPr>
        <p:spPr/>
        <p:txBody>
          <a:bodyPr/>
          <a:lstStyle/>
          <a:p>
            <a:fld id="{B33109DC-8D14-4A71-A107-4E17A924B520}" type="slidenum">
              <a:rPr lang="hr-HR" smtClean="0"/>
              <a:t>‹#›</a:t>
            </a:fld>
            <a:endParaRPr lang="hr-HR"/>
          </a:p>
        </p:txBody>
      </p:sp>
      <p:sp>
        <p:nvSpPr>
          <p:cNvPr id="8" name="Naslov 7"/>
          <p:cNvSpPr>
            <a:spLocks noGrp="1"/>
          </p:cNvSpPr>
          <p:nvPr>
            <p:ph type="title"/>
          </p:nvPr>
        </p:nvSpPr>
        <p:spPr>
          <a:xfrm>
            <a:off x="180475" y="2947085"/>
            <a:ext cx="8686800" cy="1184825"/>
          </a:xfrm>
        </p:spPr>
        <p:txBody>
          <a:bodyPr rtlCol="0" anchor="t"/>
          <a:lstStyle>
            <a:lvl1pPr algn="r">
              <a:defRPr/>
            </a:lvl1pPr>
          </a:lstStyle>
          <a:p>
            <a:r>
              <a:rPr kumimoji="0" lang="hr-HR" smtClean="0"/>
              <a:t>Kliknite da biste uredili stil naslova matrice</a:t>
            </a:r>
            <a:endParaRPr kumimoji="0" lang="en-US"/>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0" name="Naslov 19"/>
          <p:cNvSpPr>
            <a:spLocks noGrp="1"/>
          </p:cNvSpPr>
          <p:nvPr>
            <p:ph type="title"/>
          </p:nvPr>
        </p:nvSpPr>
        <p:spPr>
          <a:xfrm>
            <a:off x="301752" y="457200"/>
            <a:ext cx="8686800" cy="841248"/>
          </a:xfrm>
        </p:spPr>
        <p:txBody>
          <a:bodyPr/>
          <a:lstStyle/>
          <a:p>
            <a:r>
              <a:rPr kumimoji="0" lang="hr-HR" smtClean="0"/>
              <a:t>Kliknite da biste uredili stil naslova matrice</a:t>
            </a:r>
            <a:endParaRPr kumimoji="0" lang="en-US"/>
          </a:p>
        </p:txBody>
      </p:sp>
      <p:sp>
        <p:nvSpPr>
          <p:cNvPr id="14" name="Rezervirano mjesto sadržaja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13" name="Rezervirano mjesto sadržaja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21" name="Rezervirano mjesto datuma 20"/>
          <p:cNvSpPr>
            <a:spLocks noGrp="1"/>
          </p:cNvSpPr>
          <p:nvPr>
            <p:ph type="dt" sz="half" idx="10"/>
          </p:nvPr>
        </p:nvSpPr>
        <p:spPr/>
        <p:txBody>
          <a:bodyPr/>
          <a:lstStyle/>
          <a:p>
            <a:fld id="{D8279FA7-963A-41FA-843F-0FE10AC69CED}" type="datetimeFigureOut">
              <a:rPr lang="sr-Latn-CS" smtClean="0"/>
              <a:t>14.5.2020.</a:t>
            </a:fld>
            <a:endParaRPr lang="hr-HR"/>
          </a:p>
        </p:txBody>
      </p:sp>
      <p:sp>
        <p:nvSpPr>
          <p:cNvPr id="10" name="Rezervirano mjesto podnožja 9"/>
          <p:cNvSpPr>
            <a:spLocks noGrp="1"/>
          </p:cNvSpPr>
          <p:nvPr>
            <p:ph type="ftr" sz="quarter" idx="11"/>
          </p:nvPr>
        </p:nvSpPr>
        <p:spPr/>
        <p:txBody>
          <a:bodyPr/>
          <a:lstStyle/>
          <a:p>
            <a:endParaRPr lang="hr-HR"/>
          </a:p>
        </p:txBody>
      </p:sp>
      <p:sp>
        <p:nvSpPr>
          <p:cNvPr id="31" name="Rezervirano mjesto broja slajda 30"/>
          <p:cNvSpPr>
            <a:spLocks noGrp="1"/>
          </p:cNvSpPr>
          <p:nvPr>
            <p:ph type="sldNum" sz="quarter" idx="12"/>
          </p:nvPr>
        </p:nvSpPr>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Usporedba">
    <p:spTree>
      <p:nvGrpSpPr>
        <p:cNvPr id="1" name=""/>
        <p:cNvGrpSpPr/>
        <p:nvPr/>
      </p:nvGrpSpPr>
      <p:grpSpPr>
        <a:xfrm>
          <a:off x="0" y="0"/>
          <a:ext cx="0" cy="0"/>
          <a:chOff x="0" y="0"/>
          <a:chExt cx="0" cy="0"/>
        </a:xfrm>
      </p:grpSpPr>
      <p:sp>
        <p:nvSpPr>
          <p:cNvPr id="29" name="Naslov 28"/>
          <p:cNvSpPr>
            <a:spLocks noGrp="1"/>
          </p:cNvSpPr>
          <p:nvPr>
            <p:ph type="title"/>
          </p:nvPr>
        </p:nvSpPr>
        <p:spPr>
          <a:xfrm>
            <a:off x="304800" y="5410200"/>
            <a:ext cx="8610600" cy="882650"/>
          </a:xfrm>
        </p:spPr>
        <p:txBody>
          <a:bodyPr anchor="ctr"/>
          <a:lstStyle>
            <a:lvl1pPr>
              <a:defRPr/>
            </a:lvl1pPr>
          </a:lstStyle>
          <a:p>
            <a:r>
              <a:rPr kumimoji="0" lang="hr-HR" smtClean="0"/>
              <a:t>Kliknite da biste uredili stil naslova matrice</a:t>
            </a:r>
            <a:endParaRPr kumimoji="0" lang="en-US"/>
          </a:p>
        </p:txBody>
      </p:sp>
      <p:sp>
        <p:nvSpPr>
          <p:cNvPr id="13" name="Rezervirano mjesto teksta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r-HR" smtClean="0"/>
              <a:t>Kliknite da biste uredili stilove teksta matrice</a:t>
            </a:r>
          </a:p>
        </p:txBody>
      </p:sp>
      <p:sp>
        <p:nvSpPr>
          <p:cNvPr id="25" name="Rezervirano mjesto teksta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r-HR" smtClean="0"/>
              <a:t>Kliknite da biste uredili stilove teksta matrice</a:t>
            </a:r>
          </a:p>
        </p:txBody>
      </p:sp>
      <p:sp>
        <p:nvSpPr>
          <p:cNvPr id="4" name="Rezervirano mjesto sadržaja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28" name="Rezervirano mjesto sadržaja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10" name="Rezervirano mjesto datuma 9"/>
          <p:cNvSpPr>
            <a:spLocks noGrp="1"/>
          </p:cNvSpPr>
          <p:nvPr>
            <p:ph type="dt" sz="half" idx="10"/>
          </p:nvPr>
        </p:nvSpPr>
        <p:spPr/>
        <p:txBody>
          <a:bodyPr/>
          <a:lstStyle/>
          <a:p>
            <a:fld id="{D8279FA7-963A-41FA-843F-0FE10AC69CED}" type="datetimeFigureOut">
              <a:rPr lang="sr-Latn-CS" smtClean="0"/>
              <a:t>14.5.2020.</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a:xfrm>
            <a:off x="8229600" y="6477000"/>
            <a:ext cx="762000" cy="246888"/>
          </a:xfrm>
        </p:spPr>
        <p:txBody>
          <a:bodyPr/>
          <a:lstStyle/>
          <a:p>
            <a:fld id="{B33109DC-8D14-4A71-A107-4E17A924B520}" type="slidenum">
              <a:rPr lang="hr-HR" smtClean="0"/>
              <a:t>‹#›</a:t>
            </a:fld>
            <a:endParaRPr lang="hr-HR"/>
          </a:p>
        </p:txBody>
      </p:sp>
      <p:sp>
        <p:nvSpPr>
          <p:cNvPr id="11" name="Ravni poveznik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0" name="Naslov 29"/>
          <p:cNvSpPr>
            <a:spLocks noGrp="1"/>
          </p:cNvSpPr>
          <p:nvPr>
            <p:ph type="title"/>
          </p:nvPr>
        </p:nvSpPr>
        <p:spPr>
          <a:xfrm>
            <a:off x="301752" y="457200"/>
            <a:ext cx="8686800" cy="841248"/>
          </a:xfrm>
        </p:spPr>
        <p:txBody>
          <a:bodyPr/>
          <a:lstStyle/>
          <a:p>
            <a:r>
              <a:rPr kumimoji="0" lang="hr-HR" smtClean="0"/>
              <a:t>Kliknite da biste uredili stil naslova matrice</a:t>
            </a:r>
            <a:endParaRPr kumimoji="0" lang="en-US"/>
          </a:p>
        </p:txBody>
      </p:sp>
      <p:sp>
        <p:nvSpPr>
          <p:cNvPr id="12" name="Rezervirano mjesto datuma 11"/>
          <p:cNvSpPr>
            <a:spLocks noGrp="1"/>
          </p:cNvSpPr>
          <p:nvPr>
            <p:ph type="dt" sz="half" idx="10"/>
          </p:nvPr>
        </p:nvSpPr>
        <p:spPr/>
        <p:txBody>
          <a:bodyPr/>
          <a:lstStyle/>
          <a:p>
            <a:fld id="{D8279FA7-963A-41FA-843F-0FE10AC69CED}" type="datetimeFigureOut">
              <a:rPr lang="sr-Latn-CS" smtClean="0"/>
              <a:t>14.5.2020.</a:t>
            </a:fld>
            <a:endParaRPr lang="hr-HR"/>
          </a:p>
        </p:txBody>
      </p:sp>
      <p:sp>
        <p:nvSpPr>
          <p:cNvPr id="21" name="Rezervirano mjesto podnožja 20"/>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3" name="Rezervirano mjesto datuma 2"/>
          <p:cNvSpPr>
            <a:spLocks noGrp="1"/>
          </p:cNvSpPr>
          <p:nvPr>
            <p:ph type="dt" sz="half" idx="10"/>
          </p:nvPr>
        </p:nvSpPr>
        <p:spPr/>
        <p:txBody>
          <a:bodyPr/>
          <a:lstStyle/>
          <a:p>
            <a:fld id="{D8279FA7-963A-41FA-843F-0FE10AC69CED}" type="datetimeFigureOut">
              <a:rPr lang="sr-Latn-CS" smtClean="0"/>
              <a:t>14.5.2020.</a:t>
            </a:fld>
            <a:endParaRPr lang="hr-HR"/>
          </a:p>
        </p:txBody>
      </p:sp>
      <p:sp>
        <p:nvSpPr>
          <p:cNvPr id="24" name="Rezervirano mjesto podnožja 23"/>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8" name="Ravni poveznik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slov 11"/>
          <p:cNvSpPr>
            <a:spLocks noGrp="1"/>
          </p:cNvSpPr>
          <p:nvPr>
            <p:ph type="title"/>
          </p:nvPr>
        </p:nvSpPr>
        <p:spPr>
          <a:xfrm>
            <a:off x="457200" y="5486400"/>
            <a:ext cx="8458200" cy="520700"/>
          </a:xfrm>
        </p:spPr>
        <p:txBody>
          <a:bodyPr anchor="ctr"/>
          <a:lstStyle>
            <a:lvl1pPr algn="l">
              <a:buNone/>
              <a:defRPr sz="2000" b="1"/>
            </a:lvl1pPr>
          </a:lstStyle>
          <a:p>
            <a:r>
              <a:rPr kumimoji="0" lang="hr-HR" smtClean="0"/>
              <a:t>Kliknite da biste uredili stil naslova matrice</a:t>
            </a:r>
            <a:endParaRPr kumimoji="0" lang="en-US"/>
          </a:p>
        </p:txBody>
      </p:sp>
      <p:sp>
        <p:nvSpPr>
          <p:cNvPr id="26" name="Rezervirano mjesto teksta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r-HR" smtClean="0"/>
              <a:t>Kliknite da biste uredili stilove teksta matrice</a:t>
            </a:r>
          </a:p>
        </p:txBody>
      </p:sp>
      <p:sp>
        <p:nvSpPr>
          <p:cNvPr id="14" name="Rezervirano mjesto sadržaja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25" name="Rezervirano mjesto datuma 24"/>
          <p:cNvSpPr>
            <a:spLocks noGrp="1"/>
          </p:cNvSpPr>
          <p:nvPr>
            <p:ph type="dt" sz="half" idx="10"/>
          </p:nvPr>
        </p:nvSpPr>
        <p:spPr/>
        <p:txBody>
          <a:bodyPr/>
          <a:lstStyle/>
          <a:p>
            <a:fld id="{D8279FA7-963A-41FA-843F-0FE10AC69CED}" type="datetimeFigureOut">
              <a:rPr lang="sr-Latn-CS" smtClean="0"/>
              <a:t>14.5.2020.</a:t>
            </a:fld>
            <a:endParaRPr lang="hr-HR"/>
          </a:p>
        </p:txBody>
      </p:sp>
      <p:sp>
        <p:nvSpPr>
          <p:cNvPr id="29" name="Rezervirano mjesto podnožja 28"/>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B33109DC-8D14-4A71-A107-4E17A924B520}" type="slidenum">
              <a:rPr lang="hr-HR" smtClean="0"/>
              <a:t>‹#›</a:t>
            </a:fld>
            <a:endParaRPr lang="hr-H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13" name="Rezervirano mjesto slik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hr-HR" smtClean="0"/>
              <a:t>Pritisnite ikonu za dodavanje slike</a:t>
            </a:r>
            <a:endParaRPr kumimoji="0" lang="en-US" dirty="0"/>
          </a:p>
        </p:txBody>
      </p:sp>
      <p:sp>
        <p:nvSpPr>
          <p:cNvPr id="7" name="Rezervirano mjesto datuma 6"/>
          <p:cNvSpPr>
            <a:spLocks noGrp="1"/>
          </p:cNvSpPr>
          <p:nvPr>
            <p:ph type="dt" sz="half" idx="10"/>
          </p:nvPr>
        </p:nvSpPr>
        <p:spPr/>
        <p:txBody>
          <a:bodyPr/>
          <a:lstStyle/>
          <a:p>
            <a:fld id="{D8279FA7-963A-41FA-843F-0FE10AC69CED}" type="datetimeFigureOut">
              <a:rPr lang="sr-Latn-CS" smtClean="0"/>
              <a:t>14.5.2020.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31" name="Rezervirano mjesto broja slajda 30"/>
          <p:cNvSpPr>
            <a:spLocks noGrp="1"/>
          </p:cNvSpPr>
          <p:nvPr>
            <p:ph type="sldNum" sz="quarter" idx="12"/>
          </p:nvPr>
        </p:nvSpPr>
        <p:spPr/>
        <p:txBody>
          <a:bodyPr/>
          <a:lstStyle/>
          <a:p>
            <a:fld id="{B33109DC-8D14-4A71-A107-4E17A924B520}" type="slidenum">
              <a:rPr lang="hr-HR" smtClean="0"/>
              <a:t>‹#›</a:t>
            </a:fld>
            <a:endParaRPr lang="hr-HR"/>
          </a:p>
        </p:txBody>
      </p:sp>
      <p:sp>
        <p:nvSpPr>
          <p:cNvPr id="17" name="Naslov 16"/>
          <p:cNvSpPr>
            <a:spLocks noGrp="1"/>
          </p:cNvSpPr>
          <p:nvPr>
            <p:ph type="title"/>
          </p:nvPr>
        </p:nvSpPr>
        <p:spPr>
          <a:xfrm>
            <a:off x="381000" y="4993760"/>
            <a:ext cx="5867400" cy="522288"/>
          </a:xfrm>
        </p:spPr>
        <p:txBody>
          <a:bodyPr anchor="ctr"/>
          <a:lstStyle>
            <a:lvl1pPr algn="l">
              <a:buNone/>
              <a:defRPr sz="2000" b="1"/>
            </a:lvl1pPr>
          </a:lstStyle>
          <a:p>
            <a:r>
              <a:rPr kumimoji="0" lang="hr-HR" smtClean="0"/>
              <a:t>Kliknite da biste uredili stil naslova matrice</a:t>
            </a:r>
            <a:endParaRPr kumimoji="0" lang="en-US"/>
          </a:p>
        </p:txBody>
      </p:sp>
      <p:sp>
        <p:nvSpPr>
          <p:cNvPr id="26" name="Rezervirano mjesto teksta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hr-HR" smtClean="0"/>
              <a:t>Kliknite da biste uredili stilove teksta matrice</a:t>
            </a: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avni poveznik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Rezervirano mjesto teksta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hr-HR" smtClean="0"/>
              <a:t>Kliknite da biste uredili stilove teksta matrice</a:t>
            </a:r>
          </a:p>
          <a:p>
            <a:pPr lvl="1" eaLnBrk="1" latinLnBrk="0" hangingPunct="1"/>
            <a:r>
              <a:rPr kumimoji="0" lang="hr-HR" smtClean="0"/>
              <a:t>Druga razina</a:t>
            </a:r>
          </a:p>
          <a:p>
            <a:pPr lvl="2" eaLnBrk="1" latinLnBrk="0" hangingPunct="1"/>
            <a:r>
              <a:rPr kumimoji="0" lang="hr-HR" smtClean="0"/>
              <a:t>Treća razina</a:t>
            </a:r>
          </a:p>
          <a:p>
            <a:pPr lvl="3" eaLnBrk="1" latinLnBrk="0" hangingPunct="1"/>
            <a:r>
              <a:rPr kumimoji="0" lang="hr-HR" smtClean="0"/>
              <a:t>Četvrta razina</a:t>
            </a:r>
          </a:p>
          <a:p>
            <a:pPr lvl="4" eaLnBrk="1" latinLnBrk="0" hangingPunct="1"/>
            <a:r>
              <a:rPr kumimoji="0" lang="hr-HR" smtClean="0"/>
              <a:t>Peta razina</a:t>
            </a:r>
            <a:endParaRPr kumimoji="0" lang="en-US"/>
          </a:p>
        </p:txBody>
      </p:sp>
      <p:sp>
        <p:nvSpPr>
          <p:cNvPr id="11" name="Rezervirano mjesto datum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8279FA7-963A-41FA-843F-0FE10AC69CED}" type="datetimeFigureOut">
              <a:rPr lang="sr-Latn-CS" smtClean="0"/>
              <a:t>14.5.2020.</a:t>
            </a:fld>
            <a:endParaRPr lang="hr-HR"/>
          </a:p>
        </p:txBody>
      </p:sp>
      <p:sp>
        <p:nvSpPr>
          <p:cNvPr id="28" name="Rezervirano mjesto podnožj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hr-HR"/>
          </a:p>
        </p:txBody>
      </p:sp>
      <p:sp>
        <p:nvSpPr>
          <p:cNvPr id="5" name="Rezervirano mjesto broja slajd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33109DC-8D14-4A71-A107-4E17A924B520}" type="slidenum">
              <a:rPr lang="hr-HR" smtClean="0"/>
              <a:t>‹#›</a:t>
            </a:fld>
            <a:endParaRPr lang="hr-HR"/>
          </a:p>
        </p:txBody>
      </p:sp>
      <p:sp>
        <p:nvSpPr>
          <p:cNvPr id="10" name="Rezervirano mjesto naslova 9"/>
          <p:cNvSpPr>
            <a:spLocks noGrp="1"/>
          </p:cNvSpPr>
          <p:nvPr>
            <p:ph type="title"/>
          </p:nvPr>
        </p:nvSpPr>
        <p:spPr>
          <a:xfrm>
            <a:off x="304800" y="457200"/>
            <a:ext cx="8686800" cy="838200"/>
          </a:xfrm>
          <a:prstGeom prst="rect">
            <a:avLst/>
          </a:prstGeom>
        </p:spPr>
        <p:txBody>
          <a:bodyPr vert="horz" anchor="ctr">
            <a:normAutofit/>
          </a:bodyPr>
          <a:lstStyle/>
          <a:p>
            <a:r>
              <a:rPr kumimoji="0" lang="hr-HR" smtClean="0"/>
              <a:t>Kliknite da biste uredili stil naslova matrice</a:t>
            </a:r>
            <a:endParaRPr kumimoji="0" lang="en-US"/>
          </a:p>
        </p:txBody>
      </p:sp>
      <p:sp>
        <p:nvSpPr>
          <p:cNvPr id="9" name="Ravni poveznik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avni poveznik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wedge/>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357290" y="571480"/>
            <a:ext cx="6743720" cy="1428736"/>
          </a:xfrm>
        </p:spPr>
        <p:txBody>
          <a:bodyPr>
            <a:normAutofit/>
          </a:bodyPr>
          <a:lstStyle/>
          <a:p>
            <a:r>
              <a:rPr lang="hr-HR" sz="4800" dirty="0" smtClean="0"/>
              <a:t>INTERNETSKI BONTON</a:t>
            </a:r>
            <a:endParaRPr lang="hr-HR" sz="4800" dirty="0"/>
          </a:p>
        </p:txBody>
      </p:sp>
      <p:sp>
        <p:nvSpPr>
          <p:cNvPr id="3" name="Podnaslov 2"/>
          <p:cNvSpPr>
            <a:spLocks noGrp="1"/>
          </p:cNvSpPr>
          <p:nvPr>
            <p:ph type="subTitle" idx="1"/>
          </p:nvPr>
        </p:nvSpPr>
        <p:spPr>
          <a:xfrm>
            <a:off x="5357818" y="5072074"/>
            <a:ext cx="3786182" cy="1357322"/>
          </a:xfrm>
        </p:spPr>
        <p:txBody>
          <a:bodyPr/>
          <a:lstStyle/>
          <a:p>
            <a:r>
              <a:rPr lang="hr-HR" dirty="0" smtClean="0"/>
              <a:t>PREDMET: Informatika</a:t>
            </a:r>
          </a:p>
          <a:p>
            <a:r>
              <a:rPr lang="hr-HR" dirty="0" smtClean="0"/>
              <a:t>UČENIK: Luka Bevanda 9.a</a:t>
            </a:r>
            <a:endParaRPr lang="hr-HR" dirty="0"/>
          </a:p>
        </p:txBody>
      </p:sp>
      <p:pic>
        <p:nvPicPr>
          <p:cNvPr id="4" name="Slika 3" descr="Slide2_Pic1_636853953300150824.png"/>
          <p:cNvPicPr>
            <a:picLocks noChangeAspect="1"/>
          </p:cNvPicPr>
          <p:nvPr/>
        </p:nvPicPr>
        <p:blipFill>
          <a:blip r:embed="rId2"/>
          <a:stretch>
            <a:fillRect/>
          </a:stretch>
        </p:blipFill>
        <p:spPr>
          <a:xfrm>
            <a:off x="1837219" y="2075903"/>
            <a:ext cx="5469561" cy="2706194"/>
          </a:xfrm>
          <a:prstGeom prst="rect">
            <a:avLst/>
          </a:prstGeom>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Velika slova u internetskoj komunikaciji</a:t>
            </a:r>
            <a:endParaRPr lang="hr-HR" dirty="0"/>
          </a:p>
        </p:txBody>
      </p:sp>
      <p:sp>
        <p:nvSpPr>
          <p:cNvPr id="3" name="Rezervirano mjesto sadržaja 2"/>
          <p:cNvSpPr>
            <a:spLocks noGrp="1"/>
          </p:cNvSpPr>
          <p:nvPr>
            <p:ph idx="1"/>
          </p:nvPr>
        </p:nvSpPr>
        <p:spPr/>
        <p:txBody>
          <a:bodyPr/>
          <a:lstStyle/>
          <a:p>
            <a:r>
              <a:rPr lang="hr-HR" dirty="0" smtClean="0"/>
              <a:t>Nikada u komunikaciji ne koristite isključivo velika slova. TO OSTAVLJA DOJAM KAO DA VIČETE NA </a:t>
            </a:r>
            <a:r>
              <a:rPr lang="hr-HR" dirty="0" smtClean="0"/>
              <a:t>NEKOGA.</a:t>
            </a:r>
            <a:r>
              <a:rPr lang="hr-HR" dirty="0" smtClean="0"/>
              <a:t> </a:t>
            </a:r>
            <a:r>
              <a:rPr lang="hr-HR" dirty="0" smtClean="0"/>
              <a:t>U </a:t>
            </a:r>
            <a:r>
              <a:rPr lang="hr-HR" dirty="0" smtClean="0"/>
              <a:t>redu je riječ ili dvije napisati velikim slovima radi isticanja, ali nikako nije u redu vikati.</a:t>
            </a:r>
            <a:endParaRPr lang="hr-HR" dirty="0"/>
          </a:p>
        </p:txBody>
      </p:sp>
      <p:pic>
        <p:nvPicPr>
          <p:cNvPr id="4" name="Slika 3" descr="10.jpg"/>
          <p:cNvPicPr>
            <a:picLocks noChangeAspect="1"/>
          </p:cNvPicPr>
          <p:nvPr/>
        </p:nvPicPr>
        <p:blipFill>
          <a:blip r:embed="rId2"/>
          <a:stretch>
            <a:fillRect/>
          </a:stretch>
        </p:blipFill>
        <p:spPr>
          <a:xfrm>
            <a:off x="2000232" y="4214818"/>
            <a:ext cx="5143536" cy="2643182"/>
          </a:xfrm>
          <a:prstGeom prst="rect">
            <a:avLst/>
          </a:prstGeom>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Poruke uvredljivog sadržaja</a:t>
            </a:r>
            <a:endParaRPr lang="hr-HR" dirty="0"/>
          </a:p>
        </p:txBody>
      </p:sp>
      <p:sp>
        <p:nvSpPr>
          <p:cNvPr id="3" name="Rezervirano mjesto sadržaja 2"/>
          <p:cNvSpPr>
            <a:spLocks noGrp="1"/>
          </p:cNvSpPr>
          <p:nvPr>
            <p:ph idx="1"/>
          </p:nvPr>
        </p:nvSpPr>
        <p:spPr>
          <a:xfrm>
            <a:off x="0" y="1554162"/>
            <a:ext cx="9144000" cy="4525963"/>
          </a:xfrm>
        </p:spPr>
        <p:txBody>
          <a:bodyPr>
            <a:normAutofit fontScale="85000" lnSpcReduction="10000"/>
          </a:bodyPr>
          <a:lstStyle/>
          <a:p>
            <a:r>
              <a:rPr lang="hr-HR" sz="3300" dirty="0" smtClean="0">
                <a:latin typeface="Franklin Gothic Book" pitchFamily="34" charset="0"/>
              </a:rPr>
              <a:t>Nasilje preko interneta, u svijetu poznato kao </a:t>
            </a:r>
            <a:r>
              <a:rPr lang="hr-HR" sz="3300" dirty="0" err="1" smtClean="0">
                <a:latin typeface="Franklin Gothic Book" pitchFamily="34" charset="0"/>
              </a:rPr>
              <a:t>cyberbullying</a:t>
            </a:r>
            <a:r>
              <a:rPr lang="hr-HR" sz="3300" dirty="0" smtClean="0">
                <a:latin typeface="Franklin Gothic Book" pitchFamily="34" charset="0"/>
              </a:rPr>
              <a:t>, danas predstavlja najveći problem koji djeca imaju pri korištenju interneta.</a:t>
            </a:r>
          </a:p>
          <a:p>
            <a:r>
              <a:rPr lang="hr-HR" dirty="0" smtClean="0"/>
              <a:t>Posljedice nasilja preko interneta katkad mogu biti i ozbiljnije od onih prouzročenih </a:t>
            </a:r>
            <a:r>
              <a:rPr lang="hr-HR" dirty="0" err="1" smtClean="0"/>
              <a:t>međuvršnjačkim</a:t>
            </a:r>
            <a:r>
              <a:rPr lang="hr-HR" dirty="0" smtClean="0"/>
              <a:t> nasiljem u stvarnim situacijama. Naime, publika nasilja preko interneta često je mnogo šira od one na školskom igralištu ili u razredu. Uz to, kod nasilja na internetu postoji snaga pisane riječi, jer žrtva može svaki put ponovno pročitati što je nasilnik o njoj napisao, a u verbalnom obliku uvrede se </a:t>
            </a:r>
            <a:r>
              <a:rPr lang="hr-HR" dirty="0" smtClean="0"/>
              <a:t>lakše </a:t>
            </a:r>
            <a:r>
              <a:rPr lang="hr-HR" dirty="0" smtClean="0"/>
              <a:t>mogu zaboraviti. </a:t>
            </a:r>
          </a:p>
          <a:p>
            <a:endParaRPr lang="hr-HR" dirty="0"/>
          </a:p>
        </p:txBody>
      </p:sp>
      <p:pic>
        <p:nvPicPr>
          <p:cNvPr id="4" name="Slika 3" descr="preuzmi (2).jpg"/>
          <p:cNvPicPr>
            <a:picLocks noChangeAspect="1"/>
          </p:cNvPicPr>
          <p:nvPr/>
        </p:nvPicPr>
        <p:blipFill>
          <a:blip r:embed="rId2"/>
          <a:stretch>
            <a:fillRect/>
          </a:stretch>
        </p:blipFill>
        <p:spPr>
          <a:xfrm>
            <a:off x="4286248" y="5419725"/>
            <a:ext cx="3181350" cy="1438275"/>
          </a:xfrm>
          <a:prstGeom prst="rect">
            <a:avLst/>
          </a:prstGeom>
        </p:spPr>
      </p:pic>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p:txBody>
          <a:bodyPr>
            <a:normAutofit fontScale="85000" lnSpcReduction="10000"/>
          </a:bodyPr>
          <a:lstStyle/>
          <a:p>
            <a:r>
              <a:rPr lang="hr-HR" sz="3300" dirty="0" smtClean="0">
                <a:latin typeface="Franklin Gothic Book" pitchFamily="34" charset="0"/>
              </a:rPr>
              <a:t>Prijedlozi što učiniti </a:t>
            </a:r>
            <a:r>
              <a:rPr lang="hr-HR" sz="3300" dirty="0" smtClean="0">
                <a:latin typeface="Franklin Gothic Book" pitchFamily="34" charset="0"/>
              </a:rPr>
              <a:t>ako si žrtva Internet nasilja:</a:t>
            </a:r>
            <a:endParaRPr lang="hr-HR" sz="3300" dirty="0" smtClean="0">
              <a:latin typeface="Franklin Gothic Book" pitchFamily="34" charset="0"/>
            </a:endParaRPr>
          </a:p>
          <a:p>
            <a:pPr marL="457200" algn="just">
              <a:lnSpc>
                <a:spcPct val="115000"/>
              </a:lnSpc>
              <a:spcAft>
                <a:spcPts val="0"/>
              </a:spcAft>
            </a:pPr>
            <a:r>
              <a:rPr lang="hr-HR" dirty="0" smtClean="0">
                <a:ea typeface="Calibri"/>
                <a:cs typeface="Times New Roman"/>
              </a:rPr>
              <a:t>Razgovaraj s odraslom osobu kojoj vjeruješ (roditelj, obitelj, susjedi, učitelji, profesori, psiholog…). Bitno je da smatraš da bi te ta osoba saslušala i razumjela.</a:t>
            </a:r>
            <a:endParaRPr lang="hr-HR" sz="2800" dirty="0" smtClean="0">
              <a:latin typeface="Calibri"/>
              <a:ea typeface="Calibri"/>
              <a:cs typeface="Times New Roman"/>
            </a:endParaRPr>
          </a:p>
          <a:p>
            <a:pPr marL="457200" algn="just">
              <a:lnSpc>
                <a:spcPct val="115000"/>
              </a:lnSpc>
              <a:spcAft>
                <a:spcPts val="0"/>
              </a:spcAft>
            </a:pPr>
            <a:r>
              <a:rPr lang="hr-HR" dirty="0" smtClean="0">
                <a:ea typeface="Calibri"/>
                <a:cs typeface="Times New Roman"/>
              </a:rPr>
              <a:t>Sačuvaj sadržaj i ne odgovaraj na prijeteće poruke.</a:t>
            </a:r>
            <a:endParaRPr lang="hr-HR" sz="2800" dirty="0" smtClean="0">
              <a:latin typeface="Calibri"/>
              <a:ea typeface="Calibri"/>
              <a:cs typeface="Times New Roman"/>
            </a:endParaRPr>
          </a:p>
          <a:p>
            <a:pPr marL="457200" algn="just">
              <a:lnSpc>
                <a:spcPct val="115000"/>
              </a:lnSpc>
              <a:spcAft>
                <a:spcPts val="1000"/>
              </a:spcAft>
            </a:pPr>
            <a:r>
              <a:rPr lang="hr-HR" dirty="0" smtClean="0">
                <a:ea typeface="Calibri"/>
                <a:cs typeface="Times New Roman"/>
              </a:rPr>
              <a:t>Ako ti je teško započeti razgovor, možeš pokazati uvredljivi sadržaj ili u pismu napisati ono što ti se </a:t>
            </a:r>
            <a:r>
              <a:rPr lang="hr-HR" dirty="0" smtClean="0">
                <a:ea typeface="Calibri"/>
                <a:cs typeface="Times New Roman"/>
              </a:rPr>
              <a:t>događa.</a:t>
            </a:r>
            <a:endParaRPr lang="hr-HR" dirty="0"/>
          </a:p>
        </p:txBody>
      </p:sp>
      <p:pic>
        <p:nvPicPr>
          <p:cNvPr id="8" name="Slika 7" descr="preuzmi.png"/>
          <p:cNvPicPr>
            <a:picLocks noChangeAspect="1"/>
          </p:cNvPicPr>
          <p:nvPr/>
        </p:nvPicPr>
        <p:blipFill>
          <a:blip r:embed="rId2"/>
          <a:stretch>
            <a:fillRect/>
          </a:stretch>
        </p:blipFill>
        <p:spPr>
          <a:xfrm>
            <a:off x="3643306" y="4857760"/>
            <a:ext cx="2600325" cy="1752600"/>
          </a:xfrm>
          <a:prstGeom prst="rect">
            <a:avLst/>
          </a:prstGeom>
        </p:spPr>
      </p:pic>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4800" y="457200"/>
            <a:ext cx="8839200" cy="838200"/>
          </a:xfrm>
        </p:spPr>
        <p:txBody>
          <a:bodyPr>
            <a:normAutofit fontScale="90000"/>
          </a:bodyPr>
          <a:lstStyle/>
          <a:p>
            <a:r>
              <a:rPr lang="hr-HR" dirty="0" smtClean="0"/>
              <a:t>Još pravila za ponašanje na internetu…</a:t>
            </a:r>
            <a:endParaRPr lang="hr-HR" dirty="0"/>
          </a:p>
        </p:txBody>
      </p:sp>
      <p:sp>
        <p:nvSpPr>
          <p:cNvPr id="3" name="Rezervirano mjesto sadržaja 2"/>
          <p:cNvSpPr>
            <a:spLocks noGrp="1"/>
          </p:cNvSpPr>
          <p:nvPr>
            <p:ph idx="1"/>
          </p:nvPr>
        </p:nvSpPr>
        <p:spPr>
          <a:xfrm>
            <a:off x="0" y="1554162"/>
            <a:ext cx="9124984" cy="5303838"/>
          </a:xfrm>
        </p:spPr>
        <p:txBody>
          <a:bodyPr>
            <a:normAutofit fontScale="62500" lnSpcReduction="20000"/>
          </a:bodyPr>
          <a:lstStyle/>
          <a:p>
            <a:pPr marL="457200" algn="just">
              <a:lnSpc>
                <a:spcPct val="115000"/>
              </a:lnSpc>
              <a:spcAft>
                <a:spcPts val="0"/>
              </a:spcAft>
            </a:pPr>
            <a:r>
              <a:rPr lang="vi-VN" sz="4000" dirty="0" smtClean="0">
                <a:latin typeface="Franklin Gothic Book"/>
                <a:ea typeface="Calibri"/>
                <a:cs typeface="Times New Roman"/>
              </a:rPr>
              <a:t>Na tuđim web stranicama, blogovima ili forumima ponašajte se kao pristojan gost, što podrazumijeva uljudno ponašanje i lijepo izražavanje.</a:t>
            </a:r>
            <a:endParaRPr lang="hr-HR" sz="3600" dirty="0" smtClean="0">
              <a:latin typeface="Calibri"/>
              <a:ea typeface="Calibri"/>
              <a:cs typeface="Times New Roman"/>
            </a:endParaRPr>
          </a:p>
          <a:p>
            <a:pPr marL="457200" algn="just">
              <a:lnSpc>
                <a:spcPct val="115000"/>
              </a:lnSpc>
              <a:spcAft>
                <a:spcPts val="0"/>
              </a:spcAft>
            </a:pPr>
            <a:r>
              <a:rPr lang="vi-VN" sz="4000" dirty="0" smtClean="0">
                <a:latin typeface="Franklin Gothic Book"/>
                <a:ea typeface="Calibri"/>
                <a:cs typeface="Times New Roman"/>
              </a:rPr>
              <a:t>Uvijek se pitajte tri stvari: “Jesu li informacije koje šaljete – dobre, istinite i korisne</a:t>
            </a:r>
            <a:r>
              <a:rPr lang="vi-VN" sz="4000" dirty="0" smtClean="0">
                <a:latin typeface="Franklin Gothic Book"/>
                <a:ea typeface="Calibri"/>
                <a:cs typeface="Times New Roman"/>
              </a:rPr>
              <a:t>?”</a:t>
            </a:r>
            <a:endParaRPr lang="hr-HR" sz="3600" dirty="0" smtClean="0">
              <a:latin typeface="Calibri"/>
              <a:ea typeface="Calibri"/>
              <a:cs typeface="Times New Roman"/>
            </a:endParaRPr>
          </a:p>
          <a:p>
            <a:pPr marL="457200" algn="just">
              <a:lnSpc>
                <a:spcPct val="115000"/>
              </a:lnSpc>
              <a:spcAft>
                <a:spcPts val="0"/>
              </a:spcAft>
            </a:pPr>
            <a:r>
              <a:rPr lang="vi-VN" sz="4000" dirty="0" smtClean="0">
                <a:latin typeface="Franklin Gothic Book"/>
                <a:ea typeface="Calibri"/>
                <a:cs typeface="Times New Roman"/>
              </a:rPr>
              <a:t>Pri citiranju ili preuzimanju tekstova uvijek navedite i njihov izvor ili </a:t>
            </a:r>
            <a:r>
              <a:rPr lang="vi-VN" sz="4000" dirty="0" smtClean="0">
                <a:latin typeface="Franklin Gothic Book"/>
                <a:ea typeface="Calibri"/>
                <a:cs typeface="Times New Roman"/>
              </a:rPr>
              <a:t>autora</a:t>
            </a:r>
            <a:r>
              <a:rPr lang="hr-HR" sz="4000" dirty="0" smtClean="0">
                <a:latin typeface="Franklin Gothic Book"/>
                <a:ea typeface="Calibri"/>
                <a:cs typeface="Times New Roman"/>
              </a:rPr>
              <a:t>.</a:t>
            </a:r>
            <a:endParaRPr lang="hr-HR" sz="3600" dirty="0" smtClean="0">
              <a:latin typeface="Calibri"/>
              <a:ea typeface="Calibri"/>
              <a:cs typeface="Times New Roman"/>
            </a:endParaRPr>
          </a:p>
          <a:p>
            <a:pPr marL="457200" algn="just">
              <a:lnSpc>
                <a:spcPct val="115000"/>
              </a:lnSpc>
              <a:spcAft>
                <a:spcPts val="0"/>
              </a:spcAft>
            </a:pPr>
            <a:r>
              <a:rPr lang="vi-VN" sz="4000" dirty="0" smtClean="0">
                <a:latin typeface="Franklin Gothic Book"/>
                <a:ea typeface="Calibri"/>
                <a:cs typeface="Times New Roman"/>
              </a:rPr>
              <a:t>Ne sudjelujte u tračevima i raspravama u kojima se nekoga ogovara, već radije nastojte nekome uljepšati  dan.</a:t>
            </a:r>
            <a:endParaRPr lang="hr-HR" sz="3600" dirty="0" smtClean="0">
              <a:latin typeface="Calibri"/>
              <a:ea typeface="Calibri"/>
              <a:cs typeface="Times New Roman"/>
            </a:endParaRPr>
          </a:p>
          <a:p>
            <a:pPr marL="457200" algn="just">
              <a:lnSpc>
                <a:spcPct val="115000"/>
              </a:lnSpc>
              <a:spcAft>
                <a:spcPts val="1000"/>
              </a:spcAft>
            </a:pPr>
            <a:r>
              <a:rPr lang="vi-VN" sz="4000" dirty="0" smtClean="0">
                <a:latin typeface="Franklin Gothic Book"/>
                <a:ea typeface="Calibri"/>
                <a:cs typeface="Times New Roman"/>
              </a:rPr>
              <a:t>Kada oblikujete svoj profil i stavljate svoju fotografiju, upitajte se kako bi se osjećali da tu sliku vidite u dnevnim novinama.</a:t>
            </a:r>
            <a:endParaRPr lang="hr-HR" sz="3600" dirty="0" smtClean="0">
              <a:latin typeface="Calibri"/>
              <a:ea typeface="Calibri"/>
              <a:cs typeface="Times New Roman"/>
            </a:endParaRPr>
          </a:p>
          <a:p>
            <a:pPr>
              <a:buNone/>
            </a:pPr>
            <a:endParaRPr lang="hr-HR" sz="3800" dirty="0" smtClean="0"/>
          </a:p>
        </p:txBody>
      </p:sp>
      <p:pic>
        <p:nvPicPr>
          <p:cNvPr id="4" name="Slika 3" descr="preuzmi (1).jpg"/>
          <p:cNvPicPr>
            <a:picLocks noChangeAspect="1"/>
          </p:cNvPicPr>
          <p:nvPr/>
        </p:nvPicPr>
        <p:blipFill>
          <a:blip r:embed="rId2"/>
          <a:stretch>
            <a:fillRect/>
          </a:stretch>
        </p:blipFill>
        <p:spPr>
          <a:xfrm>
            <a:off x="6643702" y="5929330"/>
            <a:ext cx="2214578" cy="928670"/>
          </a:xfrm>
          <a:prstGeom prst="rect">
            <a:avLst/>
          </a:prstGeom>
        </p:spPr>
      </p:pic>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285720" y="1071546"/>
            <a:ext cx="8686800" cy="4525963"/>
          </a:xfrm>
        </p:spPr>
        <p:txBody>
          <a:bodyPr>
            <a:normAutofit fontScale="85000" lnSpcReduction="20000"/>
          </a:bodyPr>
          <a:lstStyle/>
          <a:p>
            <a:pPr marL="457200" algn="just">
              <a:lnSpc>
                <a:spcPct val="115000"/>
              </a:lnSpc>
              <a:spcAft>
                <a:spcPts val="0"/>
              </a:spcAft>
            </a:pPr>
            <a:r>
              <a:rPr lang="hr-HR" dirty="0" smtClean="0">
                <a:ea typeface="Calibri"/>
                <a:cs typeface="Times New Roman"/>
              </a:rPr>
              <a:t>Ne raspravljajte s onima koji ismijavaju nečiji izgled ili osobine, odnosno koji potpiruju vjerske, nacionalne, rasne, spolne ili bilo koje druge sukobe. Najbolje </a:t>
            </a:r>
            <a:r>
              <a:rPr lang="hr-HR" dirty="0" err="1" smtClean="0">
                <a:ea typeface="Calibri"/>
                <a:cs typeface="Times New Roman"/>
              </a:rPr>
              <a:t>rekacija</a:t>
            </a:r>
            <a:r>
              <a:rPr lang="hr-HR" dirty="0" smtClean="0">
                <a:ea typeface="Calibri"/>
                <a:cs typeface="Times New Roman"/>
              </a:rPr>
              <a:t> na provokacije jest – ne reagirati.</a:t>
            </a:r>
            <a:endParaRPr lang="hr-HR" sz="2800" dirty="0" smtClean="0">
              <a:latin typeface="Calibri"/>
              <a:ea typeface="Calibri"/>
              <a:cs typeface="Times New Roman"/>
            </a:endParaRPr>
          </a:p>
          <a:p>
            <a:pPr marL="457200" algn="just">
              <a:lnSpc>
                <a:spcPct val="115000"/>
              </a:lnSpc>
              <a:spcAft>
                <a:spcPts val="1000"/>
              </a:spcAft>
            </a:pPr>
            <a:r>
              <a:rPr lang="hr-HR" dirty="0" smtClean="0">
                <a:ea typeface="Calibri"/>
                <a:cs typeface="Times New Roman"/>
              </a:rPr>
              <a:t>Ne šaljite svojem prijatelju za rođendan e-mail, već ga nazovite telefonom ili ga posjetite. Rođendan je stvarni, a ne virtualni </a:t>
            </a:r>
            <a:r>
              <a:rPr lang="hr-HR" dirty="0" smtClean="0">
                <a:ea typeface="Calibri"/>
                <a:cs typeface="Times New Roman"/>
              </a:rPr>
              <a:t>događaj.</a:t>
            </a:r>
          </a:p>
          <a:p>
            <a:pPr marL="457200" algn="just">
              <a:lnSpc>
                <a:spcPct val="115000"/>
              </a:lnSpc>
              <a:spcAft>
                <a:spcPts val="1000"/>
              </a:spcAft>
            </a:pPr>
            <a:r>
              <a:rPr lang="hr-HR" dirty="0" smtClean="0">
                <a:ea typeface="Calibri"/>
                <a:cs typeface="Times New Roman"/>
              </a:rPr>
              <a:t>Nemojte </a:t>
            </a:r>
            <a:r>
              <a:rPr lang="hr-HR" dirty="0" smtClean="0">
                <a:ea typeface="Calibri"/>
                <a:cs typeface="Times New Roman"/>
              </a:rPr>
              <a:t>slati poruke i odgovarati na njih kad ste ljuti. Na internetu uvijek ostaje pisani trag koji netko može upotrijebiti protiv vas.</a:t>
            </a:r>
            <a:endParaRPr lang="hr-HR" sz="2800" dirty="0" smtClean="0">
              <a:latin typeface="Calibri"/>
              <a:ea typeface="Calibri"/>
              <a:cs typeface="Times New Roman"/>
            </a:endParaRPr>
          </a:p>
          <a:p>
            <a:endParaRPr lang="hr-HR" dirty="0"/>
          </a:p>
        </p:txBody>
      </p:sp>
      <p:pic>
        <p:nvPicPr>
          <p:cNvPr id="4" name="Slika 3" descr="preuzmi.jpg"/>
          <p:cNvPicPr>
            <a:picLocks noChangeAspect="1"/>
          </p:cNvPicPr>
          <p:nvPr/>
        </p:nvPicPr>
        <p:blipFill>
          <a:blip r:embed="rId2"/>
          <a:stretch>
            <a:fillRect/>
          </a:stretch>
        </p:blipFill>
        <p:spPr>
          <a:xfrm>
            <a:off x="5000628" y="5153025"/>
            <a:ext cx="3500462" cy="1704975"/>
          </a:xfrm>
          <a:prstGeom prst="rect">
            <a:avLst/>
          </a:prstGeom>
        </p:spPr>
      </p:pic>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214282" y="1714488"/>
            <a:ext cx="8686800" cy="4525963"/>
          </a:xfrm>
        </p:spPr>
        <p:txBody>
          <a:bodyPr>
            <a:normAutofit fontScale="70000" lnSpcReduction="20000"/>
          </a:bodyPr>
          <a:lstStyle/>
          <a:p>
            <a:pPr marL="457200" algn="just">
              <a:lnSpc>
                <a:spcPct val="115000"/>
              </a:lnSpc>
              <a:spcAft>
                <a:spcPts val="0"/>
              </a:spcAft>
            </a:pPr>
            <a:r>
              <a:rPr lang="hr-HR" sz="3600" dirty="0" smtClean="0">
                <a:ea typeface="Calibri"/>
                <a:cs typeface="Times New Roman"/>
              </a:rPr>
              <a:t>Za krojenje pravde u stvarnom životu odgovorni su policija i sudstvo, a na internetu administratori i moderatori. Ne upuštajte se  u samostalne akcije, već se u slučaju kršenja zakona ili pravila pristojnog ponašanja obratite njima za pomoć.</a:t>
            </a:r>
            <a:endParaRPr lang="hr-HR" sz="3600" dirty="0" smtClean="0">
              <a:latin typeface="Calibri"/>
              <a:ea typeface="Calibri"/>
              <a:cs typeface="Times New Roman"/>
            </a:endParaRPr>
          </a:p>
          <a:p>
            <a:pPr marL="457200" algn="just">
              <a:lnSpc>
                <a:spcPct val="115000"/>
              </a:lnSpc>
              <a:spcAft>
                <a:spcPts val="0"/>
              </a:spcAft>
            </a:pPr>
            <a:r>
              <a:rPr lang="hr-HR" sz="3600" dirty="0" smtClean="0">
                <a:ea typeface="Calibri"/>
                <a:cs typeface="Times New Roman"/>
              </a:rPr>
              <a:t>Ako naiđete na čiji otvoren sandučić elektronske pošte, odjavite se s njega i zatvorite ga. Pravilo o neotvaranju i </a:t>
            </a:r>
            <a:r>
              <a:rPr lang="hr-HR" sz="3600" dirty="0" err="1" smtClean="0">
                <a:ea typeface="Calibri"/>
                <a:cs typeface="Times New Roman"/>
              </a:rPr>
              <a:t>nečitanju</a:t>
            </a:r>
            <a:r>
              <a:rPr lang="hr-HR" sz="3600" dirty="0" smtClean="0">
                <a:ea typeface="Calibri"/>
                <a:cs typeface="Times New Roman"/>
              </a:rPr>
              <a:t> tuđih pisama jednako vrijedi i na internetu.</a:t>
            </a:r>
            <a:endParaRPr lang="hr-HR" sz="3600" dirty="0" smtClean="0">
              <a:latin typeface="Calibri"/>
              <a:ea typeface="Calibri"/>
              <a:cs typeface="Times New Roman"/>
            </a:endParaRPr>
          </a:p>
          <a:p>
            <a:pPr marL="457200" algn="just">
              <a:lnSpc>
                <a:spcPct val="115000"/>
              </a:lnSpc>
              <a:spcAft>
                <a:spcPts val="0"/>
              </a:spcAft>
            </a:pPr>
            <a:endParaRPr lang="hr-HR" sz="3600" dirty="0" smtClean="0">
              <a:latin typeface="Calibri"/>
              <a:ea typeface="Calibri"/>
              <a:cs typeface="Times New Roman"/>
            </a:endParaRPr>
          </a:p>
          <a:p>
            <a:pPr marL="457200" algn="just">
              <a:lnSpc>
                <a:spcPct val="115000"/>
              </a:lnSpc>
              <a:spcAft>
                <a:spcPts val="1000"/>
              </a:spcAft>
            </a:pPr>
            <a:r>
              <a:rPr lang="hr-HR" sz="3600" b="1" dirty="0" smtClean="0">
                <a:ea typeface="Calibri"/>
                <a:cs typeface="Times New Roman"/>
              </a:rPr>
              <a:t>I za kraj. Ne činite drugima ono što ne želite da drugi čine vama.</a:t>
            </a:r>
            <a:endParaRPr lang="hr-HR" sz="3600" b="1" dirty="0" smtClean="0">
              <a:latin typeface="Calibri"/>
              <a:ea typeface="Calibri"/>
              <a:cs typeface="Times New Roman"/>
            </a:endParaRPr>
          </a:p>
          <a:p>
            <a:endParaRPr lang="hr-HR" dirty="0"/>
          </a:p>
        </p:txBody>
      </p:sp>
      <p:pic>
        <p:nvPicPr>
          <p:cNvPr id="4" name="Slika 3" descr="Internet-Safety.jpg"/>
          <p:cNvPicPr>
            <a:picLocks noChangeAspect="1"/>
          </p:cNvPicPr>
          <p:nvPr/>
        </p:nvPicPr>
        <p:blipFill>
          <a:blip r:embed="rId2"/>
          <a:stretch>
            <a:fillRect/>
          </a:stretch>
        </p:blipFill>
        <p:spPr>
          <a:xfrm>
            <a:off x="5214942" y="214290"/>
            <a:ext cx="3714776" cy="1428760"/>
          </a:xfrm>
          <a:prstGeom prst="rect">
            <a:avLst/>
          </a:prstGeom>
        </p:spPr>
      </p:pic>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Hvala na pažnji…</a:t>
            </a:r>
            <a:endParaRPr lang="hr-HR" dirty="0"/>
          </a:p>
        </p:txBody>
      </p:sp>
      <p:pic>
        <p:nvPicPr>
          <p:cNvPr id="4" name="Slika 3" descr="sigurniji_internet.png"/>
          <p:cNvPicPr>
            <a:picLocks noChangeAspect="1"/>
          </p:cNvPicPr>
          <p:nvPr/>
        </p:nvPicPr>
        <p:blipFill>
          <a:blip r:embed="rId2"/>
          <a:stretch>
            <a:fillRect/>
          </a:stretch>
        </p:blipFill>
        <p:spPr>
          <a:xfrm>
            <a:off x="0" y="1357299"/>
            <a:ext cx="9144000" cy="5500702"/>
          </a:xfrm>
          <a:prstGeom prst="rect">
            <a:avLst/>
          </a:prstGeom>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PRAVILA PONAŠANJA NA INTERNETU</a:t>
            </a:r>
            <a:endParaRPr lang="hr-HR" dirty="0"/>
          </a:p>
        </p:txBody>
      </p:sp>
      <p:sp>
        <p:nvSpPr>
          <p:cNvPr id="3" name="Rezervirano mjesto sadržaja 2"/>
          <p:cNvSpPr>
            <a:spLocks noGrp="1"/>
          </p:cNvSpPr>
          <p:nvPr>
            <p:ph idx="1"/>
          </p:nvPr>
        </p:nvSpPr>
        <p:spPr>
          <a:xfrm>
            <a:off x="304800" y="1554163"/>
            <a:ext cx="8686800" cy="3589350"/>
          </a:xfrm>
        </p:spPr>
        <p:txBody>
          <a:bodyPr>
            <a:normAutofit/>
          </a:bodyPr>
          <a:lstStyle/>
          <a:p>
            <a:r>
              <a:rPr lang="hr-HR" dirty="0" smtClean="0"/>
              <a:t>Pravila ponašanja na Internetu mogu se podijeliti u dvije </a:t>
            </a:r>
            <a:r>
              <a:rPr lang="hr-HR" dirty="0" smtClean="0"/>
              <a:t>grupe:</a:t>
            </a:r>
          </a:p>
          <a:p>
            <a:r>
              <a:rPr lang="hr-HR" dirty="0" smtClean="0"/>
              <a:t>pravila </a:t>
            </a:r>
            <a:r>
              <a:rPr lang="hr-HR" dirty="0" smtClean="0"/>
              <a:t>ponašanja u privatnoj komunikaciji osobe s </a:t>
            </a:r>
            <a:r>
              <a:rPr lang="hr-HR" dirty="0" smtClean="0"/>
              <a:t>osobom, </a:t>
            </a:r>
            <a:endParaRPr lang="hr-HR" dirty="0" smtClean="0"/>
          </a:p>
          <a:p>
            <a:r>
              <a:rPr lang="hr-HR" dirty="0" smtClean="0"/>
              <a:t>pravila ponašanja u komunikaciji unutar grupe </a:t>
            </a:r>
            <a:r>
              <a:rPr lang="hr-HR" dirty="0" smtClean="0"/>
              <a:t>ljudi.</a:t>
            </a:r>
            <a:endParaRPr lang="hr-HR" dirty="0" smtClean="0"/>
          </a:p>
          <a:p>
            <a:pPr>
              <a:buNone/>
            </a:pPr>
            <a:endParaRPr lang="hr-HR" dirty="0"/>
          </a:p>
        </p:txBody>
      </p:sp>
      <p:pic>
        <p:nvPicPr>
          <p:cNvPr id="5" name="Slika 4" descr="preuzmi (1).jpg"/>
          <p:cNvPicPr>
            <a:picLocks noChangeAspect="1"/>
          </p:cNvPicPr>
          <p:nvPr/>
        </p:nvPicPr>
        <p:blipFill>
          <a:blip r:embed="rId2"/>
          <a:stretch>
            <a:fillRect/>
          </a:stretch>
        </p:blipFill>
        <p:spPr>
          <a:xfrm>
            <a:off x="3000364" y="4572008"/>
            <a:ext cx="3000396" cy="1995489"/>
          </a:xfrm>
          <a:prstGeom prst="rect">
            <a:avLst/>
          </a:prstGeom>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1785926"/>
            <a:ext cx="8686800" cy="4525963"/>
          </a:xfrm>
        </p:spPr>
        <p:txBody>
          <a:bodyPr/>
          <a:lstStyle/>
          <a:p>
            <a:r>
              <a:rPr lang="hr-HR" dirty="0" smtClean="0"/>
              <a:t>Pravila ponašanja na Internetu slična su onima u svakodnevnom životu pa su i na </a:t>
            </a:r>
            <a:r>
              <a:rPr lang="hr-HR" dirty="0" smtClean="0"/>
              <a:t>Internetu razni </a:t>
            </a:r>
            <a:r>
              <a:rPr lang="hr-HR" dirty="0" smtClean="0"/>
              <a:t>oblici agresivnog i uvredljivog ponašanja te povrede privatnosti neprihvatljivi</a:t>
            </a:r>
            <a:r>
              <a:rPr lang="hr-HR" dirty="0" smtClean="0"/>
              <a:t>.</a:t>
            </a:r>
          </a:p>
          <a:p>
            <a:endParaRPr lang="hr-HR" dirty="0" smtClean="0"/>
          </a:p>
          <a:p>
            <a:r>
              <a:rPr lang="hr-HR" dirty="0" smtClean="0"/>
              <a:t>Na slijedećim slajdovima ćemo se pozabaviti time što je prihvatljivo a što neprihvatljivo ponašanje na internetu.</a:t>
            </a:r>
            <a:endParaRPr lang="hr-HR" dirty="0"/>
          </a:p>
        </p:txBody>
      </p:sp>
      <p:pic>
        <p:nvPicPr>
          <p:cNvPr id="4" name="Slika 3" descr="bonton.png"/>
          <p:cNvPicPr>
            <a:picLocks noChangeAspect="1"/>
          </p:cNvPicPr>
          <p:nvPr/>
        </p:nvPicPr>
        <p:blipFill>
          <a:blip r:embed="rId2"/>
          <a:stretch>
            <a:fillRect/>
          </a:stretch>
        </p:blipFill>
        <p:spPr>
          <a:xfrm rot="1103354">
            <a:off x="5911209" y="468325"/>
            <a:ext cx="3143272" cy="1076325"/>
          </a:xfrm>
          <a:prstGeom prst="rect">
            <a:avLst/>
          </a:prstGeo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PORUKE NEPOZNATIH POŠILJATELJA</a:t>
            </a:r>
            <a:endParaRPr lang="hr-HR" dirty="0"/>
          </a:p>
        </p:txBody>
      </p:sp>
      <p:sp>
        <p:nvSpPr>
          <p:cNvPr id="3" name="Rezervirano mjesto sadržaja 2"/>
          <p:cNvSpPr>
            <a:spLocks noGrp="1"/>
          </p:cNvSpPr>
          <p:nvPr>
            <p:ph idx="1"/>
          </p:nvPr>
        </p:nvSpPr>
        <p:spPr/>
        <p:txBody>
          <a:bodyPr/>
          <a:lstStyle/>
          <a:p>
            <a:r>
              <a:rPr lang="hr-HR" dirty="0" smtClean="0"/>
              <a:t>Nikad ne odgovaraj na poruke nepoznatih pošiljatelja jer nemaju svi na internetu dobre namjere i jer jednom </a:t>
            </a:r>
            <a:r>
              <a:rPr lang="hr-HR" dirty="0" smtClean="0"/>
              <a:t>dijelu korisnika internet služi za slanje neprimjerenih </a:t>
            </a:r>
            <a:r>
              <a:rPr lang="hr-HR" dirty="0" smtClean="0"/>
              <a:t>poruka.</a:t>
            </a:r>
            <a:endParaRPr lang="hr-HR" dirty="0"/>
          </a:p>
        </p:txBody>
      </p:sp>
      <p:pic>
        <p:nvPicPr>
          <p:cNvPr id="4" name="Slika 3" descr="Netetiquette-4.jpg"/>
          <p:cNvPicPr>
            <a:picLocks noChangeAspect="1"/>
          </p:cNvPicPr>
          <p:nvPr/>
        </p:nvPicPr>
        <p:blipFill>
          <a:blip r:embed="rId2"/>
          <a:stretch>
            <a:fillRect/>
          </a:stretch>
        </p:blipFill>
        <p:spPr>
          <a:xfrm>
            <a:off x="4929190" y="4286256"/>
            <a:ext cx="3349632" cy="2571744"/>
          </a:xfrm>
          <a:prstGeom prst="rect">
            <a:avLst/>
          </a:prstGeo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Podatci koje ne treba objavljivati na internetu</a:t>
            </a:r>
            <a:endParaRPr lang="hr-HR" dirty="0"/>
          </a:p>
        </p:txBody>
      </p:sp>
      <p:sp>
        <p:nvSpPr>
          <p:cNvPr id="3" name="Rezervirano mjesto sadržaja 2"/>
          <p:cNvSpPr>
            <a:spLocks noGrp="1"/>
          </p:cNvSpPr>
          <p:nvPr>
            <p:ph idx="1"/>
          </p:nvPr>
        </p:nvSpPr>
        <p:spPr/>
        <p:txBody>
          <a:bodyPr/>
          <a:lstStyle/>
          <a:p>
            <a:r>
              <a:rPr lang="hr-HR" dirty="0" smtClean="0"/>
              <a:t>Nikad nemoj na internetu objavljivati podatke o sebi, svojoj obitelji i prijateljima. Ne otkrivaj svoje prezime ni adresu, niti u koju školu ideš jer nemaju svi na internetu dobre namjere. Tvoje podatke mogu iskoristiti da učine nešto loše tebi ili da pod tvojim imenom povrijede nekoga drugog. Krađa identiteta sve je veći problem i zato na internetu treba biti vrlo oprezan.</a:t>
            </a:r>
          </a:p>
          <a:p>
            <a:endParaRPr lang="hr-HR" dirty="0">
              <a:latin typeface="Franklin Gothic Book" pitchFamily="34" charset="0"/>
            </a:endParaRPr>
          </a:p>
        </p:txBody>
      </p:sp>
      <p:pic>
        <p:nvPicPr>
          <p:cNvPr id="4" name="Slika 3" descr="images.jpg"/>
          <p:cNvPicPr>
            <a:picLocks noChangeAspect="1"/>
          </p:cNvPicPr>
          <p:nvPr/>
        </p:nvPicPr>
        <p:blipFill>
          <a:blip r:embed="rId2"/>
          <a:stretch>
            <a:fillRect/>
          </a:stretch>
        </p:blipFill>
        <p:spPr>
          <a:xfrm rot="5400000">
            <a:off x="7446165" y="5160165"/>
            <a:ext cx="1300165" cy="2095505"/>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Lažno predstavljanje na internetu</a:t>
            </a:r>
            <a:endParaRPr lang="hr-HR" dirty="0"/>
          </a:p>
        </p:txBody>
      </p:sp>
      <p:sp>
        <p:nvSpPr>
          <p:cNvPr id="3" name="Rezervirano mjesto sadržaja 2"/>
          <p:cNvSpPr>
            <a:spLocks noGrp="1"/>
          </p:cNvSpPr>
          <p:nvPr>
            <p:ph idx="1"/>
          </p:nvPr>
        </p:nvSpPr>
        <p:spPr/>
        <p:txBody>
          <a:bodyPr/>
          <a:lstStyle/>
          <a:p>
            <a:r>
              <a:rPr lang="pl-PL" dirty="0" smtClean="0"/>
              <a:t>Predstavljanje tuđim imenom strogo je </a:t>
            </a:r>
            <a:r>
              <a:rPr lang="pl-PL" dirty="0" smtClean="0"/>
              <a:t>zabranjeno, kako u životu tako i na internetu.</a:t>
            </a:r>
            <a:endParaRPr lang="hr-HR" dirty="0"/>
          </a:p>
        </p:txBody>
      </p:sp>
      <p:pic>
        <p:nvPicPr>
          <p:cNvPr id="4" name="Slika 3" descr="preuzmi (3).jpg"/>
          <p:cNvPicPr>
            <a:picLocks noChangeAspect="1"/>
          </p:cNvPicPr>
          <p:nvPr/>
        </p:nvPicPr>
        <p:blipFill>
          <a:blip r:embed="rId2"/>
          <a:stretch>
            <a:fillRect/>
          </a:stretch>
        </p:blipFill>
        <p:spPr>
          <a:xfrm>
            <a:off x="3143240" y="3143248"/>
            <a:ext cx="3119451" cy="2476512"/>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Pravilno korištenje </a:t>
            </a:r>
            <a:r>
              <a:rPr lang="hr-HR" dirty="0" err="1" smtClean="0"/>
              <a:t>emotikona</a:t>
            </a:r>
            <a:endParaRPr lang="hr-HR" dirty="0"/>
          </a:p>
        </p:txBody>
      </p:sp>
      <p:sp>
        <p:nvSpPr>
          <p:cNvPr id="3" name="Rezervirano mjesto sadržaja 2"/>
          <p:cNvSpPr>
            <a:spLocks noGrp="1"/>
          </p:cNvSpPr>
          <p:nvPr>
            <p:ph idx="1"/>
          </p:nvPr>
        </p:nvSpPr>
        <p:spPr>
          <a:xfrm>
            <a:off x="0" y="1428736"/>
            <a:ext cx="9001156" cy="3857652"/>
          </a:xfrm>
        </p:spPr>
        <p:txBody>
          <a:bodyPr>
            <a:normAutofit fontScale="85000" lnSpcReduction="10000"/>
          </a:bodyPr>
          <a:lstStyle/>
          <a:p>
            <a:r>
              <a:rPr lang="hr-HR" dirty="0" smtClean="0"/>
              <a:t>Pomoću </a:t>
            </a:r>
            <a:r>
              <a:rPr lang="hr-HR" dirty="0" err="1" smtClean="0"/>
              <a:t>emotikona</a:t>
            </a:r>
            <a:r>
              <a:rPr lang="hr-HR" dirty="0" smtClean="0"/>
              <a:t> se </a:t>
            </a:r>
            <a:r>
              <a:rPr lang="hr-HR" dirty="0" smtClean="0"/>
              <a:t>puno lakše pismeno izražavamo jer se komunikacija ne sastoji samo od riječi koje izgovorimo nego i od puno neverbalnih znakova, govora tijela i </a:t>
            </a:r>
            <a:r>
              <a:rPr lang="hr-HR" dirty="0" smtClean="0"/>
              <a:t>lica.</a:t>
            </a:r>
          </a:p>
          <a:p>
            <a:r>
              <a:rPr lang="hr-HR" dirty="0" smtClean="0"/>
              <a:t>S obzirom da se kaže da je slika vrijedna 1000 </a:t>
            </a:r>
            <a:r>
              <a:rPr lang="hr-HR" dirty="0" smtClean="0"/>
              <a:t>riječi</a:t>
            </a:r>
            <a:r>
              <a:rPr lang="hr-HR" dirty="0" smtClean="0"/>
              <a:t> </a:t>
            </a:r>
            <a:r>
              <a:rPr lang="hr-HR" dirty="0" smtClean="0"/>
              <a:t>s </a:t>
            </a:r>
            <a:r>
              <a:rPr lang="hr-HR" dirty="0" smtClean="0"/>
              <a:t>upotrebom </a:t>
            </a:r>
            <a:r>
              <a:rPr lang="hr-HR" dirty="0" err="1" smtClean="0"/>
              <a:t>emotikona</a:t>
            </a:r>
            <a:r>
              <a:rPr lang="hr-HR" dirty="0" smtClean="0"/>
              <a:t> </a:t>
            </a:r>
            <a:r>
              <a:rPr lang="hr-HR" dirty="0" smtClean="0"/>
              <a:t>moguće je </a:t>
            </a:r>
            <a:r>
              <a:rPr lang="hr-HR" dirty="0" smtClean="0"/>
              <a:t>izbjeći mnoge pogrešne interpretacije napisanog </a:t>
            </a:r>
            <a:r>
              <a:rPr lang="hr-HR" dirty="0" smtClean="0"/>
              <a:t>teksta.</a:t>
            </a:r>
          </a:p>
          <a:p>
            <a:r>
              <a:rPr lang="hr-HR" dirty="0" smtClean="0"/>
              <a:t>Nije pristojno koristiti previše </a:t>
            </a:r>
            <a:r>
              <a:rPr lang="hr-HR" dirty="0" err="1" smtClean="0"/>
              <a:t>emotikona</a:t>
            </a:r>
            <a:r>
              <a:rPr lang="hr-HR" dirty="0" smtClean="0"/>
              <a:t> – naše raspoloženje može opisati i samo jedan ili dva </a:t>
            </a:r>
            <a:r>
              <a:rPr lang="hr-HR" dirty="0" err="1" smtClean="0"/>
              <a:t>emotikona</a:t>
            </a:r>
            <a:r>
              <a:rPr lang="hr-HR" dirty="0" smtClean="0"/>
              <a:t>.</a:t>
            </a:r>
            <a:endParaRPr lang="hr-HR" dirty="0"/>
          </a:p>
        </p:txBody>
      </p:sp>
      <p:pic>
        <p:nvPicPr>
          <p:cNvPr id="4" name="Slika 3" descr="Retour-sur-la-creation-du-smiley-l-ancetre-de-l-emoji.jpg"/>
          <p:cNvPicPr>
            <a:picLocks noChangeAspect="1"/>
          </p:cNvPicPr>
          <p:nvPr/>
        </p:nvPicPr>
        <p:blipFill>
          <a:blip r:embed="rId2"/>
          <a:stretch>
            <a:fillRect/>
          </a:stretch>
        </p:blipFill>
        <p:spPr>
          <a:xfrm>
            <a:off x="2500298" y="4714884"/>
            <a:ext cx="3929058" cy="2143116"/>
          </a:xfrm>
          <a:prstGeom prst="rect">
            <a:avLst/>
          </a:prstGeom>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Objavljivanje tuđe fotografije</a:t>
            </a:r>
            <a:endParaRPr lang="hr-HR" dirty="0"/>
          </a:p>
        </p:txBody>
      </p:sp>
      <p:sp>
        <p:nvSpPr>
          <p:cNvPr id="3" name="Rezervirano mjesto sadržaja 2"/>
          <p:cNvSpPr>
            <a:spLocks noGrp="1"/>
          </p:cNvSpPr>
          <p:nvPr>
            <p:ph idx="1"/>
          </p:nvPr>
        </p:nvSpPr>
        <p:spPr/>
        <p:txBody>
          <a:bodyPr/>
          <a:lstStyle/>
          <a:p>
            <a:r>
              <a:rPr lang="hr-HR" dirty="0" smtClean="0"/>
              <a:t>Objavljivanje </a:t>
            </a:r>
            <a:r>
              <a:rPr lang="hr-HR" dirty="0" smtClean="0"/>
              <a:t>tuđe fotografije </a:t>
            </a:r>
            <a:r>
              <a:rPr lang="hr-HR" dirty="0" smtClean="0"/>
              <a:t>na internetu može biti narušavanje prava na privatnost, može predstavljati narušavanje ugleda druge osobe pa prema tome može biti prijavljeno policiji kao </a:t>
            </a:r>
            <a:r>
              <a:rPr lang="hr-HR" dirty="0" smtClean="0"/>
              <a:t>kazneno </a:t>
            </a:r>
            <a:r>
              <a:rPr lang="hr-HR" dirty="0" smtClean="0"/>
              <a:t>djelo.</a:t>
            </a:r>
            <a:endParaRPr lang="hr-HR" dirty="0"/>
          </a:p>
        </p:txBody>
      </p:sp>
      <p:pic>
        <p:nvPicPr>
          <p:cNvPr id="4" name="Slika 3" descr="fotografija.jpg"/>
          <p:cNvPicPr>
            <a:picLocks noChangeAspect="1"/>
          </p:cNvPicPr>
          <p:nvPr/>
        </p:nvPicPr>
        <p:blipFill>
          <a:blip r:embed="rId2"/>
          <a:stretch>
            <a:fillRect/>
          </a:stretch>
        </p:blipFill>
        <p:spPr>
          <a:xfrm>
            <a:off x="4214810" y="4071942"/>
            <a:ext cx="2928958" cy="2214578"/>
          </a:xfrm>
          <a:prstGeom prst="rect">
            <a:avLst/>
          </a:prstGeo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“lanci sreće”</a:t>
            </a:r>
            <a:endParaRPr lang="hr-HR" dirty="0"/>
          </a:p>
        </p:txBody>
      </p:sp>
      <p:sp>
        <p:nvSpPr>
          <p:cNvPr id="3" name="Rezervirano mjesto sadržaja 2"/>
          <p:cNvSpPr>
            <a:spLocks noGrp="1"/>
          </p:cNvSpPr>
          <p:nvPr>
            <p:ph idx="1"/>
          </p:nvPr>
        </p:nvSpPr>
        <p:spPr/>
        <p:txBody>
          <a:bodyPr>
            <a:normAutofit/>
          </a:bodyPr>
          <a:lstStyle/>
          <a:p>
            <a:r>
              <a:rPr lang="hr-HR" dirty="0" smtClean="0"/>
              <a:t>Kao internetski korisnik vjerojatno ste se susreli s </a:t>
            </a:r>
            <a:r>
              <a:rPr lang="hr-HR" dirty="0" err="1" smtClean="0"/>
              <a:t>tzv</a:t>
            </a:r>
            <a:r>
              <a:rPr lang="hr-HR" dirty="0" smtClean="0"/>
              <a:t>. „lancima sreće” – grupnim porukama u kojima se od vas traži da ih proslijedite na više različitih adresa. Nikada to ne činite. Slanje i stvaranje ovakvih poruka načelno je zabranjeno. </a:t>
            </a:r>
            <a:endParaRPr lang="hr-HR" dirty="0"/>
          </a:p>
        </p:txBody>
      </p:sp>
      <p:pic>
        <p:nvPicPr>
          <p:cNvPr id="4" name="Slika 3" descr="lanac.jpg"/>
          <p:cNvPicPr>
            <a:picLocks noChangeAspect="1"/>
          </p:cNvPicPr>
          <p:nvPr/>
        </p:nvPicPr>
        <p:blipFill>
          <a:blip r:embed="rId2"/>
          <a:stretch>
            <a:fillRect/>
          </a:stretch>
        </p:blipFill>
        <p:spPr>
          <a:xfrm>
            <a:off x="1857356" y="4643446"/>
            <a:ext cx="5857884" cy="2214554"/>
          </a:xfrm>
          <a:prstGeom prst="rect">
            <a:avLst/>
          </a:prstGeom>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tovanje">
  <a:themeElements>
    <a:clrScheme name="Putovanj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utovanj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utovanj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158</TotalTime>
  <Words>759</Words>
  <Application>Microsoft Office PowerPoint</Application>
  <PresentationFormat>Prikaz na zaslonu (4:3)</PresentationFormat>
  <Paragraphs>47</Paragraphs>
  <Slides>16</Slides>
  <Notes>0</Notes>
  <HiddenSlides>0</HiddenSlides>
  <MMClips>0</MMClips>
  <ScaleCrop>false</ScaleCrop>
  <HeadingPairs>
    <vt:vector size="4" baseType="variant">
      <vt:variant>
        <vt:lpstr>Tema</vt:lpstr>
      </vt:variant>
      <vt:variant>
        <vt:i4>1</vt:i4>
      </vt:variant>
      <vt:variant>
        <vt:lpstr>Naslovi slajdova</vt:lpstr>
      </vt:variant>
      <vt:variant>
        <vt:i4>16</vt:i4>
      </vt:variant>
    </vt:vector>
  </HeadingPairs>
  <TitlesOfParts>
    <vt:vector size="17" baseType="lpstr">
      <vt:lpstr>Putovanje</vt:lpstr>
      <vt:lpstr>INTERNETSKI BONTON</vt:lpstr>
      <vt:lpstr>PRAVILA PONAŠANJA NA INTERNETU</vt:lpstr>
      <vt:lpstr>Slajd 3</vt:lpstr>
      <vt:lpstr>PORUKE NEPOZNATIH POŠILJATELJA</vt:lpstr>
      <vt:lpstr>Podatci koje ne treba objavljivati na internetu</vt:lpstr>
      <vt:lpstr>Lažno predstavljanje na internetu</vt:lpstr>
      <vt:lpstr>Pravilno korištenje emotikona</vt:lpstr>
      <vt:lpstr>Objavljivanje tuđe fotografije</vt:lpstr>
      <vt:lpstr>“lanci sreće”</vt:lpstr>
      <vt:lpstr>Velika slova u internetskoj komunikaciji</vt:lpstr>
      <vt:lpstr>Poruke uvredljivog sadržaja</vt:lpstr>
      <vt:lpstr>Slajd 12</vt:lpstr>
      <vt:lpstr>Još pravila za ponašanje na internetu…</vt:lpstr>
      <vt:lpstr>Slajd 14</vt:lpstr>
      <vt:lpstr>Slajd 15</vt:lpstr>
      <vt:lpstr>Hvala na pažnji…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Asus</dc:creator>
  <cp:lastModifiedBy>Asus</cp:lastModifiedBy>
  <cp:revision>24</cp:revision>
  <dcterms:created xsi:type="dcterms:W3CDTF">2020-05-14T13:25:35Z</dcterms:created>
  <dcterms:modified xsi:type="dcterms:W3CDTF">2020-05-14T16:03:56Z</dcterms:modified>
</cp:coreProperties>
</file>