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07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DC4E-BD58-44FB-9281-2F7B1E46801A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8929-3390-4BD0-8B5A-0A4A1B9A2E02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DC4E-BD58-44FB-9281-2F7B1E46801A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8929-3390-4BD0-8B5A-0A4A1B9A2E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DC4E-BD58-44FB-9281-2F7B1E46801A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8929-3390-4BD0-8B5A-0A4A1B9A2E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DC4E-BD58-44FB-9281-2F7B1E46801A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8929-3390-4BD0-8B5A-0A4A1B9A2E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DC4E-BD58-44FB-9281-2F7B1E46801A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8929-3390-4BD0-8B5A-0A4A1B9A2E02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DC4E-BD58-44FB-9281-2F7B1E46801A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8929-3390-4BD0-8B5A-0A4A1B9A2E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DC4E-BD58-44FB-9281-2F7B1E46801A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8929-3390-4BD0-8B5A-0A4A1B9A2E02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DC4E-BD58-44FB-9281-2F7B1E46801A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8929-3390-4BD0-8B5A-0A4A1B9A2E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DC4E-BD58-44FB-9281-2F7B1E46801A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8929-3390-4BD0-8B5A-0A4A1B9A2E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DC4E-BD58-44FB-9281-2F7B1E46801A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8929-3390-4BD0-8B5A-0A4A1B9A2E02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DC4E-BD58-44FB-9281-2F7B1E46801A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8929-3390-4BD0-8B5A-0A4A1B9A2E0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DA4DC4E-BD58-44FB-9281-2F7B1E46801A}" type="datetimeFigureOut">
              <a:rPr lang="hr-HR" smtClean="0"/>
              <a:t>11.5.2020.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71B8929-3390-4BD0-8B5A-0A4A1B9A2E02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prijatelji-zivotinja.hr/index.hr.php?id=83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ocity.hr/" TargetMode="External"/><Relationship Id="rId2" Type="http://schemas.openxmlformats.org/officeDocument/2006/relationships/hyperlink" Target="https://www.google.com/search?q=www.postani+bogat.com&amp;oq=www.postani+bogat.com&amp;aqs=chrome..69i57.23890j0j9&amp;sourceid=chrome&amp;ie=UTF-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lx.ba/registracij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cerin.com/" TargetMode="External"/><Relationship Id="rId2" Type="http://schemas.openxmlformats.org/officeDocument/2006/relationships/hyperlink" Target="https://www.lektire.h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/>
          <a:lstStyle/>
          <a:p>
            <a:r>
              <a:rPr lang="hr-HR" b="1" dirty="0" smtClean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KOLIKO VJERUJEMO INTERNETU</a:t>
            </a:r>
            <a:r>
              <a:rPr lang="hr-HR" b="1" dirty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?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Zvonimir Medić ,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VIII.a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9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b="1" dirty="0" smtClean="0"/>
              <a:t>Povijest </a:t>
            </a:r>
            <a:r>
              <a:rPr lang="hr-HR" sz="4400" b="1" dirty="0"/>
              <a:t>I</a:t>
            </a:r>
            <a:r>
              <a:rPr lang="hr-HR" sz="4400" b="1" dirty="0" smtClean="0"/>
              <a:t>nterneta</a:t>
            </a:r>
            <a:endParaRPr lang="hr-HR" sz="44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hr-HR" dirty="0"/>
              <a:t>Internet je nastao vrlo spontano, bez ikakvih planova o razvitku „velike globalne mreže”. Prvi korak </a:t>
            </a:r>
            <a:r>
              <a:rPr lang="hr-HR" dirty="0" smtClean="0"/>
              <a:t>k </a:t>
            </a:r>
            <a:r>
              <a:rPr lang="hr-HR" dirty="0"/>
              <a:t>nastanku Interneta učinjen je šezdesetih godina prošloga stoljeća, kada je formirana mreža pod nazivom ARPANET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Prvotno </a:t>
            </a:r>
            <a:r>
              <a:rPr lang="hr-HR" dirty="0"/>
              <a:t>spojena dva </a:t>
            </a:r>
            <a:r>
              <a:rPr lang="hr-HR" dirty="0" smtClean="0"/>
              <a:t>računala bila su </a:t>
            </a:r>
            <a:r>
              <a:rPr lang="hr-HR" dirty="0"/>
              <a:t>računala na </a:t>
            </a:r>
            <a:r>
              <a:rPr lang="hr-HR" dirty="0" smtClean="0"/>
              <a:t>Sveučilištima </a:t>
            </a:r>
            <a:r>
              <a:rPr lang="hr-HR" dirty="0"/>
              <a:t>UCLA i </a:t>
            </a:r>
            <a:r>
              <a:rPr lang="hr-HR" dirty="0" err="1"/>
              <a:t>Berkley</a:t>
            </a:r>
            <a:r>
              <a:rPr lang="hr-HR" dirty="0"/>
              <a:t> u Los Angelesu, a krajem 1969. umrežuju se još dva, od kojih jedno u vlasništvu Ministarstva obrane SAD-a</a:t>
            </a:r>
            <a:r>
              <a:rPr lang="hr-HR" dirty="0" smtClean="0"/>
              <a:t>.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7395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</p:spPr>
        <p:txBody>
          <a:bodyPr/>
          <a:lstStyle/>
          <a:p>
            <a:r>
              <a:rPr lang="hr-HR" dirty="0" smtClean="0"/>
              <a:t>Korak koji je doveo do ubrzanog širenja Interneta u svakodnevni život ljudi bio je uspostavljanje jedne od najatraktivnijih mrežnih usluga, World Wide Weba (WWW)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/>
              <a:t>P</a:t>
            </a:r>
            <a:r>
              <a:rPr lang="hr-HR" dirty="0" smtClean="0"/>
              <a:t>očetkom devedesetih godina 20. stoljeća. On je donio mogućnost povezivanja tekstnih stranica jednostavnim klikom miša, povezivanja slika i drugih materijala, a ubrzo i uključivanja materijala raznih vrsta na stranicu.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789040"/>
            <a:ext cx="4249737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06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 smtClean="0"/>
              <a:t>Koliko vjerujemo </a:t>
            </a:r>
            <a:r>
              <a:rPr lang="hr-HR" b="1" dirty="0"/>
              <a:t>I</a:t>
            </a:r>
            <a:r>
              <a:rPr lang="hr-HR" b="1" dirty="0" smtClean="0"/>
              <a:t>nternetu</a:t>
            </a:r>
            <a:r>
              <a:rPr lang="hr-HR" b="1" dirty="0"/>
              <a:t>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Budući da svatko može postaviti razne informacije na Internet, nisu sve istinite.</a:t>
            </a:r>
          </a:p>
          <a:p>
            <a:r>
              <a:rPr lang="hr-HR" dirty="0" smtClean="0"/>
              <a:t>Budite oprezni! Neke web stranice nam daju lažne informacije koje mi možemo shvatiti kao istinite.</a:t>
            </a:r>
          </a:p>
          <a:p>
            <a:endParaRPr lang="hr-HR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789040"/>
            <a:ext cx="4896544" cy="22012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4107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hr-HR" b="1" dirty="0" smtClean="0"/>
              <a:t>Ključna pitanja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052736"/>
            <a:ext cx="8507288" cy="5805264"/>
          </a:xfrm>
        </p:spPr>
        <p:txBody>
          <a:bodyPr>
            <a:normAutofit/>
          </a:bodyPr>
          <a:lstStyle/>
          <a:p>
            <a:r>
              <a:rPr lang="hr-HR" dirty="0" smtClean="0"/>
              <a:t>Postoje ključna pitanja kojim možemo procijeniti kvalitetu internetskih sadržaja, a to su: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1. TKO JE AUTOR SADRŽAJA</a:t>
            </a:r>
            <a:r>
              <a:rPr lang="hr-HR" b="1" dirty="0">
                <a:solidFill>
                  <a:srgbClr val="FF0000"/>
                </a:solidFill>
              </a:rPr>
              <a:t>?</a:t>
            </a:r>
            <a:endParaRPr lang="hr-HR" b="1" dirty="0" smtClean="0">
              <a:solidFill>
                <a:srgbClr val="FF0000"/>
              </a:solidFill>
            </a:endParaRPr>
          </a:p>
          <a:p>
            <a:r>
              <a:rPr lang="hr-HR" dirty="0" smtClean="0"/>
              <a:t>Ako možemo pronaći autora stranice, to znači da je on odgovoran za njenu točnost i ispravnosti. A ako ne možemo naći autora stranice, možemo pretpostaviti da je stranica sumnjiva i moramo biti oprezni.</a:t>
            </a:r>
          </a:p>
          <a:p>
            <a:r>
              <a:rPr lang="hr-HR" dirty="0" smtClean="0">
                <a:hlinkClick r:id="rId2"/>
              </a:rPr>
              <a:t>https://www.prijatelji-zivotinja.hr/index.hr.php?id=833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725144"/>
            <a:ext cx="432048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560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2</a:t>
            </a:r>
            <a:r>
              <a:rPr lang="hr-HR" dirty="0" smtClean="0">
                <a:solidFill>
                  <a:srgbClr val="FF0000"/>
                </a:solidFill>
              </a:rPr>
              <a:t>. </a:t>
            </a:r>
            <a:r>
              <a:rPr lang="hr-HR" b="1" dirty="0" smtClean="0">
                <a:solidFill>
                  <a:srgbClr val="FF0000"/>
                </a:solidFill>
              </a:rPr>
              <a:t>KOLIKA JE PROVJERENOST WEB STRANICE?</a:t>
            </a:r>
            <a:r>
              <a:rPr lang="hr-HR" dirty="0"/>
              <a:t> </a:t>
            </a:r>
            <a:endParaRPr lang="hr-HR" b="1" dirty="0" smtClean="0"/>
          </a:p>
          <a:p>
            <a:r>
              <a:rPr lang="hr-HR" dirty="0" smtClean="0"/>
              <a:t>Bitno je pročitati cijeli naziv web stranice, jer se iz nje može procijeniti o kakvoj stranici je riječ.</a:t>
            </a:r>
          </a:p>
          <a:p>
            <a:r>
              <a:rPr lang="hr-HR" dirty="0" smtClean="0"/>
              <a:t>Koja web stranica je sigurnija</a:t>
            </a:r>
          </a:p>
          <a:p>
            <a:pPr marL="0" indent="0">
              <a:buNone/>
            </a:pPr>
            <a:r>
              <a:rPr lang="hr-HR" dirty="0" smtClean="0">
                <a:hlinkClick r:id="rId2"/>
              </a:rPr>
              <a:t>https://www.google.com/search?q=www.postani+bogat.com&amp;oq=www.postani+bogat.com&amp;aqs=chrome..69i57.23890j0j9&amp;sourceid=chrome&amp;ie=UTF-8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ili </a:t>
            </a:r>
          </a:p>
          <a:p>
            <a:pPr marL="0" indent="0">
              <a:buNone/>
            </a:pPr>
            <a:r>
              <a:rPr lang="hr-HR" dirty="0" smtClean="0">
                <a:hlinkClick r:id="rId3"/>
              </a:rPr>
              <a:t>https://www.zoocity.hr/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3. KOME JE STRANICA NAMIJENJENA ?</a:t>
            </a:r>
            <a:r>
              <a:rPr lang="hr-HR" dirty="0">
                <a:solidFill>
                  <a:srgbClr val="FF0000"/>
                </a:solidFill>
              </a:rPr>
              <a:t> </a:t>
            </a:r>
            <a:endParaRPr lang="hr-HR" b="1" dirty="0" smtClean="0">
              <a:solidFill>
                <a:srgbClr val="FF0000"/>
              </a:solidFill>
            </a:endParaRPr>
          </a:p>
          <a:p>
            <a:r>
              <a:rPr lang="hr-HR" dirty="0" smtClean="0"/>
              <a:t>Na naslovnim stranicama možemo vidjeti za koga ili što je namijenjena stranica, npr. Imamo stranicu za prijave na profil.</a:t>
            </a:r>
          </a:p>
          <a:p>
            <a:r>
              <a:rPr lang="hr-HR" dirty="0" smtClean="0">
                <a:hlinkClick r:id="rId4"/>
              </a:rPr>
              <a:t>https://www.olx.ba/registracija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2855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4. KOLIKO JE SADRŽAJ TOČAN</a:t>
            </a:r>
            <a:r>
              <a:rPr lang="hr-HR" b="1" dirty="0" smtClean="0">
                <a:solidFill>
                  <a:srgbClr val="FF0000"/>
                </a:solidFill>
              </a:rPr>
              <a:t>?</a:t>
            </a:r>
            <a:r>
              <a:rPr lang="hr-HR" dirty="0">
                <a:solidFill>
                  <a:srgbClr val="FF0000"/>
                </a:solidFill>
              </a:rPr>
              <a:t> </a:t>
            </a:r>
            <a:endParaRPr lang="hr-HR" b="1" dirty="0" smtClean="0">
              <a:solidFill>
                <a:srgbClr val="FF0000"/>
              </a:solidFill>
            </a:endParaRPr>
          </a:p>
          <a:p>
            <a:r>
              <a:rPr lang="hr-HR" dirty="0" smtClean="0"/>
              <a:t>Sadržaj stranice možemo bez straha koristiti ukoliko se u njoj nalazi popis literature  koja se primjenjivala u njenoj izradi.</a:t>
            </a:r>
          </a:p>
          <a:p>
            <a:r>
              <a:rPr lang="hr-HR" dirty="0" smtClean="0">
                <a:hlinkClick r:id="rId2"/>
              </a:rPr>
              <a:t>https://www.lektire.hr/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5. ODRŽAVA LI SE STRANICA REDOVITO?</a:t>
            </a:r>
            <a:r>
              <a:rPr lang="hr-HR" dirty="0"/>
              <a:t> </a:t>
            </a:r>
            <a:r>
              <a:rPr lang="hr-HR" b="1" dirty="0" smtClean="0"/>
              <a:t> </a:t>
            </a:r>
          </a:p>
          <a:p>
            <a:r>
              <a:rPr lang="hr-HR" dirty="0" smtClean="0"/>
              <a:t>Na stranici se mora nalaziti podatak da je stranica ažurirana 2019. godine, što znači da je sav sadržaj svježe napisan i da je pravilan.</a:t>
            </a:r>
          </a:p>
          <a:p>
            <a:r>
              <a:rPr lang="hr-HR" dirty="0" smtClean="0">
                <a:hlinkClick r:id="rId3"/>
              </a:rPr>
              <a:t>http://www.oscerin.com/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5157192"/>
            <a:ext cx="7200800" cy="132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082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</a:t>
            </a:r>
          </a:p>
          <a:p>
            <a:endParaRPr lang="hr-HR" dirty="0"/>
          </a:p>
          <a:p>
            <a:endParaRPr lang="hr-HR" dirty="0" smtClean="0"/>
          </a:p>
          <a:p>
            <a:pPr marL="0" indent="0" algn="ctr">
              <a:buNone/>
            </a:pPr>
            <a:r>
              <a:rPr lang="hr-HR" sz="5400" dirty="0" smtClean="0">
                <a:solidFill>
                  <a:srgbClr val="FF0000"/>
                </a:solidFill>
              </a:rPr>
              <a:t>LIJEP POZDRAV </a:t>
            </a:r>
            <a:r>
              <a:rPr lang="hr-HR" sz="5400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hr-HR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82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asnoća">
  <a:themeElements>
    <a:clrScheme name="Jasnoća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asnoć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86</TotalTime>
  <Words>259</Words>
  <Application>Microsoft Office PowerPoint</Application>
  <PresentationFormat>Prikaz na zaslonu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Jasnoća</vt:lpstr>
      <vt:lpstr>KOLIKO VJERUJEMO INTERNETU?</vt:lpstr>
      <vt:lpstr>Povijest Interneta</vt:lpstr>
      <vt:lpstr>PowerPointova prezentacija</vt:lpstr>
      <vt:lpstr>Koliko vjerujemo Internetu?</vt:lpstr>
      <vt:lpstr>Ključna pitanja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KOLIKO VJERUJEMO INTERNETU</dc:title>
  <dc:creator>Windows User</dc:creator>
  <cp:lastModifiedBy>Windows User</cp:lastModifiedBy>
  <cp:revision>9</cp:revision>
  <dcterms:created xsi:type="dcterms:W3CDTF">2020-05-11T11:17:38Z</dcterms:created>
  <dcterms:modified xsi:type="dcterms:W3CDTF">2020-05-11T12:44:15Z</dcterms:modified>
</cp:coreProperties>
</file>