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69" r:id="rId13"/>
    <p:sldId id="268" r:id="rId14"/>
    <p:sldId id="287" r:id="rId15"/>
    <p:sldId id="271" r:id="rId16"/>
    <p:sldId id="272" r:id="rId17"/>
    <p:sldId id="279" r:id="rId18"/>
    <p:sldId id="274" r:id="rId19"/>
    <p:sldId id="275" r:id="rId20"/>
    <p:sldId id="276" r:id="rId21"/>
    <p:sldId id="277" r:id="rId22"/>
    <p:sldId id="278" r:id="rId23"/>
    <p:sldId id="281" r:id="rId24"/>
    <p:sldId id="280" r:id="rId25"/>
    <p:sldId id="273" r:id="rId26"/>
    <p:sldId id="282" r:id="rId27"/>
    <p:sldId id="283" r:id="rId28"/>
    <p:sldId id="289" r:id="rId29"/>
    <p:sldId id="290" r:id="rId30"/>
    <p:sldId id="291" r:id="rId31"/>
    <p:sldId id="288" r:id="rId32"/>
    <p:sldId id="284" r:id="rId33"/>
    <p:sldId id="285" r:id="rId34"/>
    <p:sldId id="292" r:id="rId3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4660"/>
  </p:normalViewPr>
  <p:slideViewPr>
    <p:cSldViewPr>
      <p:cViewPr varScale="1">
        <p:scale>
          <a:sx n="52" d="100"/>
          <a:sy n="52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68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3695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6571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0029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4168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0245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37425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799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3434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25551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4475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DDEBCF"/>
            </a:gs>
            <a:gs pos="66000">
              <a:schemeClr val="accent3">
                <a:lumMod val="40000"/>
                <a:lumOff val="60000"/>
              </a:schemeClr>
            </a:gs>
            <a:gs pos="73000">
              <a:schemeClr val="accent3">
                <a:lumMod val="40000"/>
                <a:lumOff val="60000"/>
              </a:schemeClr>
            </a:gs>
            <a:gs pos="25000">
              <a:srgbClr val="9CB86E"/>
            </a:gs>
            <a:gs pos="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28C1-9D59-4CEE-88BB-1EA0476F995B}" type="datetimeFigureOut">
              <a:rPr lang="hr-HR" smtClean="0"/>
              <a:pPr/>
              <a:t>21.4.2020.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57AC-DF00-400A-ABD5-270EF28FB3D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22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7.xml"/><Relationship Id="rId3" Type="http://schemas.openxmlformats.org/officeDocument/2006/relationships/slide" Target="slide6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23.xml"/><Relationship Id="rId5" Type="http://schemas.openxmlformats.org/officeDocument/2006/relationships/slide" Target="slide10.xml"/><Relationship Id="rId15" Type="http://schemas.openxmlformats.org/officeDocument/2006/relationships/slide" Target="slide31.xml"/><Relationship Id="rId10" Type="http://schemas.openxmlformats.org/officeDocument/2006/relationships/slide" Target="slide21.xml"/><Relationship Id="rId4" Type="http://schemas.openxmlformats.org/officeDocument/2006/relationships/slide" Target="slide8.xml"/><Relationship Id="rId9" Type="http://schemas.openxmlformats.org/officeDocument/2006/relationships/slide" Target="slide19.xml"/><Relationship Id="rId14" Type="http://schemas.openxmlformats.org/officeDocument/2006/relationships/slide" Target="slide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228"/>
          <a:stretch/>
        </p:blipFill>
        <p:spPr>
          <a:xfrm>
            <a:off x="-27856" y="0"/>
            <a:ext cx="91718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b="1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Književni pojmovi-KVIZ</a:t>
            </a:r>
            <a:endParaRPr lang="hr-HR" b="1" dirty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672" y="3212976"/>
            <a:ext cx="6400800" cy="1752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b="1" dirty="0" smtClean="0">
                <a:ln w="11430"/>
                <a:blipFill>
                  <a:blip r:embed="rId4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MJESEČNI PROJEKT</a:t>
            </a:r>
            <a:endParaRPr lang="hr-HR" b="1" dirty="0">
              <a:ln w="11430"/>
              <a:blipFill>
                <a:blip r:embed="rId4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5396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4.07407E-6 L 0 -0.1277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89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44444E-6 2.22222E-6 L 0.00087 -0.04236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2130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4. PROTAGONIST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Lik koji se suprotstavlja antagonistu. Najjednostavnije rečeno: antagonist je dobar, a protagonist je loš.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Glavni lik u nekom književnom, kazališnom ili filmskom djelu koji je nositelj radnje i pokretač zbivanja.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Osoba iza scene koja se brine da sve ide po planu.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06296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8991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5. Koja je tvrdnja točna?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SINOPSIS-opširni prikaz ukupne radnje filma koji sadržava bitne događaje uvoda, zapleta i raspleta filmske priče.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Prilagodba književnog djela za film naziva se SCENARIJ.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4" action="ppaction://hlinksldjump"/>
              </a:rPr>
              <a:t>KNJIGA SNIMANJA najvažniji je dokument kada se snima film. Piše je redatelj filma, a u njoj je cijeli film posložen po kadrovima.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6305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PAZI!</a:t>
            </a:r>
          </a:p>
          <a:p>
            <a:r>
              <a:rPr lang="hr-HR" dirty="0" smtClean="0"/>
              <a:t>SINOPSIS-</a:t>
            </a:r>
            <a:r>
              <a:rPr lang="hr-HR" b="1" dirty="0" smtClean="0">
                <a:solidFill>
                  <a:srgbClr val="FF0000"/>
                </a:solidFill>
              </a:rPr>
              <a:t>sažet/opširan</a:t>
            </a:r>
            <a:r>
              <a:rPr lang="hr-HR" dirty="0" smtClean="0"/>
              <a:t> prikaz ukupne radnje filma koji sadržava bitne događaje uvoda, zapleta i raspleta filmske priče.</a:t>
            </a:r>
          </a:p>
          <a:p>
            <a:endParaRPr lang="hr-HR" dirty="0"/>
          </a:p>
        </p:txBody>
      </p:sp>
      <p:sp>
        <p:nvSpPr>
          <p:cNvPr id="5" name="Multiply 4"/>
          <p:cNvSpPr/>
          <p:nvPr/>
        </p:nvSpPr>
        <p:spPr>
          <a:xfrm>
            <a:off x="2843808" y="2060848"/>
            <a:ext cx="2520280" cy="864096"/>
          </a:xfrm>
          <a:prstGeom prst="mathMultiply">
            <a:avLst/>
          </a:prstGeom>
          <a:gradFill>
            <a:gsLst>
              <a:gs pos="80000">
                <a:srgbClr val="C00000"/>
              </a:gs>
              <a:gs pos="58000">
                <a:schemeClr val="accent3">
                  <a:lumMod val="40000"/>
                  <a:lumOff val="60000"/>
                </a:schemeClr>
              </a:gs>
              <a:gs pos="45000">
                <a:srgbClr val="9CB86E">
                  <a:alpha val="44000"/>
                </a:srgbClr>
              </a:gs>
              <a:gs pos="20000">
                <a:srgbClr val="C00000"/>
              </a:gs>
            </a:gsLst>
            <a:lin ang="5400000" scaled="0"/>
          </a:gra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2203275" y="3645024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1330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PAZI!</a:t>
            </a:r>
          </a:p>
          <a:p>
            <a:r>
              <a:rPr lang="hr-HR" dirty="0" smtClean="0"/>
              <a:t>Prilagodba književnog djela za film naziva se </a:t>
            </a:r>
            <a:r>
              <a:rPr lang="hr-HR" b="1" dirty="0" smtClean="0">
                <a:solidFill>
                  <a:srgbClr val="FF0000"/>
                </a:solidFill>
              </a:rPr>
              <a:t>SCENARIJ</a:t>
            </a:r>
            <a:r>
              <a:rPr lang="hr-HR" b="1" i="1" dirty="0">
                <a:solidFill>
                  <a:srgbClr val="FF0000"/>
                </a:solidFill>
              </a:rPr>
              <a:t>/</a:t>
            </a:r>
            <a:r>
              <a:rPr lang="hr-HR" b="1" dirty="0" smtClean="0">
                <a:solidFill>
                  <a:srgbClr val="FF0000"/>
                </a:solidFill>
              </a:rPr>
              <a:t>ADAPTACIJA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2203275" y="3429000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Multiply 4"/>
          <p:cNvSpPr/>
          <p:nvPr/>
        </p:nvSpPr>
        <p:spPr>
          <a:xfrm>
            <a:off x="251520" y="2424842"/>
            <a:ext cx="3024336" cy="1034143"/>
          </a:xfrm>
          <a:prstGeom prst="mathMultiply">
            <a:avLst/>
          </a:prstGeom>
          <a:gradFill>
            <a:gsLst>
              <a:gs pos="80000">
                <a:srgbClr val="C00000"/>
              </a:gs>
              <a:gs pos="58000">
                <a:schemeClr val="accent3">
                  <a:lumMod val="40000"/>
                  <a:lumOff val="60000"/>
                </a:schemeClr>
              </a:gs>
              <a:gs pos="45000">
                <a:srgbClr val="9CB86E">
                  <a:alpha val="44000"/>
                </a:srgbClr>
              </a:gs>
              <a:gs pos="20000">
                <a:srgbClr val="C00000"/>
              </a:gs>
            </a:gsLst>
            <a:lin ang="5400000" scaled="0"/>
          </a:gra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22878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6. BALADA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Kratka pjesma japanskog podrijetla od tri stiha, sažima snažan doživljaj ljepote.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Lirsko-epska pjesma tragičnog završetka.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Lirska pjesma od 14 stihova raspoređenih u dva četverostiha i dva trostiha.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20494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2729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7. EP (SPJEV)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Kratka prozna vrsta koja neočekivanim obratom izaziva smijeh.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Osnovna misao djela, stajalište koje autor izražava svojim djelom.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Djelo u stihovima u kojima se pripovijeda o događaju presudnom za </a:t>
            </a:r>
            <a:r>
              <a:rPr lang="hr-HR" smtClean="0">
                <a:hlinkClick r:id="rId3" action="ppaction://hlinksldjump"/>
              </a:rPr>
              <a:t>neku </a:t>
            </a:r>
            <a:r>
              <a:rPr lang="hr-HR" smtClean="0">
                <a:hlinkClick r:id="rId3" action="ppaction://hlinksldjump"/>
              </a:rPr>
              <a:t>zajednicu</a:t>
            </a:r>
            <a:r>
              <a:rPr lang="hr-HR" dirty="0" smtClean="0">
                <a:hlinkClick r:id="rId3" action="ppaction://hlinksldjump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0100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262676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8. Šta je DRAMSKI PRIZOR?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Sukob koji izaziva stalnu napetost koja je pokretač radnje.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Cjelovit prizor koji čini osnovnu kompozicijsku jedinicu dramske radnje. Napetiji je ako su likovi zbog nečega u sukobu.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Dio drame omeđen ulaskom novih likova na scenu i izlaskom nekog lika sa scene.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6646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>
                <a:latin typeface="Mongolian Baiti" pitchFamily="66" charset="0"/>
                <a:cs typeface="Mongolian Baiti" pitchFamily="66" charset="0"/>
              </a:rPr>
              <a:t>PITANJA</a:t>
            </a:r>
            <a:endParaRPr lang="hr-HR" dirty="0"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hr-HR" dirty="0" smtClean="0">
                <a:hlinkClick r:id="rId2" action="ppaction://hlinksldjump"/>
              </a:rPr>
              <a:t>1.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2.</a:t>
            </a:r>
            <a:endParaRPr lang="hr-HR" dirty="0" smtClean="0"/>
          </a:p>
          <a:p>
            <a:r>
              <a:rPr lang="hr-HR" dirty="0" smtClean="0">
                <a:hlinkClick r:id="rId4" action="ppaction://hlinksldjump"/>
              </a:rPr>
              <a:t>3.</a:t>
            </a:r>
            <a:endParaRPr lang="hr-HR" dirty="0" smtClean="0"/>
          </a:p>
          <a:p>
            <a:r>
              <a:rPr lang="hr-HR" dirty="0" smtClean="0">
                <a:hlinkClick r:id="rId5" action="ppaction://hlinksldjump"/>
              </a:rPr>
              <a:t>4.</a:t>
            </a:r>
            <a:endParaRPr lang="hr-HR" dirty="0" smtClean="0"/>
          </a:p>
          <a:p>
            <a:r>
              <a:rPr lang="hr-HR" dirty="0" smtClean="0">
                <a:hlinkClick r:id="rId6" action="ppaction://hlinksldjump"/>
              </a:rPr>
              <a:t>5.</a:t>
            </a:r>
            <a:endParaRPr lang="hr-HR" dirty="0" smtClean="0"/>
          </a:p>
          <a:p>
            <a:r>
              <a:rPr lang="hr-HR" dirty="0" smtClean="0">
                <a:hlinkClick r:id="rId7" action="ppaction://hlinksldjump"/>
              </a:rPr>
              <a:t>6.</a:t>
            </a:r>
            <a:endParaRPr lang="hr-HR" dirty="0" smtClean="0"/>
          </a:p>
          <a:p>
            <a:r>
              <a:rPr lang="hr-HR" dirty="0" smtClean="0">
                <a:hlinkClick r:id="rId8" action="ppaction://hlinksldjump"/>
              </a:rPr>
              <a:t>7.</a:t>
            </a:r>
            <a:endParaRPr lang="hr-HR" dirty="0" smtClean="0"/>
          </a:p>
          <a:p>
            <a:r>
              <a:rPr lang="hr-HR" dirty="0" smtClean="0">
                <a:hlinkClick r:id="rId9" action="ppaction://hlinksldjump"/>
              </a:rPr>
              <a:t>8.</a:t>
            </a:r>
            <a:endParaRPr lang="hr-HR" dirty="0" smtClean="0"/>
          </a:p>
          <a:p>
            <a:r>
              <a:rPr lang="hr-HR" dirty="0" smtClean="0">
                <a:hlinkClick r:id="rId10" action="ppaction://hlinksldjump"/>
              </a:rPr>
              <a:t>9.</a:t>
            </a:r>
            <a:endParaRPr lang="hr-HR" dirty="0" smtClean="0"/>
          </a:p>
          <a:p>
            <a:r>
              <a:rPr lang="hr-HR" dirty="0" smtClean="0">
                <a:hlinkClick r:id="rId11" action="ppaction://hlinksldjump"/>
              </a:rPr>
              <a:t>10.</a:t>
            </a:r>
            <a:endParaRPr lang="hr-HR" dirty="0" smtClean="0"/>
          </a:p>
          <a:p>
            <a:r>
              <a:rPr lang="hr-HR" dirty="0" smtClean="0">
                <a:hlinkClick r:id="rId12" action="ppaction://hlinksldjump"/>
              </a:rPr>
              <a:t>11.</a:t>
            </a:r>
            <a:endParaRPr lang="hr-HR" dirty="0" smtClean="0"/>
          </a:p>
          <a:p>
            <a:r>
              <a:rPr lang="hr-HR" dirty="0" smtClean="0">
                <a:hlinkClick r:id="rId13" action="ppaction://hlinksldjump"/>
              </a:rPr>
              <a:t>12.</a:t>
            </a:r>
            <a:endParaRPr lang="hr-HR" dirty="0" smtClean="0"/>
          </a:p>
          <a:p>
            <a:r>
              <a:rPr lang="hr-HR" dirty="0" smtClean="0">
                <a:hlinkClick r:id="rId14" action="ppaction://hlinksldjump"/>
              </a:rPr>
              <a:t>13.</a:t>
            </a:r>
            <a:endParaRPr lang="hr-HR" dirty="0" smtClean="0"/>
          </a:p>
          <a:p>
            <a:r>
              <a:rPr lang="hr-HR" dirty="0" smtClean="0">
                <a:hlinkClick r:id="rId15" action="ppaction://hlinksldjump"/>
              </a:rPr>
              <a:t>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769027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44372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9. ASOCIJACIJA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Povezivanje dvaju pojmova po sličnosti, opreci ili nekoj drugoj vezi.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Događaji koji se nižu vremenskim slijedom (onako kako su se događali).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Sažeto iskazana misao ili ideja koju pisac izražava u svom djelu, a kojom se vodio pišući svoje djelo.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64922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9247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10. Koja je tvrdnja netočna?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FILMSKA MONTAŽA-postupak odabiranja i povezivanja kadrova u cjelovit film.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FILMSKI PLAN-udaljenost kamere od snimanog objekta, veličina prostora koja je prikazana kadrom.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KUT SNIMANJA</a:t>
            </a:r>
            <a:r>
              <a:rPr lang="hr-HR" i="1" dirty="0" smtClean="0">
                <a:hlinkClick r:id="rId3" action="ppaction://hlinksldjump"/>
              </a:rPr>
              <a:t>/</a:t>
            </a:r>
            <a:r>
              <a:rPr lang="hr-HR" dirty="0" smtClean="0">
                <a:hlinkClick r:id="rId3" action="ppaction://hlinksldjump"/>
              </a:rPr>
              <a:t>RAKURS-položaj kamere u odnosu na snimani objekt. Ovisno o položaju kamere razlikuje se lijevi i desni rakurs.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538961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63272" cy="4525963"/>
          </a:xfrm>
        </p:spPr>
        <p:txBody>
          <a:bodyPr/>
          <a:lstStyle/>
          <a:p>
            <a:r>
              <a:rPr lang="hr-HR" dirty="0" smtClean="0"/>
              <a:t>PAZI!</a:t>
            </a:r>
          </a:p>
          <a:p>
            <a:r>
              <a:rPr lang="hr-HR" dirty="0" smtClean="0"/>
              <a:t>Traži se netočna tvrdnja, a vi ste odabrali točnu.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852936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2338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Autofit/>
          </a:bodyPr>
          <a:lstStyle/>
          <a:p>
            <a:pPr algn="l"/>
            <a:r>
              <a:rPr lang="hr-HR" sz="3400" dirty="0" smtClean="0"/>
              <a:t>11. „Šuljao se oko njega na prstima. Nesigurno je stiskao pištolj koji mu je utjerivao strah u kosti.” je:</a:t>
            </a:r>
            <a:endParaRPr lang="hr-HR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SOCIJALNA pripovijetka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KRIMINALISTIČKA pripovijetka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ZNANSTVENO-FANTASTIČNA pripovijetka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3927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9676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l"/>
            <a:r>
              <a:rPr lang="hr-HR" sz="3500" dirty="0" smtClean="0"/>
              <a:t>12. „Krajem ljeta Ivan je izgubio posao. Vjera je bila izvan sebe kako će preživljavati od njezine bijedne plaće?” je:</a:t>
            </a:r>
            <a:endParaRPr lang="hr-HR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ETIČKA karakterizacija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SOCIJALNA karakterizacija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PSIHOLOŠKA karakterizacija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xmlns="" val="331892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36428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rmAutofit/>
          </a:bodyPr>
          <a:lstStyle/>
          <a:p>
            <a:pPr algn="l"/>
            <a:r>
              <a:rPr lang="hr-HR" sz="3200" dirty="0" smtClean="0"/>
              <a:t>13. „Starac je bio tanak i suh s dubokim borama na zatiljku. Mrlje su mu pokrivale dobar dio lica, a na rukama su mu se otkrivali ožiljci...” je: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FIZIČKA karakterizacija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PSIHIČKA karakterizacija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ETIČKA karakterizacija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8169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1. INVERZIJA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Izostavljanje pojedinih riječi iz rečenice bez kojih se iz konteksta rečenice može razumjeti njezino značenje.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Obrnut poredak riječi, skupa riječi ili cijelih rečenica od uobičajenog.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Prebacivanje riječi koju pjesnik želi posebno naglasiti na početak sljedećeg stiha.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7394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6657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3200" dirty="0" smtClean="0"/>
              <a:t>14. Karakterizacija lika koja opisuje unutarnje stanje lika poput: misli, osjećaja, stanja, svijesti, naravi... Je: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PSIHOLOŠKA karakterizacija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ETIČKA karakterizacija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GOVORNA karakterizacija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849806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5627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2203275" y="2300266"/>
            <a:ext cx="4680520" cy="3000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46771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228"/>
          <a:stretch/>
        </p:blipFill>
        <p:spPr>
          <a:xfrm>
            <a:off x="-27856" y="0"/>
            <a:ext cx="9171856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3310136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hr-HR" sz="8000" b="1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KRAJ!</a:t>
            </a:r>
            <a:endParaRPr lang="hr-HR" sz="8000" b="1" dirty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4680520" cy="1752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hr-HR" sz="4000" b="1" dirty="0" smtClean="0">
                <a:ln w="11430"/>
                <a:blipFill>
                  <a:blip r:embed="rId4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BRAVO! Uspješno ste riješili ovaj kviz</a:t>
            </a:r>
            <a:endParaRPr lang="hr-HR" sz="4000" b="1" dirty="0">
              <a:ln w="11430"/>
              <a:blipFill>
                <a:blip r:embed="rId4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4088" y="3411302"/>
            <a:ext cx="377991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2000" b="1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UČENIK: Josip Stojić (Mate) 9.b</a:t>
            </a:r>
          </a:p>
          <a:p>
            <a:r>
              <a:rPr lang="hr-HR" sz="2000" b="1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NASTAVNICA: Draženka Tole</a:t>
            </a:r>
            <a:endParaRPr lang="hr-HR" sz="2000" b="1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1393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083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5" name="Action Button: Forward or Next 4">
            <a:hlinkClick r:id="rId2" action="ppaction://hlinksldjump" highlightClick="1"/>
          </p:cNvPr>
          <p:cNvSpPr/>
          <p:nvPr/>
        </p:nvSpPr>
        <p:spPr>
          <a:xfrm>
            <a:off x="2203275" y="2300266"/>
            <a:ext cx="4680520" cy="3000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75315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2. EPITET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Stilsko izražajno sredstvo kojem se dva sadržaja uspoređuju po različitosti.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Stilsko izražajno sredstvo koje nastaje kad se nešto s nečim uspoređuje.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Pridjev koji s imenicom na koju se odnosi stvara življu i potpuniju sliku.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58896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8319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3. Što je MONODRAMA?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Vrsta drame koju izvodi samo jedan glumac.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Vrsta drame koju izvode najmanje 5 glumaca.</a:t>
            </a:r>
            <a:endParaRPr lang="hr-HR" dirty="0" smtClean="0"/>
          </a:p>
          <a:p>
            <a:pPr marL="514350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Vrsta drame koju izvode 2 glumca.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297312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2203275" y="2276872"/>
            <a:ext cx="4680520" cy="30243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3045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719</Words>
  <Application>Microsoft Office PowerPoint</Application>
  <PresentationFormat>Prikaz na zaslonu (4:3)</PresentationFormat>
  <Paragraphs>100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35" baseType="lpstr">
      <vt:lpstr>Office Theme</vt:lpstr>
      <vt:lpstr>Književni pojmovi-KVIZ</vt:lpstr>
      <vt:lpstr>PITANJA</vt:lpstr>
      <vt:lpstr>1. INVERZIJA je:</vt:lpstr>
      <vt:lpstr>NETOČNO!</vt:lpstr>
      <vt:lpstr>TOČNO!</vt:lpstr>
      <vt:lpstr>2. EPITET je:</vt:lpstr>
      <vt:lpstr>NETOČNO!</vt:lpstr>
      <vt:lpstr>3. Što je MONODRAMA?</vt:lpstr>
      <vt:lpstr>NETOČNO!</vt:lpstr>
      <vt:lpstr>4. PROTAGONIST je:</vt:lpstr>
      <vt:lpstr>NETOČNO!</vt:lpstr>
      <vt:lpstr>5. Koja je tvrdnja točna?</vt:lpstr>
      <vt:lpstr>NETOČNO!</vt:lpstr>
      <vt:lpstr>NETOČNO!</vt:lpstr>
      <vt:lpstr>6. BALADA je:</vt:lpstr>
      <vt:lpstr>NETOČNO!</vt:lpstr>
      <vt:lpstr>7. EP (SPJEV) je:</vt:lpstr>
      <vt:lpstr>NETOČNO!</vt:lpstr>
      <vt:lpstr>8. Šta je DRAMSKI PRIZOR?</vt:lpstr>
      <vt:lpstr>NETOČNO!</vt:lpstr>
      <vt:lpstr>9. ASOCIJACIJA je:</vt:lpstr>
      <vt:lpstr>NETOČNO!</vt:lpstr>
      <vt:lpstr>10. Koja je tvrdnja netočna?</vt:lpstr>
      <vt:lpstr>NETOČNO!</vt:lpstr>
      <vt:lpstr>11. „Šuljao se oko njega na prstima. Nesigurno je stiskao pištolj koji mu je utjerivao strah u kosti.” je:</vt:lpstr>
      <vt:lpstr>NETOČNO!</vt:lpstr>
      <vt:lpstr>12. „Krajem ljeta Ivan je izgubio posao. Vjera je bila izvan sebe kako će preživljavati od njezine bijedne plaće?” je:</vt:lpstr>
      <vt:lpstr>NETOČNO!</vt:lpstr>
      <vt:lpstr>13. „Starac je bio tanak i suh s dubokim borama na zatiljku. Mrlje su mu pokrivale dobar dio lica, a na rukama su mu se otkrivali ožiljci...” je:</vt:lpstr>
      <vt:lpstr>NETOČNO!</vt:lpstr>
      <vt:lpstr>14. Karakterizacija lika koja opisuje unutarnje stanje lika poput: misli, osjećaja, stanja, svijesti, naravi... Je:</vt:lpstr>
      <vt:lpstr>NETOČNO!</vt:lpstr>
      <vt:lpstr>TOČNO!</vt:lpstr>
      <vt:lpstr>KRAJ!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Književni pojmovi-KVIZ</dc:title>
  <dc:creator>veso</dc:creator>
  <cp:lastModifiedBy>Drazenka</cp:lastModifiedBy>
  <cp:revision>22</cp:revision>
  <dcterms:created xsi:type="dcterms:W3CDTF">2020-04-14T10:10:40Z</dcterms:created>
  <dcterms:modified xsi:type="dcterms:W3CDTF">2020-04-21T09:03:32Z</dcterms:modified>
</cp:coreProperties>
</file>