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sldIdLst>
    <p:sldId id="256" r:id="rId2"/>
    <p:sldId id="257" r:id="rId3"/>
    <p:sldId id="258" r:id="rId4"/>
    <p:sldId id="259" r:id="rId5"/>
    <p:sldId id="260" r:id="rId6"/>
    <p:sldId id="266"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hr-HR"/>
              <a:t>Kliknite da biste uredili stil naslova matrice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8B9EBBA-996F-894A-B54A-D6246ED52CEA}" type="datetimeFigureOut">
              <a:rPr lang="en-US" smtClean="0"/>
              <a:pPr/>
              <a:t>5/12/2020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4237181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2456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890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5052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DFA1846-DA80-1C48-A609-854EA85C59AD}" type="datetimeFigureOut">
              <a:rPr lang="en-US" smtClean="0"/>
              <a:pPr/>
              <a:t>5/12/2020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08554908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hr-HR"/>
              <a:t>Kliknite da biste uredili stil naslova matrice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4782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5/12/2020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5378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5/12/2020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769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5/12/2020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11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hr-HR"/>
              <a:t>Kliknite da biste uredili stil naslova matrice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0DF5E60-9974-AC48-9591-99C2BB44B7CF}" type="datetimeFigureOut">
              <a:rPr lang="en-US" smtClean="0"/>
              <a:pPr/>
              <a:t>5/12/2020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96432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9B482E8-6E0E-1B4F-B1FD-C69DB9E858D9}" type="datetimeFigureOut">
              <a:rPr lang="en-US" smtClean="0"/>
              <a:pPr/>
              <a:t>5/12/2020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7005539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9B482E8-6E0E-1B4F-B1FD-C69DB9E858D9}" type="datetimeFigureOut">
              <a:rPr lang="en-US" smtClean="0"/>
              <a:pPr/>
              <a:t>5/12/2020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7509149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5839DF8-A50A-4105-9F5E-B76CE027222F}"/>
              </a:ext>
            </a:extLst>
          </p:cNvPr>
          <p:cNvSpPr>
            <a:spLocks noGrp="1"/>
          </p:cNvSpPr>
          <p:nvPr>
            <p:ph type="ctrTitle"/>
          </p:nvPr>
        </p:nvSpPr>
        <p:spPr/>
        <p:txBody>
          <a:bodyPr anchor="ctr"/>
          <a:lstStyle/>
          <a:p>
            <a:pPr algn="ctr"/>
            <a:r>
              <a:rPr lang="hr-BA" sz="6000" dirty="0"/>
              <a:t>Koliko vjerujemo internetu?</a:t>
            </a:r>
          </a:p>
        </p:txBody>
      </p:sp>
      <p:sp>
        <p:nvSpPr>
          <p:cNvPr id="3" name="Podnaslov 2">
            <a:extLst>
              <a:ext uri="{FF2B5EF4-FFF2-40B4-BE49-F238E27FC236}">
                <a16:creationId xmlns:a16="http://schemas.microsoft.com/office/drawing/2014/main" id="{D0727745-B83D-4671-A8E2-65A7745BDAA9}"/>
              </a:ext>
            </a:extLst>
          </p:cNvPr>
          <p:cNvSpPr>
            <a:spLocks noGrp="1"/>
          </p:cNvSpPr>
          <p:nvPr>
            <p:ph type="subTitle" idx="1"/>
          </p:nvPr>
        </p:nvSpPr>
        <p:spPr/>
        <p:txBody>
          <a:bodyPr anchor="ctr">
            <a:noAutofit/>
          </a:bodyPr>
          <a:lstStyle/>
          <a:p>
            <a:pPr algn="ctr"/>
            <a:r>
              <a:rPr lang="hr-BA" sz="3000" dirty="0"/>
              <a:t>Filip Ivanković, 8.b</a:t>
            </a:r>
          </a:p>
        </p:txBody>
      </p:sp>
    </p:spTree>
    <p:extLst>
      <p:ext uri="{BB962C8B-B14F-4D97-AF65-F5344CB8AC3E}">
        <p14:creationId xmlns:p14="http://schemas.microsoft.com/office/powerpoint/2010/main" val="700681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89F5247-4F71-4B8E-BB5D-FD6C489D1BA1}"/>
              </a:ext>
            </a:extLst>
          </p:cNvPr>
          <p:cNvSpPr>
            <a:spLocks noGrp="1"/>
          </p:cNvSpPr>
          <p:nvPr>
            <p:ph type="title"/>
          </p:nvPr>
        </p:nvSpPr>
        <p:spPr>
          <a:xfrm>
            <a:off x="1371600" y="247650"/>
            <a:ext cx="9601200" cy="1485900"/>
          </a:xfrm>
        </p:spPr>
        <p:txBody>
          <a:bodyPr/>
          <a:lstStyle/>
          <a:p>
            <a:r>
              <a:rPr lang="hr-BA" dirty="0"/>
              <a:t>7. Je li sve objavljeno na Internetu istinito?</a:t>
            </a:r>
          </a:p>
        </p:txBody>
      </p:sp>
      <p:sp>
        <p:nvSpPr>
          <p:cNvPr id="3" name="Rezervirano mjesto sadržaja 2">
            <a:extLst>
              <a:ext uri="{FF2B5EF4-FFF2-40B4-BE49-F238E27FC236}">
                <a16:creationId xmlns:a16="http://schemas.microsoft.com/office/drawing/2014/main" id="{4963ACB7-458C-4B09-8581-207B897C81F3}"/>
              </a:ext>
            </a:extLst>
          </p:cNvPr>
          <p:cNvSpPr>
            <a:spLocks noGrp="1"/>
          </p:cNvSpPr>
          <p:nvPr>
            <p:ph idx="1"/>
          </p:nvPr>
        </p:nvSpPr>
        <p:spPr>
          <a:xfrm>
            <a:off x="1371599" y="1537290"/>
            <a:ext cx="10621617" cy="3783419"/>
          </a:xfrm>
        </p:spPr>
        <p:txBody>
          <a:bodyPr>
            <a:noAutofit/>
          </a:bodyPr>
          <a:lstStyle/>
          <a:p>
            <a:r>
              <a:rPr lang="hr-BA" sz="2400" dirty="0"/>
              <a:t>Ne mora biti. Sve informacije s interneta treba provjeriti kako bi bili sigurni da su istinite.  Neka opća pitanja koja možemo postaviti kod korištenja bilo kojeg medijskog sadržaja:</a:t>
            </a:r>
          </a:p>
          <a:p>
            <a:pPr marL="457200" indent="-457200">
              <a:buFont typeface="+mj-lt"/>
              <a:buAutoNum type="arabicPeriod"/>
            </a:pPr>
            <a:r>
              <a:rPr lang="hr-BA" sz="2400" dirty="0"/>
              <a:t>Tko je objavio? – može li se vjerovati osobi ili portalu koji je objavio vijest, jeste li već čuli za njih … </a:t>
            </a:r>
          </a:p>
          <a:p>
            <a:pPr marL="457200" indent="-457200">
              <a:buFont typeface="+mj-lt"/>
              <a:buAutoNum type="arabicPeriod"/>
            </a:pPr>
            <a:r>
              <a:rPr lang="hr-BA" sz="2400" dirty="0"/>
              <a:t>Kada je objavljeno? – ponekad se dijele stare vijesti bilo slučajno ili kako bi se stvorio dojam da je riječ o nedavnom događaju. Uvijek provjerit datum objave!</a:t>
            </a:r>
          </a:p>
          <a:p>
            <a:pPr marL="457200" indent="-457200">
              <a:buFont typeface="+mj-lt"/>
              <a:buAutoNum type="arabicPeriod"/>
            </a:pPr>
            <a:r>
              <a:rPr lang="hr-BA" sz="2400" dirty="0"/>
              <a:t>Zašto je objavljeno? – postoji puno razloga za objavu lažnih vijesti, npr. izazvati reakciju, promijeniti uvjerenja…</a:t>
            </a:r>
          </a:p>
          <a:p>
            <a:pPr marL="457200" indent="-457200">
              <a:buFont typeface="+mj-lt"/>
              <a:buAutoNum type="arabicPeriod"/>
            </a:pPr>
            <a:r>
              <a:rPr lang="hr-BA" sz="2400" dirty="0"/>
              <a:t>Što je rečeno? – provjeriti priču, je li objavljena negdje drugo, jesu li sve činjenice točne, jesu li fotografije uz objavljeni članak zaista vezane za tu priču…</a:t>
            </a:r>
          </a:p>
        </p:txBody>
      </p:sp>
    </p:spTree>
    <p:extLst>
      <p:ext uri="{BB962C8B-B14F-4D97-AF65-F5344CB8AC3E}">
        <p14:creationId xmlns:p14="http://schemas.microsoft.com/office/powerpoint/2010/main" val="2425873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DE47D8B-2FD0-47C4-9CA7-6394CD42BDFE}"/>
              </a:ext>
            </a:extLst>
          </p:cNvPr>
          <p:cNvSpPr>
            <a:spLocks noGrp="1"/>
          </p:cNvSpPr>
          <p:nvPr>
            <p:ph type="title"/>
          </p:nvPr>
        </p:nvSpPr>
        <p:spPr>
          <a:xfrm>
            <a:off x="1371600" y="247650"/>
            <a:ext cx="9601200" cy="1485900"/>
          </a:xfrm>
        </p:spPr>
        <p:txBody>
          <a:bodyPr/>
          <a:lstStyle/>
          <a:p>
            <a:r>
              <a:rPr lang="hr-BA" dirty="0"/>
              <a:t>8. Roditeljska kontrola na računalu?</a:t>
            </a:r>
          </a:p>
        </p:txBody>
      </p:sp>
      <p:sp>
        <p:nvSpPr>
          <p:cNvPr id="3" name="Rezervirano mjesto sadržaja 2">
            <a:extLst>
              <a:ext uri="{FF2B5EF4-FFF2-40B4-BE49-F238E27FC236}">
                <a16:creationId xmlns:a16="http://schemas.microsoft.com/office/drawing/2014/main" id="{03535C96-DFB1-4737-859C-B0CA90A12024}"/>
              </a:ext>
            </a:extLst>
          </p:cNvPr>
          <p:cNvSpPr>
            <a:spLocks noGrp="1"/>
          </p:cNvSpPr>
          <p:nvPr>
            <p:ph idx="1"/>
          </p:nvPr>
        </p:nvSpPr>
        <p:spPr>
          <a:xfrm>
            <a:off x="1371600" y="1488558"/>
            <a:ext cx="10820400" cy="4378842"/>
          </a:xfrm>
        </p:spPr>
        <p:txBody>
          <a:bodyPr>
            <a:normAutofit/>
          </a:bodyPr>
          <a:lstStyle/>
          <a:p>
            <a:r>
              <a:rPr lang="hr-BA" sz="2500" dirty="0"/>
              <a:t>Uz veće korištenje Interneta sve više postaju popularne aplikacije koje omogućuju roditeljima da zaštite svoje dijete od Internetskih nedaća. Roditeljska kontrola sprječava pristup stranicama na kojima se nalaze neprimjereni sadržaji te omogućuje roditelju da ograniči vrijeme za računalom.</a:t>
            </a:r>
          </a:p>
          <a:p>
            <a:r>
              <a:rPr lang="hr-BA" sz="2500" dirty="0"/>
              <a:t>Neki od programa koji su popularni među roditeljskom zaštitom su: </a:t>
            </a:r>
            <a:r>
              <a:rPr lang="hr-BA" sz="2500" dirty="0" err="1"/>
              <a:t>KinderGate</a:t>
            </a:r>
            <a:r>
              <a:rPr lang="hr-BA" sz="2500" dirty="0"/>
              <a:t> </a:t>
            </a:r>
            <a:r>
              <a:rPr lang="hr-BA" sz="2500" dirty="0" err="1"/>
              <a:t>Parental</a:t>
            </a:r>
            <a:r>
              <a:rPr lang="hr-BA" sz="2500" dirty="0"/>
              <a:t> </a:t>
            </a:r>
            <a:r>
              <a:rPr lang="hr-BA" sz="2500" dirty="0" err="1"/>
              <a:t>Control</a:t>
            </a:r>
            <a:r>
              <a:rPr lang="hr-BA" sz="2500" dirty="0"/>
              <a:t>, </a:t>
            </a:r>
            <a:r>
              <a:rPr lang="hr-BA" sz="2500" dirty="0" err="1"/>
              <a:t>ChildWebGuardian</a:t>
            </a:r>
            <a:r>
              <a:rPr lang="hr-BA" sz="2500" dirty="0"/>
              <a:t> Pro, </a:t>
            </a:r>
            <a:r>
              <a:rPr lang="hr-BA" sz="2500" dirty="0" err="1"/>
              <a:t>Mipko</a:t>
            </a:r>
            <a:r>
              <a:rPr lang="hr-BA" sz="2500" dirty="0"/>
              <a:t> Personal Monitor…</a:t>
            </a:r>
          </a:p>
        </p:txBody>
      </p:sp>
      <p:pic>
        <p:nvPicPr>
          <p:cNvPr id="5" name="Slika 4">
            <a:extLst>
              <a:ext uri="{FF2B5EF4-FFF2-40B4-BE49-F238E27FC236}">
                <a16:creationId xmlns:a16="http://schemas.microsoft.com/office/drawing/2014/main" id="{E679C01A-86C5-41CC-B36E-E5DADA36FA63}"/>
              </a:ext>
            </a:extLst>
          </p:cNvPr>
          <p:cNvPicPr>
            <a:picLocks noChangeAspect="1"/>
          </p:cNvPicPr>
          <p:nvPr/>
        </p:nvPicPr>
        <p:blipFill>
          <a:blip r:embed="rId2"/>
          <a:stretch>
            <a:fillRect/>
          </a:stretch>
        </p:blipFill>
        <p:spPr>
          <a:xfrm>
            <a:off x="6864626" y="4335207"/>
            <a:ext cx="3809586" cy="2522793"/>
          </a:xfrm>
          <a:prstGeom prst="rect">
            <a:avLst/>
          </a:prstGeom>
        </p:spPr>
      </p:pic>
    </p:spTree>
    <p:extLst>
      <p:ext uri="{BB962C8B-B14F-4D97-AF65-F5344CB8AC3E}">
        <p14:creationId xmlns:p14="http://schemas.microsoft.com/office/powerpoint/2010/main" val="68091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niOkvir 3">
            <a:extLst>
              <a:ext uri="{FF2B5EF4-FFF2-40B4-BE49-F238E27FC236}">
                <a16:creationId xmlns:a16="http://schemas.microsoft.com/office/drawing/2014/main" id="{0E83F480-5BEF-4F2F-9E93-3FB3823DC919}"/>
              </a:ext>
            </a:extLst>
          </p:cNvPr>
          <p:cNvSpPr txBox="1"/>
          <p:nvPr/>
        </p:nvSpPr>
        <p:spPr>
          <a:xfrm>
            <a:off x="781878" y="0"/>
            <a:ext cx="11410122" cy="6093976"/>
          </a:xfrm>
          <a:prstGeom prst="rect">
            <a:avLst/>
          </a:prstGeom>
          <a:noFill/>
        </p:spPr>
        <p:txBody>
          <a:bodyPr wrap="square" rtlCol="0">
            <a:spAutoFit/>
          </a:bodyPr>
          <a:lstStyle/>
          <a:p>
            <a:pPr marL="342900" indent="-342900">
              <a:buFont typeface="Arial" panose="020B0604020202020204" pitchFamily="34" charset="0"/>
              <a:buChar char="•"/>
            </a:pPr>
            <a:r>
              <a:rPr lang="hr-BA" sz="3000" dirty="0">
                <a:latin typeface="Times New Roman" panose="02020603050405020304" pitchFamily="18" charset="0"/>
                <a:cs typeface="Times New Roman" panose="02020603050405020304" pitchFamily="18" charset="0"/>
              </a:rPr>
              <a:t>Naučili smo da je Internet je javno dostupna globalna podatkovna mreža koja zajedno povezuje računala i računalne mreže korištenjem istoimenog protokola (internetski protokol IP).</a:t>
            </a:r>
          </a:p>
          <a:p>
            <a:endParaRPr lang="hr-BA" sz="3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hr-BA" sz="3000" dirty="0">
                <a:latin typeface="Times New Roman" panose="02020603050405020304" pitchFamily="18" charset="0"/>
                <a:cs typeface="Times New Roman" panose="02020603050405020304" pitchFamily="18" charset="0"/>
              </a:rPr>
              <a:t>Putem interneta možemo komunicirat s velikim brojem ljudi na svim dijelovima svijeta.</a:t>
            </a:r>
          </a:p>
          <a:p>
            <a:endParaRPr lang="hr-BA" sz="3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hr-BA" sz="3000" dirty="0">
                <a:latin typeface="Times New Roman" panose="02020603050405020304" pitchFamily="18" charset="0"/>
                <a:cs typeface="Times New Roman" panose="02020603050405020304" pitchFamily="18" charset="0"/>
              </a:rPr>
              <a:t>To je „mreža svih mreža” na kojoj se međusobno razmjenjuju informacije i usluge kao što su elektronička pošta, chat i prijenos </a:t>
            </a:r>
            <a:r>
              <a:rPr lang="hr-BA" sz="3000" dirty="0" err="1">
                <a:latin typeface="Times New Roman" panose="02020603050405020304" pitchFamily="18" charset="0"/>
                <a:cs typeface="Times New Roman" panose="02020603050405020304" pitchFamily="18" charset="0"/>
              </a:rPr>
              <a:t>dateoteka</a:t>
            </a:r>
            <a:r>
              <a:rPr lang="hr-BA" sz="3000" dirty="0">
                <a:latin typeface="Times New Roman" panose="02020603050405020304" pitchFamily="18" charset="0"/>
                <a:cs typeface="Times New Roman" panose="02020603050405020304" pitchFamily="18" charset="0"/>
              </a:rPr>
              <a:t>.</a:t>
            </a:r>
          </a:p>
          <a:p>
            <a:endParaRPr lang="hr-BA" sz="3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hr-BA" sz="3000" dirty="0">
                <a:latin typeface="Times New Roman" panose="02020603050405020304" pitchFamily="18" charset="0"/>
                <a:cs typeface="Times New Roman" panose="02020603050405020304" pitchFamily="18" charset="0"/>
              </a:rPr>
              <a:t>ALI! Internet više nije siguran jer postoji mnogo zlonamjernih ljudi koji iskorištavaju i maltretiraju druge.</a:t>
            </a:r>
          </a:p>
        </p:txBody>
      </p:sp>
    </p:spTree>
    <p:extLst>
      <p:ext uri="{BB962C8B-B14F-4D97-AF65-F5344CB8AC3E}">
        <p14:creationId xmlns:p14="http://schemas.microsoft.com/office/powerpoint/2010/main" val="3953915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2095D21-C6D2-4A0F-892E-F93842640C51}"/>
              </a:ext>
            </a:extLst>
          </p:cNvPr>
          <p:cNvSpPr>
            <a:spLocks noGrp="1"/>
          </p:cNvSpPr>
          <p:nvPr>
            <p:ph type="title"/>
          </p:nvPr>
        </p:nvSpPr>
        <p:spPr>
          <a:xfrm>
            <a:off x="1371600" y="168964"/>
            <a:ext cx="9601200" cy="1103243"/>
          </a:xfrm>
        </p:spPr>
        <p:txBody>
          <a:bodyPr>
            <a:normAutofit fontScale="90000"/>
          </a:bodyPr>
          <a:lstStyle/>
          <a:p>
            <a:r>
              <a:rPr lang="hr-BA" dirty="0"/>
              <a:t>1. Što su to virusi i </a:t>
            </a:r>
            <a:r>
              <a:rPr lang="hr-BA" dirty="0" err="1"/>
              <a:t>trojanci</a:t>
            </a:r>
            <a:r>
              <a:rPr lang="hr-BA" dirty="0"/>
              <a:t> i gdje se mogu nalaziti? </a:t>
            </a:r>
          </a:p>
        </p:txBody>
      </p:sp>
      <p:sp>
        <p:nvSpPr>
          <p:cNvPr id="3" name="Rezervirano mjesto sadržaja 2">
            <a:extLst>
              <a:ext uri="{FF2B5EF4-FFF2-40B4-BE49-F238E27FC236}">
                <a16:creationId xmlns:a16="http://schemas.microsoft.com/office/drawing/2014/main" id="{096C41A5-752B-40BE-95CE-131394202BBE}"/>
              </a:ext>
            </a:extLst>
          </p:cNvPr>
          <p:cNvSpPr>
            <a:spLocks noGrp="1"/>
          </p:cNvSpPr>
          <p:nvPr>
            <p:ph idx="1"/>
          </p:nvPr>
        </p:nvSpPr>
        <p:spPr>
          <a:xfrm>
            <a:off x="1371600" y="1789043"/>
            <a:ext cx="10820400" cy="4899993"/>
          </a:xfrm>
        </p:spPr>
        <p:txBody>
          <a:bodyPr>
            <a:normAutofit/>
          </a:bodyPr>
          <a:lstStyle/>
          <a:p>
            <a:r>
              <a:rPr lang="hr-BA" sz="2500" dirty="0"/>
              <a:t>Virusi je mali softverski program koji se širi s jednog računala na drugo i ometa rad računala. Može oštetiti ili izbrisati podatke na računalu, proširiti se na druga računala ili čak izbrisati cijeli sadržaj sa tvrdog diska. Često se šire privicima poruka e-pošte ili putem izravnih poruka.</a:t>
            </a:r>
          </a:p>
          <a:p>
            <a:r>
              <a:rPr lang="hr-BA" sz="2500" dirty="0"/>
              <a:t>Trojanac je zlonamjerni softverski program koji se krije unutar drugih programa. Ulazi u računalo skriven unutar legitimnog programa, potom umeće kod u operacijski sustav, što hakerima omogućuje pristup zaraženom računalu. Obično se ne šire samostalno. Šire se putem virusa, crva ili preuzetog softvera.</a:t>
            </a:r>
          </a:p>
          <a:p>
            <a:r>
              <a:rPr lang="hr-BA" sz="2500" dirty="0"/>
              <a:t>Mogu se nalaziti na zaraženim USB diskovima, linkovima na društvenim mrežama, privitku maila … </a:t>
            </a:r>
          </a:p>
        </p:txBody>
      </p:sp>
    </p:spTree>
    <p:extLst>
      <p:ext uri="{BB962C8B-B14F-4D97-AF65-F5344CB8AC3E}">
        <p14:creationId xmlns:p14="http://schemas.microsoft.com/office/powerpoint/2010/main" val="4077060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646ECA0-F748-483F-B17E-01012713E3AE}"/>
              </a:ext>
            </a:extLst>
          </p:cNvPr>
          <p:cNvSpPr>
            <a:spLocks noGrp="1"/>
          </p:cNvSpPr>
          <p:nvPr>
            <p:ph type="title"/>
          </p:nvPr>
        </p:nvSpPr>
        <p:spPr>
          <a:xfrm>
            <a:off x="1371600" y="247650"/>
            <a:ext cx="9601200" cy="1485900"/>
          </a:xfrm>
        </p:spPr>
        <p:txBody>
          <a:bodyPr/>
          <a:lstStyle/>
          <a:p>
            <a:r>
              <a:rPr lang="hr-BA" dirty="0"/>
              <a:t>2. U kojim tipovima datoteka možemo očekivati viruse?</a:t>
            </a:r>
          </a:p>
        </p:txBody>
      </p:sp>
      <p:sp>
        <p:nvSpPr>
          <p:cNvPr id="3" name="Rezervirano mjesto sadržaja 2">
            <a:extLst>
              <a:ext uri="{FF2B5EF4-FFF2-40B4-BE49-F238E27FC236}">
                <a16:creationId xmlns:a16="http://schemas.microsoft.com/office/drawing/2014/main" id="{2FE92EDC-0BF2-4ACE-A622-DA26D9518BE1}"/>
              </a:ext>
            </a:extLst>
          </p:cNvPr>
          <p:cNvSpPr>
            <a:spLocks noGrp="1"/>
          </p:cNvSpPr>
          <p:nvPr>
            <p:ph idx="1"/>
          </p:nvPr>
        </p:nvSpPr>
        <p:spPr>
          <a:xfrm>
            <a:off x="1371600" y="1855304"/>
            <a:ext cx="10820400" cy="4755046"/>
          </a:xfrm>
        </p:spPr>
        <p:txBody>
          <a:bodyPr>
            <a:normAutofit/>
          </a:bodyPr>
          <a:lstStyle/>
          <a:p>
            <a:r>
              <a:rPr lang="hr-BA" sz="2500" dirty="0"/>
              <a:t>Viruse možemo očekivati u pdf, </a:t>
            </a:r>
            <a:r>
              <a:rPr lang="hr-BA" sz="2500" dirty="0" err="1"/>
              <a:t>doc</a:t>
            </a:r>
            <a:r>
              <a:rPr lang="hr-BA" sz="2500" dirty="0"/>
              <a:t> i </a:t>
            </a:r>
            <a:r>
              <a:rPr lang="hr-BA" sz="2500" dirty="0" err="1"/>
              <a:t>xls</a:t>
            </a:r>
            <a:r>
              <a:rPr lang="hr-BA" sz="2500" dirty="0"/>
              <a:t> datotekama. Tj., mogu biti maskirani kao  </a:t>
            </a:r>
            <a:r>
              <a:rPr lang="hr-BA" sz="2500" dirty="0" err="1"/>
              <a:t>privic</a:t>
            </a:r>
            <a:r>
              <a:rPr lang="hr-BA" sz="2500" dirty="0"/>
              <a:t> koji sadrže slike, razglednice ili audio i videoteke. Šire se i putem preuzimanja na internetu te ih je moguće sakriti unutar krivotvorenog softvera ili u drugim datotekama ili programima koje ste možda preuzeli. </a:t>
            </a:r>
          </a:p>
        </p:txBody>
      </p:sp>
      <p:pic>
        <p:nvPicPr>
          <p:cNvPr id="5" name="Slika 4">
            <a:extLst>
              <a:ext uri="{FF2B5EF4-FFF2-40B4-BE49-F238E27FC236}">
                <a16:creationId xmlns:a16="http://schemas.microsoft.com/office/drawing/2014/main" id="{A1EBC785-A930-4B4E-9638-35F8E9D50475}"/>
              </a:ext>
            </a:extLst>
          </p:cNvPr>
          <p:cNvPicPr>
            <a:picLocks noChangeAspect="1"/>
          </p:cNvPicPr>
          <p:nvPr/>
        </p:nvPicPr>
        <p:blipFill>
          <a:blip r:embed="rId2"/>
          <a:stretch>
            <a:fillRect/>
          </a:stretch>
        </p:blipFill>
        <p:spPr>
          <a:xfrm>
            <a:off x="4562889" y="3429000"/>
            <a:ext cx="5368034" cy="3181350"/>
          </a:xfrm>
          <a:prstGeom prst="rect">
            <a:avLst/>
          </a:prstGeom>
        </p:spPr>
      </p:pic>
    </p:spTree>
    <p:extLst>
      <p:ext uri="{BB962C8B-B14F-4D97-AF65-F5344CB8AC3E}">
        <p14:creationId xmlns:p14="http://schemas.microsoft.com/office/powerpoint/2010/main" val="4125670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32D9C00-A002-42FE-9E5A-2E29C9D0DD2E}"/>
              </a:ext>
            </a:extLst>
          </p:cNvPr>
          <p:cNvSpPr>
            <a:spLocks noGrp="1"/>
          </p:cNvSpPr>
          <p:nvPr>
            <p:ph type="title"/>
          </p:nvPr>
        </p:nvSpPr>
        <p:spPr>
          <a:xfrm>
            <a:off x="1371600" y="247650"/>
            <a:ext cx="9601200" cy="1485900"/>
          </a:xfrm>
        </p:spPr>
        <p:txBody>
          <a:bodyPr/>
          <a:lstStyle/>
          <a:p>
            <a:r>
              <a:rPr lang="hr-BA" dirty="0"/>
              <a:t>3. Što je to </a:t>
            </a:r>
            <a:r>
              <a:rPr lang="hr-BA" dirty="0" err="1"/>
              <a:t>phishing</a:t>
            </a:r>
            <a:r>
              <a:rPr lang="hr-BA" dirty="0"/>
              <a:t> i kako se obraniti od njega?</a:t>
            </a:r>
          </a:p>
        </p:txBody>
      </p:sp>
      <p:sp>
        <p:nvSpPr>
          <p:cNvPr id="3" name="Rezervirano mjesto sadržaja 2">
            <a:extLst>
              <a:ext uri="{FF2B5EF4-FFF2-40B4-BE49-F238E27FC236}">
                <a16:creationId xmlns:a16="http://schemas.microsoft.com/office/drawing/2014/main" id="{120A1454-198B-4582-BF33-12F87E9A6419}"/>
              </a:ext>
            </a:extLst>
          </p:cNvPr>
          <p:cNvSpPr>
            <a:spLocks noGrp="1"/>
          </p:cNvSpPr>
          <p:nvPr>
            <p:ph idx="1"/>
          </p:nvPr>
        </p:nvSpPr>
        <p:spPr>
          <a:xfrm>
            <a:off x="1371600" y="1733550"/>
            <a:ext cx="10661374" cy="4441963"/>
          </a:xfrm>
        </p:spPr>
        <p:txBody>
          <a:bodyPr>
            <a:noAutofit/>
          </a:bodyPr>
          <a:lstStyle/>
          <a:p>
            <a:r>
              <a:rPr lang="hr-BA" sz="2500" dirty="0" err="1"/>
              <a:t>Phishing</a:t>
            </a:r>
            <a:r>
              <a:rPr lang="hr-BA" sz="2500" dirty="0"/>
              <a:t> ili mrežna krađa identiteta vrsta je prevare putem elektroničke pošte. Pošiljatelj navodi žrtvu da otkrije osobne informacije, obično financijske, upisivanjem istih na lažiranoj stranici čija je poveznica dana u poruci. </a:t>
            </a:r>
            <a:r>
              <a:rPr lang="hr-BA" sz="2500" dirty="0" err="1"/>
              <a:t>Phishing</a:t>
            </a:r>
            <a:r>
              <a:rPr lang="hr-BA" sz="2500" dirty="0"/>
              <a:t> se može iskoristiti tako da se osobi ukrade novac ili nanese neka druga šteta (npr. provala u žrtvin račun elektroničke pošte).</a:t>
            </a:r>
          </a:p>
          <a:p>
            <a:r>
              <a:rPr lang="hr-BA" sz="2500" dirty="0"/>
              <a:t>Poruka može izgledati kao obavijest iz banke, internetske trgovine i sl., te žrtvu navodi kliknuti na poveznicu koja je „udica” na kojoj počinitelj internetskog zločina izvlači tražene podatke žrtava. Potom žrtve na njoj upisuju osobne podatke.</a:t>
            </a:r>
          </a:p>
        </p:txBody>
      </p:sp>
    </p:spTree>
    <p:extLst>
      <p:ext uri="{BB962C8B-B14F-4D97-AF65-F5344CB8AC3E}">
        <p14:creationId xmlns:p14="http://schemas.microsoft.com/office/powerpoint/2010/main" val="3287674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niOkvir 2">
            <a:extLst>
              <a:ext uri="{FF2B5EF4-FFF2-40B4-BE49-F238E27FC236}">
                <a16:creationId xmlns:a16="http://schemas.microsoft.com/office/drawing/2014/main" id="{FF14537D-A144-4BEF-AA6A-69F0DE711C1D}"/>
              </a:ext>
            </a:extLst>
          </p:cNvPr>
          <p:cNvSpPr txBox="1"/>
          <p:nvPr/>
        </p:nvSpPr>
        <p:spPr>
          <a:xfrm>
            <a:off x="993913" y="0"/>
            <a:ext cx="11198087" cy="3554819"/>
          </a:xfrm>
          <a:prstGeom prst="rect">
            <a:avLst/>
          </a:prstGeom>
          <a:noFill/>
        </p:spPr>
        <p:txBody>
          <a:bodyPr wrap="square" rtlCol="0">
            <a:spAutoFit/>
          </a:bodyPr>
          <a:lstStyle/>
          <a:p>
            <a:pPr marL="342900" indent="-342900">
              <a:buFont typeface="Wingdings" panose="05000000000000000000" pitchFamily="2" charset="2"/>
              <a:buChar char="§"/>
            </a:pPr>
            <a:r>
              <a:rPr lang="hr-BA" sz="2500" dirty="0"/>
              <a:t>Lažna stranica izgleda gotovo identično kao autentična, samo je URL u adresnoj traci drugačiji.</a:t>
            </a:r>
          </a:p>
          <a:p>
            <a:pPr marL="342900" indent="-342900">
              <a:buFont typeface="Wingdings" panose="05000000000000000000" pitchFamily="2" charset="2"/>
              <a:buChar char="§"/>
            </a:pPr>
            <a:endParaRPr lang="hr-BA" sz="2500" dirty="0"/>
          </a:p>
          <a:p>
            <a:pPr marL="342900" indent="-342900">
              <a:buFont typeface="Wingdings" panose="05000000000000000000" pitchFamily="2" charset="2"/>
              <a:buChar char="§"/>
            </a:pPr>
            <a:r>
              <a:rPr lang="hr-BA" sz="2500" dirty="0"/>
              <a:t>Korisniku koji je postao žrtva krađe identiteta može se pomoći ako promjeni lozinku ili PIN za pristup na svoj korisnički račun ili u krajnjem slučaju da zatvori račun.</a:t>
            </a:r>
          </a:p>
          <a:p>
            <a:pPr marL="342900" indent="-342900">
              <a:buFont typeface="Arial" panose="020B0604020202020204" pitchFamily="34" charset="0"/>
              <a:buChar char="•"/>
            </a:pPr>
            <a:endParaRPr lang="hr-BA" sz="2500" dirty="0"/>
          </a:p>
          <a:p>
            <a:pPr marL="342900" indent="-342900">
              <a:buFont typeface="Wingdings" panose="05000000000000000000" pitchFamily="2" charset="2"/>
              <a:buChar char="§"/>
            </a:pPr>
            <a:r>
              <a:rPr lang="hr-BA" sz="2500" dirty="0"/>
              <a:t>Postoji i program koji štiti korisničke podatke, tzv.  </a:t>
            </a:r>
            <a:r>
              <a:rPr lang="hr-BA" sz="2500" dirty="0" err="1"/>
              <a:t>Delphish</a:t>
            </a:r>
            <a:r>
              <a:rPr lang="hr-BA" sz="2500" dirty="0"/>
              <a:t>. On omogućava korisniku da provjeri autora i zemlju podrijetla sumnjivih elektroničkih poruka.</a:t>
            </a:r>
          </a:p>
        </p:txBody>
      </p:sp>
      <p:pic>
        <p:nvPicPr>
          <p:cNvPr id="5" name="Slika 4">
            <a:extLst>
              <a:ext uri="{FF2B5EF4-FFF2-40B4-BE49-F238E27FC236}">
                <a16:creationId xmlns:a16="http://schemas.microsoft.com/office/drawing/2014/main" id="{EA8E1020-D66E-4BE0-9340-31F63A0E9B26}"/>
              </a:ext>
            </a:extLst>
          </p:cNvPr>
          <p:cNvPicPr>
            <a:picLocks noChangeAspect="1"/>
          </p:cNvPicPr>
          <p:nvPr/>
        </p:nvPicPr>
        <p:blipFill rotWithShape="1">
          <a:blip r:embed="rId2"/>
          <a:srcRect l="6034" t="9794" r="5200" b="12401"/>
          <a:stretch/>
        </p:blipFill>
        <p:spPr>
          <a:xfrm>
            <a:off x="3737113" y="3554819"/>
            <a:ext cx="5539409" cy="3238557"/>
          </a:xfrm>
          <a:prstGeom prst="rect">
            <a:avLst/>
          </a:prstGeom>
        </p:spPr>
      </p:pic>
    </p:spTree>
    <p:extLst>
      <p:ext uri="{BB962C8B-B14F-4D97-AF65-F5344CB8AC3E}">
        <p14:creationId xmlns:p14="http://schemas.microsoft.com/office/powerpoint/2010/main" val="199652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7A46655-5D5B-429E-91F5-043C5C5582A2}"/>
              </a:ext>
            </a:extLst>
          </p:cNvPr>
          <p:cNvSpPr>
            <a:spLocks noGrp="1"/>
          </p:cNvSpPr>
          <p:nvPr>
            <p:ph type="title"/>
          </p:nvPr>
        </p:nvSpPr>
        <p:spPr>
          <a:xfrm>
            <a:off x="1371600" y="247650"/>
            <a:ext cx="9601200" cy="1485900"/>
          </a:xfrm>
        </p:spPr>
        <p:txBody>
          <a:bodyPr/>
          <a:lstStyle/>
          <a:p>
            <a:r>
              <a:rPr lang="hr-BA" dirty="0"/>
              <a:t>4. Koliko često je potrebno ažurirati operativni sustav?</a:t>
            </a:r>
          </a:p>
        </p:txBody>
      </p:sp>
      <p:sp>
        <p:nvSpPr>
          <p:cNvPr id="3" name="Rezervirano mjesto sadržaja 2">
            <a:extLst>
              <a:ext uri="{FF2B5EF4-FFF2-40B4-BE49-F238E27FC236}">
                <a16:creationId xmlns:a16="http://schemas.microsoft.com/office/drawing/2014/main" id="{BED2021E-4604-4266-81B9-DBC233483458}"/>
              </a:ext>
            </a:extLst>
          </p:cNvPr>
          <p:cNvSpPr>
            <a:spLocks noGrp="1"/>
          </p:cNvSpPr>
          <p:nvPr>
            <p:ph idx="1"/>
          </p:nvPr>
        </p:nvSpPr>
        <p:spPr>
          <a:xfrm>
            <a:off x="1371600" y="1892595"/>
            <a:ext cx="10820400" cy="3974805"/>
          </a:xfrm>
        </p:spPr>
        <p:txBody>
          <a:bodyPr>
            <a:normAutofit/>
          </a:bodyPr>
          <a:lstStyle/>
          <a:p>
            <a:r>
              <a:rPr lang="hr-BA" sz="2500" dirty="0"/>
              <a:t>Operativni sustav je bitno ažurirati što je češće moguće. Osim što ćemo onemogućit usporen rad računala, ažuriranjem samog računala a zatim i antivirusnih programa povećat ćemo našu sigurnost i sigurnost rada na računalu. </a:t>
            </a:r>
          </a:p>
          <a:p>
            <a:r>
              <a:rPr lang="hr-BA" sz="2500" dirty="0"/>
              <a:t>Osim toga, preporučljivo je automatsko ažuriranje operativnog sustava kako bi se smanjila mogućnost zaraze računala </a:t>
            </a:r>
            <a:r>
              <a:rPr lang="hr-BA" sz="2500" dirty="0" err="1"/>
              <a:t>malverom</a:t>
            </a:r>
            <a:r>
              <a:rPr lang="hr-BA" sz="2500" dirty="0"/>
              <a:t>.</a:t>
            </a:r>
          </a:p>
          <a:p>
            <a:r>
              <a:rPr lang="hr-BA" sz="2500" dirty="0"/>
              <a:t>Također treba znati da je ažuriranje danas jednostavnije i ne oduzima puno vremena, najnovija ažuriranja se automatski preuzimaju i instaliraju čim postanu dostupna.</a:t>
            </a:r>
          </a:p>
        </p:txBody>
      </p:sp>
    </p:spTree>
    <p:extLst>
      <p:ext uri="{BB962C8B-B14F-4D97-AF65-F5344CB8AC3E}">
        <p14:creationId xmlns:p14="http://schemas.microsoft.com/office/powerpoint/2010/main" val="3459590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8353959-FC25-4298-A595-03C8E9969FD1}"/>
              </a:ext>
            </a:extLst>
          </p:cNvPr>
          <p:cNvSpPr>
            <a:spLocks noGrp="1"/>
          </p:cNvSpPr>
          <p:nvPr>
            <p:ph type="title"/>
          </p:nvPr>
        </p:nvSpPr>
        <p:spPr>
          <a:xfrm>
            <a:off x="1371600" y="247650"/>
            <a:ext cx="9601200" cy="1485900"/>
          </a:xfrm>
        </p:spPr>
        <p:txBody>
          <a:bodyPr/>
          <a:lstStyle/>
          <a:p>
            <a:r>
              <a:rPr lang="hr-BA" dirty="0"/>
              <a:t>5. Online kupovina?</a:t>
            </a:r>
          </a:p>
        </p:txBody>
      </p:sp>
      <p:sp>
        <p:nvSpPr>
          <p:cNvPr id="3" name="Rezervirano mjesto sadržaja 2">
            <a:extLst>
              <a:ext uri="{FF2B5EF4-FFF2-40B4-BE49-F238E27FC236}">
                <a16:creationId xmlns:a16="http://schemas.microsoft.com/office/drawing/2014/main" id="{277CB789-AD06-400A-8069-F7F992A5CA1E}"/>
              </a:ext>
            </a:extLst>
          </p:cNvPr>
          <p:cNvSpPr>
            <a:spLocks noGrp="1"/>
          </p:cNvSpPr>
          <p:nvPr>
            <p:ph idx="1"/>
          </p:nvPr>
        </p:nvSpPr>
        <p:spPr>
          <a:xfrm>
            <a:off x="1371600" y="1446028"/>
            <a:ext cx="10687878" cy="5411972"/>
          </a:xfrm>
        </p:spPr>
        <p:txBody>
          <a:bodyPr>
            <a:normAutofit/>
          </a:bodyPr>
          <a:lstStyle/>
          <a:p>
            <a:pPr>
              <a:lnSpc>
                <a:spcPct val="100000"/>
              </a:lnSpc>
            </a:pPr>
            <a:r>
              <a:rPr lang="hr-BA" sz="2500" dirty="0"/>
              <a:t>Online kupovina je sve popularnija kod nas i nje se ne treba bojati. Činjenica je da se gotovo svaka online prevara kreće zbog premale educiranosti korisnika i želje da kupi nešto na brzinu i po najpovoljnijoj cijeni. Svaki kupac treba pripaziti na to da koristi poznate web trgovine, koje su već provjerene. Osim toga trebaju provjeriti ima li web trgovina SSL certifikat (Secure </a:t>
            </a:r>
            <a:r>
              <a:rPr lang="hr-BA" sz="2500" dirty="0" err="1"/>
              <a:t>Sockets</a:t>
            </a:r>
            <a:r>
              <a:rPr lang="hr-BA" sz="2500" dirty="0"/>
              <a:t> </a:t>
            </a:r>
            <a:r>
              <a:rPr lang="hr-BA" sz="2500" dirty="0" err="1"/>
              <a:t>Layer</a:t>
            </a:r>
            <a:r>
              <a:rPr lang="hr-BA" sz="2500" dirty="0"/>
              <a:t>), ograničit broj osobnih podataka, zaštiti svoje računalo, pripaziti na koje se mreže spaja,  osmislit jake lozinke, provjeriti recenzije  trgovina itd.</a:t>
            </a:r>
          </a:p>
        </p:txBody>
      </p:sp>
      <p:pic>
        <p:nvPicPr>
          <p:cNvPr id="5" name="Slika 4">
            <a:extLst>
              <a:ext uri="{FF2B5EF4-FFF2-40B4-BE49-F238E27FC236}">
                <a16:creationId xmlns:a16="http://schemas.microsoft.com/office/drawing/2014/main" id="{C0DC522F-A943-44B1-9696-598694FF201F}"/>
              </a:ext>
            </a:extLst>
          </p:cNvPr>
          <p:cNvPicPr>
            <a:picLocks noChangeAspect="1"/>
          </p:cNvPicPr>
          <p:nvPr/>
        </p:nvPicPr>
        <p:blipFill rotWithShape="1">
          <a:blip r:embed="rId2"/>
          <a:srcRect l="28803" t="12789" r="28533" b="12632"/>
          <a:stretch/>
        </p:blipFill>
        <p:spPr>
          <a:xfrm>
            <a:off x="7494105" y="4336794"/>
            <a:ext cx="3326295" cy="2521206"/>
          </a:xfrm>
          <a:prstGeom prst="rect">
            <a:avLst/>
          </a:prstGeom>
        </p:spPr>
      </p:pic>
    </p:spTree>
    <p:extLst>
      <p:ext uri="{BB962C8B-B14F-4D97-AF65-F5344CB8AC3E}">
        <p14:creationId xmlns:p14="http://schemas.microsoft.com/office/powerpoint/2010/main" val="794531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4C915D0-0FBB-41A7-B63D-C1EB4E938488}"/>
              </a:ext>
            </a:extLst>
          </p:cNvPr>
          <p:cNvSpPr>
            <a:spLocks noGrp="1"/>
          </p:cNvSpPr>
          <p:nvPr>
            <p:ph type="title"/>
          </p:nvPr>
        </p:nvSpPr>
        <p:spPr>
          <a:xfrm>
            <a:off x="1371600" y="247650"/>
            <a:ext cx="9601200" cy="1485900"/>
          </a:xfrm>
        </p:spPr>
        <p:txBody>
          <a:bodyPr/>
          <a:lstStyle/>
          <a:p>
            <a:r>
              <a:rPr lang="hr-BA" dirty="0"/>
              <a:t>6. Chat  room  </a:t>
            </a:r>
          </a:p>
        </p:txBody>
      </p:sp>
      <p:sp>
        <p:nvSpPr>
          <p:cNvPr id="3" name="Rezervirano mjesto sadržaja 2">
            <a:extLst>
              <a:ext uri="{FF2B5EF4-FFF2-40B4-BE49-F238E27FC236}">
                <a16:creationId xmlns:a16="http://schemas.microsoft.com/office/drawing/2014/main" id="{A24E7196-65B5-4D0E-8DE0-1CC515574EFA}"/>
              </a:ext>
            </a:extLst>
          </p:cNvPr>
          <p:cNvSpPr>
            <a:spLocks noGrp="1"/>
          </p:cNvSpPr>
          <p:nvPr>
            <p:ph idx="1"/>
          </p:nvPr>
        </p:nvSpPr>
        <p:spPr>
          <a:xfrm>
            <a:off x="1371600" y="1733550"/>
            <a:ext cx="9601200" cy="4133850"/>
          </a:xfrm>
        </p:spPr>
        <p:txBody>
          <a:bodyPr>
            <a:noAutofit/>
          </a:bodyPr>
          <a:lstStyle/>
          <a:p>
            <a:r>
              <a:rPr lang="hr-BA" sz="2500" dirty="0"/>
              <a:t>Putem interneta možemo komunicirati s velikim brojem ljudi, iz različitih dijelova svijeta. Među mladima je osobito privlačna anonimnost koju Internet pruža, te im omogućuje drugačiju komunikaciju što znači da se mogu predstaviti kako žele i biti što žele. Ponekad odrasli ljudi nemaju prijateljske namjere i navuku mlade na neodgovorne postupke.</a:t>
            </a:r>
          </a:p>
          <a:p>
            <a:r>
              <a:rPr lang="hr-BA" sz="2500" dirty="0"/>
              <a:t>U ovakvim chatovima nikad nikome ne smijemo otkrivati svoju lozinku, davati informacije o pravom identitetu (ime, prezime, adresu, broj telefona…). Na ovakvim mjestima nikad ne bi trebali slati slike, opis sebe ili člana obitelji. Niti davati bilo kakve informacije koje bi netko mogao zloupotrijebiti. </a:t>
            </a:r>
          </a:p>
        </p:txBody>
      </p:sp>
    </p:spTree>
    <p:extLst>
      <p:ext uri="{BB962C8B-B14F-4D97-AF65-F5344CB8AC3E}">
        <p14:creationId xmlns:p14="http://schemas.microsoft.com/office/powerpoint/2010/main" val="990405397"/>
      </p:ext>
    </p:extLst>
  </p:cSld>
  <p:clrMapOvr>
    <a:masterClrMapping/>
  </p:clrMapOvr>
</p:sld>
</file>

<file path=ppt/theme/theme1.xml><?xml version="1.0" encoding="utf-8"?>
<a:theme xmlns:a="http://schemas.openxmlformats.org/drawingml/2006/main" name="Žetva">
  <a:themeElements>
    <a:clrScheme name="Žetv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Žetv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Žetv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TM10001105[[fn=Žetva]]</Template>
  <TotalTime>117</TotalTime>
  <Words>991</Words>
  <Application>Microsoft Office PowerPoint</Application>
  <PresentationFormat>Široki zaslon</PresentationFormat>
  <Paragraphs>41</Paragraphs>
  <Slides>11</Slides>
  <Notes>0</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11</vt:i4>
      </vt:variant>
    </vt:vector>
  </HeadingPairs>
  <TitlesOfParts>
    <vt:vector size="16" baseType="lpstr">
      <vt:lpstr>Arial</vt:lpstr>
      <vt:lpstr>Franklin Gothic Book</vt:lpstr>
      <vt:lpstr>Times New Roman</vt:lpstr>
      <vt:lpstr>Wingdings</vt:lpstr>
      <vt:lpstr>Žetva</vt:lpstr>
      <vt:lpstr>Koliko vjerujemo internetu?</vt:lpstr>
      <vt:lpstr>PowerPoint prezentacija</vt:lpstr>
      <vt:lpstr>1. Što su to virusi i trojanci i gdje se mogu nalaziti? </vt:lpstr>
      <vt:lpstr>2. U kojim tipovima datoteka možemo očekivati viruse?</vt:lpstr>
      <vt:lpstr>3. Što je to phishing i kako se obraniti od njega?</vt:lpstr>
      <vt:lpstr>PowerPoint prezentacija</vt:lpstr>
      <vt:lpstr>4. Koliko često je potrebno ažurirati operativni sustav?</vt:lpstr>
      <vt:lpstr>5. Online kupovina?</vt:lpstr>
      <vt:lpstr>6. Chat  room  </vt:lpstr>
      <vt:lpstr>7. Je li sve objavljeno na Internetu istinito?</vt:lpstr>
      <vt:lpstr>8. Roditeljska kontrola na računalu?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Koliko vjerujemo internetu?</dc:title>
  <dc:creator>ivana</dc:creator>
  <cp:lastModifiedBy>ivana</cp:lastModifiedBy>
  <cp:revision>24</cp:revision>
  <dcterms:created xsi:type="dcterms:W3CDTF">2020-05-12T18:34:21Z</dcterms:created>
  <dcterms:modified xsi:type="dcterms:W3CDTF">2020-05-12T20:31:34Z</dcterms:modified>
</cp:coreProperties>
</file>