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7" r:id="rId20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17C056-E2D8-4E69-A4A5-6377CFF9CBCD}" type="datetime1">
              <a:rPr lang="sr-Latn-RS" smtClean="0"/>
              <a:t>27.5.2020.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D7AE48-40F0-4534-9C37-95A749EABFAC}" type="datetime1">
              <a:rPr lang="sr-Latn-RS" smtClean="0"/>
              <a:t>27.5.2020.</a:t>
            </a:fld>
            <a:endParaRPr lang="en-US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8" name="Rezervirano mjesto za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B98FB7-01F8-4EAA-A9E0-60DE63D1A759}" type="datetime1">
              <a:rPr lang="sr-Latn-RS" smtClean="0"/>
              <a:t>27.5.2020.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DA13D-5058-41B3-9154-31909F76EA62}" type="datetime1">
              <a:rPr lang="sr-Latn-RS" smtClean="0"/>
              <a:t>27.5.2020.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okomiti teks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zervirano mjesto za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BE465-60E6-4621-9D67-3B8166BCFAD3}" type="datetime1">
              <a:rPr lang="sr-Latn-RS" smtClean="0"/>
              <a:t>27.5.2020.</a:t>
            </a:fld>
            <a:endParaRPr lang="en-US" dirty="0"/>
          </a:p>
        </p:txBody>
      </p:sp>
      <p:sp>
        <p:nvSpPr>
          <p:cNvPr id="12" name="Rezervirano mjesto za podnožje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Rezervirano mjesto za broj slajda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Rezervirano mjesto za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43E2B2-CC96-48E9-A8E3-124697AD5DB0}" type="datetime1">
              <a:rPr lang="sr-Latn-RS" smtClean="0"/>
              <a:t>27.5.2020.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2C604F-5AB3-4565-9024-474093552AEF}" type="datetime1">
              <a:rPr lang="sr-Latn-RS" smtClean="0"/>
              <a:t>27.5.2020.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E57169-6A8E-4499-A06C-1CE200C65010}" type="datetime1">
              <a:rPr lang="sr-Latn-RS" smtClean="0"/>
              <a:t>27.5.2020.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50701A-CF6D-409B-8AAB-3C0FDA152BE1}" type="datetime1">
              <a:rPr lang="sr-Latn-RS" smtClean="0"/>
              <a:t>27.5.2020.</a:t>
            </a:fld>
            <a:endParaRPr lang="en-US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A8DBB8-E5FE-4D12-8D0D-E125A7F0AC2C}" type="datetime1">
              <a:rPr lang="sr-Latn-RS" smtClean="0"/>
              <a:t>27.5.2020.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8A5BE-774C-4072-847A-F19777E0C1FC}" type="datetime1">
              <a:rPr lang="sr-Latn-RS" smtClean="0"/>
              <a:t>27.5.2020.</a:t>
            </a:fld>
            <a:endParaRPr lang="en-US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BE207D48-FA92-4852-A1B3-00CEB7CFE179}" type="datetime1">
              <a:rPr lang="sr-Latn-RS" smtClean="0"/>
              <a:t>27.5.2020.</a:t>
            </a:fld>
            <a:endParaRPr lang="en-US" dirty="0"/>
          </a:p>
        </p:txBody>
      </p:sp>
      <p:sp>
        <p:nvSpPr>
          <p:cNvPr id="10" name="Rezervirano mjesto za podnožje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Rezervirano mjesto za broj slajda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7DE0ED-EF93-4734-80CE-9BB208A2C0F1}" type="datetime1">
              <a:rPr lang="sr-Latn-RS" smtClean="0"/>
              <a:t>27.5.2020.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hr"/>
              <a:t>Kliknite da biste uredili stilove teksta matrice</a:t>
            </a:r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2EFF504-150E-4E49-AF20-767FBAA111EA}" type="datetime1">
              <a:rPr lang="sr-Latn-RS" smtClean="0"/>
              <a:t>27.5.2020.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ravokut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avokut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ravokut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r.wikipedia.org/wiki/Europska_unij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h.wikipedia.org/wiki/Tradicionalna_kineska_medicina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ravokutni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algn="ctr" rtl="0"/>
            <a:r>
              <a:rPr lang="hr-BA" sz="4500" dirty="0"/>
              <a:t>Krug i kružnica</a:t>
            </a:r>
            <a:endParaRPr lang="hr" sz="45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hr" sz="2000" dirty="0">
                <a:solidFill>
                  <a:schemeClr val="tx1"/>
                </a:solidFill>
              </a:rPr>
              <a:t>Filip ivanković 8B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Slika 5" descr="Krupni plan logotipa&#10;&#10;Opis se generira automatski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9864F69-EABA-48DB-A276-41EE76FA4159}"/>
              </a:ext>
            </a:extLst>
          </p:cNvPr>
          <p:cNvSpPr txBox="1"/>
          <p:nvPr/>
        </p:nvSpPr>
        <p:spPr>
          <a:xfrm>
            <a:off x="3869635" y="1135063"/>
            <a:ext cx="46250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2500" b="1" dirty="0"/>
              <a:t>Projektni zadatak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4981B7A8-B2FA-492A-8034-A1AAE7036B0F}"/>
              </a:ext>
            </a:extLst>
          </p:cNvPr>
          <p:cNvSpPr txBox="1"/>
          <p:nvPr/>
        </p:nvSpPr>
        <p:spPr>
          <a:xfrm>
            <a:off x="834887" y="2382559"/>
            <a:ext cx="10641496" cy="2092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BA" sz="13000" dirty="0"/>
              <a:t>ZANIMLJIVOSTI</a:t>
            </a:r>
          </a:p>
        </p:txBody>
      </p:sp>
    </p:spTree>
    <p:extLst>
      <p:ext uri="{BB962C8B-B14F-4D97-AF65-F5344CB8AC3E}">
        <p14:creationId xmlns:p14="http://schemas.microsoft.com/office/powerpoint/2010/main" val="13081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69F392CC-E457-4D93-AE98-386FB08181F2}"/>
                  </a:ext>
                </a:extLst>
              </p:cNvPr>
              <p:cNvSpPr txBox="1"/>
              <p:nvPr/>
            </p:nvSpPr>
            <p:spPr>
              <a:xfrm>
                <a:off x="490330" y="874643"/>
                <a:ext cx="111185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BA" sz="4000" dirty="0"/>
                  <a:t>Broj </a:t>
                </a:r>
                <a14:m>
                  <m:oMath xmlns:m="http://schemas.openxmlformats.org/officeDocument/2006/math">
                    <m:r>
                      <a:rPr lang="hr-BA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hr-BA" sz="4000" dirty="0"/>
              </a:p>
            </p:txBody>
          </p:sp>
        </mc:Choice>
        <mc:Fallback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69F392CC-E457-4D93-AE98-386FB0818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30" y="874643"/>
                <a:ext cx="11118574" cy="707886"/>
              </a:xfrm>
              <a:prstGeom prst="rect">
                <a:avLst/>
              </a:prstGeom>
              <a:blipFill>
                <a:blip r:embed="rId2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hr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16D771BF-EF23-4993-8375-7F114AE78B7B}"/>
                  </a:ext>
                </a:extLst>
              </p:cNvPr>
              <p:cNvSpPr txBox="1"/>
              <p:nvPr/>
            </p:nvSpPr>
            <p:spPr>
              <a:xfrm>
                <a:off x="728870" y="1921565"/>
                <a:ext cx="10880034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BA" sz="2200" dirty="0"/>
                  <a:t>Podijelimo li opseg i duljinu promjera bilo kojeg kruga, dobit ćemo broj </a:t>
                </a:r>
                <a14:m>
                  <m:oMath xmlns:m="http://schemas.openxmlformats.org/officeDocument/2006/math">
                    <m:r>
                      <a:rPr lang="hr-BA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hr-BA" sz="2200" dirty="0"/>
                  <a:t>. Broj </a:t>
                </a:r>
                <a14:m>
                  <m:oMath xmlns:m="http://schemas.openxmlformats.org/officeDocument/2006/math">
                    <m:r>
                      <a:rPr lang="hr-BA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BA" sz="2200" dirty="0"/>
                  <a:t> (Pi) je beskonačan </a:t>
                </a:r>
                <a:r>
                  <a:rPr lang="hr-BA" sz="2200" dirty="0" err="1"/>
                  <a:t>neperiodični</a:t>
                </a:r>
                <a:r>
                  <a:rPr lang="hr-BA" sz="2200" dirty="0"/>
                  <a:t> decimalni broj. </a:t>
                </a:r>
                <a:r>
                  <a:rPr lang="hr-BA" sz="2200" dirty="0" err="1"/>
                  <a:t>Ludolf</a:t>
                </a:r>
                <a:r>
                  <a:rPr lang="hr-BA" sz="2200" dirty="0"/>
                  <a:t> van </a:t>
                </a:r>
                <a:r>
                  <a:rPr lang="hr-BA" sz="2200" dirty="0" err="1"/>
                  <a:t>Ceulen</a:t>
                </a:r>
                <a:r>
                  <a:rPr lang="hr-BA" sz="2200" dirty="0"/>
                  <a:t> (16. st.), nizozemski matematičar, izračunao je broj </a:t>
                </a:r>
                <a14:m>
                  <m:oMath xmlns:m="http://schemas.openxmlformats.org/officeDocument/2006/math">
                    <m:r>
                      <a:rPr lang="hr-BA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BA" sz="2200" dirty="0"/>
                  <a:t> na 35 decimala, njemu u čast broj </a:t>
                </a:r>
                <a14:m>
                  <m:oMath xmlns:m="http://schemas.openxmlformats.org/officeDocument/2006/math">
                    <m:r>
                      <a:rPr lang="hr-B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BA" sz="2200" dirty="0"/>
                  <a:t> se često zove i </a:t>
                </a:r>
                <a:r>
                  <a:rPr lang="hr-BA" sz="2200" b="1" dirty="0" err="1"/>
                  <a:t>Ludolfov</a:t>
                </a:r>
                <a:r>
                  <a:rPr lang="hr-BA" sz="2200" b="1" dirty="0"/>
                  <a:t> broj</a:t>
                </a:r>
                <a:r>
                  <a:rPr lang="hr-BA" sz="2200" dirty="0"/>
                  <a:t>. Danas je poznato preko milijardu znamenki broja </a:t>
                </a:r>
                <a14:m>
                  <m:oMath xmlns:m="http://schemas.openxmlformats.org/officeDocument/2006/math">
                    <m:r>
                      <a:rPr lang="hr-B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BA" sz="2200" dirty="0"/>
                  <a:t>, ali prilikom računanja obično se zaokružuje na dvije decimale, tj. </a:t>
                </a:r>
                <a14:m>
                  <m:oMath xmlns:m="http://schemas.openxmlformats.org/officeDocument/2006/math">
                    <m:r>
                      <a:rPr lang="hr-B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B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BA" sz="2200" dirty="0"/>
                  <a:t> = 3,14. Zanimljivo je da su decimale broja </a:t>
                </a:r>
                <a14:m>
                  <m:oMath xmlns:m="http://schemas.openxmlformats.org/officeDocument/2006/math">
                    <m:r>
                      <a:rPr lang="hr-B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hr-BA" sz="2200" dirty="0"/>
                  <a:t> ugravirane na </a:t>
                </a:r>
                <a:r>
                  <a:rPr lang="hr-BA" sz="2200" dirty="0" err="1"/>
                  <a:t>Ludolfov</a:t>
                </a:r>
                <a:r>
                  <a:rPr lang="hr-BA" sz="2200" dirty="0"/>
                  <a:t> nadgrobni spomenik: 3,141592653589793238462643383279… </a:t>
                </a:r>
              </a:p>
            </p:txBody>
          </p:sp>
        </mc:Choice>
        <mc:Fallback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16D771BF-EF23-4993-8375-7F114AE78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70" y="1921565"/>
                <a:ext cx="10880034" cy="2123658"/>
              </a:xfrm>
              <a:prstGeom prst="rect">
                <a:avLst/>
              </a:prstGeom>
              <a:blipFill>
                <a:blip r:embed="rId3"/>
                <a:stretch>
                  <a:fillRect l="-729" t="-2006" r="-168" b="-4871"/>
                </a:stretch>
              </a:blipFill>
            </p:spPr>
            <p:txBody>
              <a:bodyPr/>
              <a:lstStyle/>
              <a:p>
                <a:r>
                  <a:rPr lang="hr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>
            <a:extLst>
              <a:ext uri="{FF2B5EF4-FFF2-40B4-BE49-F238E27FC236}">
                <a16:creationId xmlns:a16="http://schemas.microsoft.com/office/drawing/2014/main" id="{29618581-5339-4F5F-B730-6B795DE51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83376"/>
            <a:ext cx="5110442" cy="28746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BEEC543B-AB5F-4BA0-BD23-CD7F983CEC46}"/>
                  </a:ext>
                </a:extLst>
              </p:cNvPr>
              <p:cNvSpPr txBox="1"/>
              <p:nvPr/>
            </p:nvSpPr>
            <p:spPr>
              <a:xfrm>
                <a:off x="781877" y="4384259"/>
                <a:ext cx="460144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BA" sz="2200" dirty="0"/>
                  <a:t>14. ožujka obilježavamo dan broja </a:t>
                </a:r>
                <a14:m>
                  <m:oMath xmlns:m="http://schemas.openxmlformats.org/officeDocument/2006/math">
                    <m:r>
                      <a:rPr lang="hr-B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BA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r-BA" sz="2200" dirty="0"/>
              </a:p>
            </p:txBody>
          </p:sp>
        </mc:Choice>
        <mc:Fallback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BEEC543B-AB5F-4BA0-BD23-CD7F983CE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7" y="4384259"/>
                <a:ext cx="4601443" cy="430887"/>
              </a:xfrm>
              <a:prstGeom prst="rect">
                <a:avLst/>
              </a:prstGeom>
              <a:blipFill>
                <a:blip r:embed="rId5"/>
                <a:stretch>
                  <a:fillRect l="-1722" t="-9859" b="-28169"/>
                </a:stretch>
              </a:blipFill>
            </p:spPr>
            <p:txBody>
              <a:bodyPr/>
              <a:lstStyle/>
              <a:p>
                <a:r>
                  <a:rPr lang="hr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0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5EADCB0-2898-471B-B9D2-9FC5A03079D6}"/>
              </a:ext>
            </a:extLst>
          </p:cNvPr>
          <p:cNvSpPr txBox="1"/>
          <p:nvPr/>
        </p:nvSpPr>
        <p:spPr>
          <a:xfrm>
            <a:off x="1325217" y="583528"/>
            <a:ext cx="9125533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BA" sz="3000" b="1" dirty="0"/>
              <a:t>STONEHENGE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37BB225-602D-49AE-ACF2-3D07BE6FC252}"/>
              </a:ext>
            </a:extLst>
          </p:cNvPr>
          <p:cNvSpPr txBox="1"/>
          <p:nvPr/>
        </p:nvSpPr>
        <p:spPr>
          <a:xfrm>
            <a:off x="0" y="1431235"/>
            <a:ext cx="1219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200" dirty="0"/>
              <a:t>Stonehenge je jedan od najpoznatijih spomenika neolitskog doba. </a:t>
            </a:r>
            <a:r>
              <a:rPr lang="hr-BA" sz="2200" b="1" dirty="0"/>
              <a:t>Kameni krug</a:t>
            </a:r>
            <a:r>
              <a:rPr lang="hr-BA" sz="2200" dirty="0"/>
              <a:t> u </a:t>
            </a:r>
            <a:r>
              <a:rPr lang="hr-BA" sz="2200" dirty="0" err="1"/>
              <a:t>Stonehengeu</a:t>
            </a:r>
            <a:r>
              <a:rPr lang="hr-BA" sz="2200" dirty="0"/>
              <a:t> jedno je od svjetskih čuda, a ovu turističku atrakciju svake godine posjeti tisuće posjetitelja. Prava namjena spomenika se ne zna ni dan danas, ali se pretpostavlja da je služio za vjerske obrede. Mišljenje je znanstvenika i arheologa da je kameni krug u </a:t>
            </a:r>
            <a:r>
              <a:rPr lang="hr-BA" sz="2200" dirty="0" err="1"/>
              <a:t>Stonehengeu</a:t>
            </a:r>
            <a:r>
              <a:rPr lang="hr-BA" sz="2200" dirty="0"/>
              <a:t> u početku bio promjera 110 m te da se u jednome trenutku sastojao od dva koncentrična kruga. Tijekom godina izgled spomenika se mijenjao te u posljednjoj fazi izgleda ovog spomenika 30 je kamena podignuto u krugu promjera 33 m. na njih su stavljeni dodatni blokovi koji su zatvarali krivulju oblika kružnice, a na svaka dva stupa bila je postavljena greda.</a:t>
            </a:r>
          </a:p>
          <a:p>
            <a:endParaRPr lang="hr-BA" sz="22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EB8F31A-63B3-4145-8BC5-B7B544F0E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" b="63478"/>
          <a:stretch/>
        </p:blipFill>
        <p:spPr>
          <a:xfrm>
            <a:off x="2378700" y="3909391"/>
            <a:ext cx="3717300" cy="294860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8B84B8E-A897-410E-BB39-082AEC9EFC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0" r="533" b="13044"/>
          <a:stretch/>
        </p:blipFill>
        <p:spPr>
          <a:xfrm>
            <a:off x="6900786" y="3898566"/>
            <a:ext cx="4840641" cy="29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1ABFD90-30B6-4E23-A5FA-70C06962B30B}"/>
              </a:ext>
            </a:extLst>
          </p:cNvPr>
          <p:cNvSpPr txBox="1"/>
          <p:nvPr/>
        </p:nvSpPr>
        <p:spPr>
          <a:xfrm>
            <a:off x="2173357" y="821635"/>
            <a:ext cx="7977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4000" dirty="0"/>
              <a:t>KRUG JE SVUDA OKO NAS!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FF65089-4896-4642-A03D-6A0BE1403ECD}"/>
              </a:ext>
            </a:extLst>
          </p:cNvPr>
          <p:cNvSpPr txBox="1"/>
          <p:nvPr/>
        </p:nvSpPr>
        <p:spPr>
          <a:xfrm>
            <a:off x="357809" y="1529521"/>
            <a:ext cx="114498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BA" sz="2200" dirty="0"/>
              <a:t>Mnoge zastave država širom svijeta na sebi imaju oblik kruga, npr. Japan, Indija, Južna Koreja, Brazil… Čak se i zastava Europske Unije sastoji od 12 zlatnih zvjezdica na plavoj podlozi koje su poredane u krug.</a:t>
            </a:r>
          </a:p>
          <a:p>
            <a:endParaRPr lang="hr-BA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BA" sz="2200" dirty="0"/>
              <a:t>Astrološki simbol Sunca je kružnica sa točkom u svom središtu. Kružnica simbolizira beskonačnost, a točka u sredini je onaj žarišni centar iz kojeg sve izvire i u koji se na kraju sve vraća.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C814238-3AE6-4F84-A592-F7E3B66FB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85" y="3732747"/>
            <a:ext cx="2789997" cy="295628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661B33C-80E0-414C-8636-722158E46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69703" y="3976757"/>
            <a:ext cx="4055165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AD55D8AD-5726-48C7-B2F5-7446A7D75CAA}"/>
              </a:ext>
            </a:extLst>
          </p:cNvPr>
          <p:cNvSpPr txBox="1"/>
          <p:nvPr/>
        </p:nvSpPr>
        <p:spPr>
          <a:xfrm>
            <a:off x="2862469" y="834919"/>
            <a:ext cx="6467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4000" dirty="0"/>
              <a:t>JIN i JANG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506A317-87E1-4484-B6DF-E9D498210B57}"/>
              </a:ext>
            </a:extLst>
          </p:cNvPr>
          <p:cNvSpPr txBox="1"/>
          <p:nvPr/>
        </p:nvSpPr>
        <p:spPr>
          <a:xfrm>
            <a:off x="5638800" y="297511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hr-BA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97448FC-1D64-4C2F-B9AD-8B5A28B8E82A}"/>
              </a:ext>
            </a:extLst>
          </p:cNvPr>
          <p:cNvSpPr txBox="1"/>
          <p:nvPr/>
        </p:nvSpPr>
        <p:spPr>
          <a:xfrm>
            <a:off x="689114" y="1569277"/>
            <a:ext cx="1097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200" dirty="0"/>
              <a:t>Jin i </a:t>
            </a:r>
            <a:r>
              <a:rPr lang="hr-BA" sz="2200" dirty="0" err="1"/>
              <a:t>Jang</a:t>
            </a:r>
            <a:r>
              <a:rPr lang="hr-BA" sz="2200" dirty="0"/>
              <a:t> dva su osnovna pojma kineske filozofije, a prikazuju naizgled nespojive sile prirode koje se nadopunjuju. </a:t>
            </a:r>
            <a:r>
              <a:rPr lang="hr-BA" sz="2200" dirty="0" err="1"/>
              <a:t>Jang</a:t>
            </a:r>
            <a:r>
              <a:rPr lang="hr-BA" sz="2200" dirty="0"/>
              <a:t> je povezan s bijelim, muškim načelom i usredotočen je prema vani, a crni Jin simbolizira žensko načelo koje je usredotočeno prema unutrašnjosti. Simboliziraju dvojnosti u svijetu (svijetlo i tama, visoko i nisko, toplo i hladno…) ali ipak se </a:t>
            </a:r>
            <a:r>
              <a:rPr lang="hr-BA" sz="2200" dirty="0" err="1"/>
              <a:t>nadopunjuu</a:t>
            </a:r>
            <a:r>
              <a:rPr lang="hr-BA" sz="2200" dirty="0"/>
              <a:t> i surađuju te udruženi čine jedinstvo. Svaki od njih sadrži djelić onog drugog – crni kružić u bijeloj polovici i bijeli kružić u crnoj polovici simbola. A kao jedno čine krug. </a:t>
            </a:r>
            <a:r>
              <a:rPr lang="hr-BA" sz="2200" dirty="0">
                <a:sym typeface="Wingdings" panose="05000000000000000000" pitchFamily="2" charset="2"/>
              </a:rPr>
              <a:t></a:t>
            </a:r>
            <a:endParaRPr lang="hr-BA" sz="22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A0030C5-0D61-441B-A2CC-6E64575DA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95957" y="3745880"/>
            <a:ext cx="3085686" cy="30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D134FDBC-5E88-450C-AA50-296845576543}"/>
              </a:ext>
            </a:extLst>
          </p:cNvPr>
          <p:cNvSpPr txBox="1"/>
          <p:nvPr/>
        </p:nvSpPr>
        <p:spPr>
          <a:xfrm>
            <a:off x="2093843" y="834887"/>
            <a:ext cx="8004313" cy="715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4000" dirty="0"/>
              <a:t>OPTIČKE ILUZIJE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6DBC09A-9539-4A16-935D-3FB4F054FB3C}"/>
              </a:ext>
            </a:extLst>
          </p:cNvPr>
          <p:cNvSpPr txBox="1"/>
          <p:nvPr/>
        </p:nvSpPr>
        <p:spPr>
          <a:xfrm>
            <a:off x="662609" y="1550504"/>
            <a:ext cx="10919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200" dirty="0"/>
              <a:t>1. Na kojem je crtežu središnji krug veći, lijevom ili desnom?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C122F0D-9A0A-4A4F-A17B-EA80490ED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97" y="2200216"/>
            <a:ext cx="8868863" cy="4505383"/>
          </a:xfrm>
          <a:prstGeom prst="rect">
            <a:avLst/>
          </a:prstGeom>
        </p:spPr>
      </p:pic>
      <p:sp>
        <p:nvSpPr>
          <p:cNvPr id="7" name="Akcijski gumb: Prazno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8570700-7567-4A23-A5E6-B73E66C0E04E}"/>
              </a:ext>
            </a:extLst>
          </p:cNvPr>
          <p:cNvSpPr/>
          <p:nvPr/>
        </p:nvSpPr>
        <p:spPr>
          <a:xfrm>
            <a:off x="9720469" y="5976729"/>
            <a:ext cx="2425148" cy="728869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96A53D5-ABB9-4C50-8501-091AD8E72474}"/>
              </a:ext>
            </a:extLst>
          </p:cNvPr>
          <p:cNvSpPr txBox="1"/>
          <p:nvPr/>
        </p:nvSpPr>
        <p:spPr>
          <a:xfrm>
            <a:off x="9846365" y="6135757"/>
            <a:ext cx="2173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2500" dirty="0">
                <a:hlinkClick r:id="rId3" action="ppaction://hlinksldjump"/>
              </a:rPr>
              <a:t>Odgovor</a:t>
            </a:r>
            <a:r>
              <a:rPr lang="hr-B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3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5A30EC-431A-431F-A81A-F3FBF8E44E6A}"/>
              </a:ext>
            </a:extLst>
          </p:cNvPr>
          <p:cNvSpPr txBox="1"/>
          <p:nvPr/>
        </p:nvSpPr>
        <p:spPr>
          <a:xfrm>
            <a:off x="1537252" y="1311965"/>
            <a:ext cx="8269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200" dirty="0"/>
              <a:t>1. Lijevi središnji krug izgleda veći, ali nije, oba kruga su iste veličine.</a:t>
            </a:r>
          </a:p>
        </p:txBody>
      </p:sp>
      <p:sp>
        <p:nvSpPr>
          <p:cNvPr id="5" name="Akcijski gumb: Prazno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DE0A7CF-6192-4EBB-9BB3-1AB25723DF2E}"/>
              </a:ext>
            </a:extLst>
          </p:cNvPr>
          <p:cNvSpPr/>
          <p:nvPr/>
        </p:nvSpPr>
        <p:spPr>
          <a:xfrm>
            <a:off x="3419061" y="3154017"/>
            <a:ext cx="5327374" cy="1073426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A6592B8-A5A4-4065-92A1-58C4D743CF39}"/>
              </a:ext>
            </a:extLst>
          </p:cNvPr>
          <p:cNvSpPr txBox="1"/>
          <p:nvPr/>
        </p:nvSpPr>
        <p:spPr>
          <a:xfrm>
            <a:off x="3564835" y="3429000"/>
            <a:ext cx="5022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2000" dirty="0">
                <a:hlinkClick r:id="rId2" action="ppaction://hlinksldjump"/>
              </a:rPr>
              <a:t>Sljedeća iluzija </a:t>
            </a:r>
            <a:r>
              <a:rPr lang="hr-BA" sz="2000" dirty="0">
                <a:sym typeface="Wingdings" panose="05000000000000000000" pitchFamily="2" charset="2"/>
                <a:hlinkClick r:id="rId2" action="ppaction://hlinksldjump"/>
              </a:rPr>
              <a:t></a:t>
            </a:r>
            <a:endParaRPr lang="hr-BA" sz="2000" dirty="0"/>
          </a:p>
        </p:txBody>
      </p:sp>
    </p:spTree>
    <p:extLst>
      <p:ext uri="{BB962C8B-B14F-4D97-AF65-F5344CB8AC3E}">
        <p14:creationId xmlns:p14="http://schemas.microsoft.com/office/powerpoint/2010/main" val="17202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FD935AA-8403-4548-9DDC-F73C34576248}"/>
              </a:ext>
            </a:extLst>
          </p:cNvPr>
          <p:cNvSpPr txBox="1"/>
          <p:nvPr/>
        </p:nvSpPr>
        <p:spPr>
          <a:xfrm>
            <a:off x="503583" y="808383"/>
            <a:ext cx="11171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000" dirty="0"/>
              <a:t>2. Jesu li stranice kvadrata ravne ili zakrivljene?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B12964E-4F05-443C-838D-9CA7817F0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78" y="1683026"/>
            <a:ext cx="10086995" cy="4740888"/>
          </a:xfrm>
          <a:prstGeom prst="rect">
            <a:avLst/>
          </a:prstGeom>
        </p:spPr>
      </p:pic>
      <p:sp>
        <p:nvSpPr>
          <p:cNvPr id="6" name="Akcijski gumb: Prazno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D3E85AE-BBF1-4181-98C1-FF8DA9A1D7B5}"/>
              </a:ext>
            </a:extLst>
          </p:cNvPr>
          <p:cNvSpPr/>
          <p:nvPr/>
        </p:nvSpPr>
        <p:spPr>
          <a:xfrm>
            <a:off x="9780104" y="6162261"/>
            <a:ext cx="2411896" cy="543339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502CD3D-B50E-4422-84C9-380FAFF399CD}"/>
              </a:ext>
            </a:extLst>
          </p:cNvPr>
          <p:cNvSpPr txBox="1"/>
          <p:nvPr/>
        </p:nvSpPr>
        <p:spPr>
          <a:xfrm>
            <a:off x="9952383" y="6305490"/>
            <a:ext cx="2040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2000" dirty="0">
                <a:hlinkClick r:id="rId3" action="ppaction://hlinksldjump"/>
              </a:rPr>
              <a:t>Odgovor</a:t>
            </a:r>
            <a:r>
              <a:rPr lang="hr-BA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5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2B37451-B26A-4A0F-B50F-EA0EAF5C1F36}"/>
              </a:ext>
            </a:extLst>
          </p:cNvPr>
          <p:cNvSpPr txBox="1"/>
          <p:nvPr/>
        </p:nvSpPr>
        <p:spPr>
          <a:xfrm>
            <a:off x="649357" y="1205948"/>
            <a:ext cx="10588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200" dirty="0"/>
              <a:t>2. Zbog koncentričnih kružnica linije kvadrata izgledaju zakrivljene, ali u stvarnosti su to potpuno ravne linije.</a:t>
            </a:r>
          </a:p>
        </p:txBody>
      </p:sp>
    </p:spTree>
    <p:extLst>
      <p:ext uri="{BB962C8B-B14F-4D97-AF65-F5344CB8AC3E}">
        <p14:creationId xmlns:p14="http://schemas.microsoft.com/office/powerpoint/2010/main" val="1564708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D7457C24-9210-456E-A03F-54DF4D213097}"/>
              </a:ext>
            </a:extLst>
          </p:cNvPr>
          <p:cNvSpPr txBox="1"/>
          <p:nvPr/>
        </p:nvSpPr>
        <p:spPr>
          <a:xfrm>
            <a:off x="1159564" y="3231834"/>
            <a:ext cx="102836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15000" dirty="0"/>
              <a:t>KRAJ!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5D71340-E921-4161-9902-9071C8D1D6CD}"/>
              </a:ext>
            </a:extLst>
          </p:cNvPr>
          <p:cNvSpPr txBox="1"/>
          <p:nvPr/>
        </p:nvSpPr>
        <p:spPr>
          <a:xfrm>
            <a:off x="2279374" y="1683026"/>
            <a:ext cx="8044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5000" dirty="0"/>
              <a:t>Hvala na pažnji </a:t>
            </a:r>
            <a:r>
              <a:rPr lang="hr-BA" sz="5000" dirty="0">
                <a:sym typeface="Wingdings" panose="05000000000000000000" pitchFamily="2" charset="2"/>
              </a:rPr>
              <a:t> </a:t>
            </a:r>
            <a:endParaRPr lang="hr-BA" sz="5000" dirty="0"/>
          </a:p>
        </p:txBody>
      </p:sp>
    </p:spTree>
    <p:extLst>
      <p:ext uri="{BB962C8B-B14F-4D97-AF65-F5344CB8AC3E}">
        <p14:creationId xmlns:p14="http://schemas.microsoft.com/office/powerpoint/2010/main" val="224805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88C800-427E-4D04-997F-34043F2D8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080" y="1524383"/>
            <a:ext cx="5194770" cy="5333617"/>
          </a:xfrm>
        </p:spPr>
        <p:txBody>
          <a:bodyPr/>
          <a:lstStyle/>
          <a:p>
            <a:r>
              <a:rPr lang="hr-BA" sz="2500" u="sng" dirty="0"/>
              <a:t>KRUG</a:t>
            </a:r>
            <a:r>
              <a:rPr lang="hr-BA" sz="2500" dirty="0"/>
              <a:t> je dio ravnine omeđen kružnicom uključujući i točke koje pripadaju kružnici.</a:t>
            </a:r>
          </a:p>
          <a:p>
            <a:r>
              <a:rPr lang="hr-BA" sz="2500" u="sng" dirty="0"/>
              <a:t>KRUG</a:t>
            </a:r>
            <a:r>
              <a:rPr lang="hr-BA" sz="2500" dirty="0"/>
              <a:t> je posve određen svojim središtem S i duljinom polumjera </a:t>
            </a:r>
            <a:r>
              <a:rPr lang="hr-BA" sz="2500" i="1" dirty="0"/>
              <a:t>r</a:t>
            </a:r>
            <a:r>
              <a:rPr lang="hr-BA" sz="2500" dirty="0"/>
              <a:t> pa ga ponekad bilježimo</a:t>
            </a:r>
            <a:br>
              <a:rPr lang="hr-BA" sz="2500" dirty="0"/>
            </a:br>
            <a:r>
              <a:rPr lang="hr-BA" sz="2500" dirty="0"/>
              <a:t> K(S, </a:t>
            </a:r>
            <a:r>
              <a:rPr lang="hr-BA" sz="2500" i="1" dirty="0"/>
              <a:t>r</a:t>
            </a:r>
            <a:r>
              <a:rPr lang="hr-BA" sz="2500" dirty="0"/>
              <a:t>).</a:t>
            </a:r>
          </a:p>
          <a:p>
            <a:endParaRPr lang="hr-BA" dirty="0"/>
          </a:p>
          <a:p>
            <a:pPr marL="0" indent="0">
              <a:buNone/>
            </a:pPr>
            <a:endParaRPr lang="hr-BA" dirty="0"/>
          </a:p>
          <a:p>
            <a:endParaRPr lang="hr-BA" dirty="0"/>
          </a:p>
          <a:p>
            <a:endParaRPr lang="hr-BA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34D6190-68D3-42AC-BF53-015A9EA05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1524383"/>
            <a:ext cx="5298881" cy="5333617"/>
          </a:xfrm>
        </p:spPr>
        <p:txBody>
          <a:bodyPr>
            <a:normAutofit/>
          </a:bodyPr>
          <a:lstStyle/>
          <a:p>
            <a:r>
              <a:rPr lang="hr-BA" sz="2500" u="sng" dirty="0"/>
              <a:t>KRUŽNICA</a:t>
            </a:r>
            <a:r>
              <a:rPr lang="hr-BA" sz="2500" dirty="0"/>
              <a:t> je skup svih točaka ravnine jednako udaljenih od jedne točke koju zovemo </a:t>
            </a:r>
            <a:r>
              <a:rPr lang="hr-BA" sz="2500" b="1" dirty="0"/>
              <a:t>središtem kružnice</a:t>
            </a:r>
            <a:r>
              <a:rPr lang="hr-BA" sz="2500" dirty="0"/>
              <a:t>.</a:t>
            </a:r>
          </a:p>
          <a:p>
            <a:r>
              <a:rPr lang="hr-BA" sz="2500" dirty="0"/>
              <a:t>Dužinu koja spaja središte sa bilo kojom točkom na kružnici nazivamo</a:t>
            </a:r>
            <a:r>
              <a:rPr lang="hr-BA" sz="2500" b="1" dirty="0"/>
              <a:t> polumjerom kružnice</a:t>
            </a:r>
            <a:r>
              <a:rPr lang="hr-BA" sz="2500" dirty="0"/>
              <a:t>.</a:t>
            </a:r>
          </a:p>
          <a:p>
            <a:r>
              <a:rPr lang="hr-BA" sz="2500" u="sng" dirty="0"/>
              <a:t>KRUŽNICA</a:t>
            </a:r>
            <a:r>
              <a:rPr lang="hr-BA" sz="2500" dirty="0"/>
              <a:t> je posve određena svojim središtem S i duljinom polumjera </a:t>
            </a:r>
            <a:r>
              <a:rPr lang="hr-BA" sz="2500" i="1" dirty="0"/>
              <a:t>r</a:t>
            </a:r>
            <a:r>
              <a:rPr lang="hr-BA" sz="2500" dirty="0"/>
              <a:t> pa je ponekad bilježimo kao k(S, </a:t>
            </a:r>
            <a:r>
              <a:rPr lang="hr-BA" sz="2500" i="1" dirty="0"/>
              <a:t>r</a:t>
            </a:r>
            <a:r>
              <a:rPr lang="hr-BA" sz="2500" dirty="0"/>
              <a:t>).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F24EEA3-C0E8-4448-B96A-3F4B9A373D87}"/>
              </a:ext>
            </a:extLst>
          </p:cNvPr>
          <p:cNvSpPr txBox="1"/>
          <p:nvPr/>
        </p:nvSpPr>
        <p:spPr>
          <a:xfrm>
            <a:off x="477079" y="662609"/>
            <a:ext cx="11133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5000" b="1" dirty="0"/>
              <a:t>KRUG</a:t>
            </a:r>
            <a:r>
              <a:rPr lang="hr-BA" sz="5000" dirty="0"/>
              <a:t> protiv </a:t>
            </a:r>
            <a:r>
              <a:rPr lang="hr-BA" sz="5000" b="1" dirty="0"/>
              <a:t>KRUŽNICE</a:t>
            </a:r>
          </a:p>
        </p:txBody>
      </p:sp>
    </p:spTree>
    <p:extLst>
      <p:ext uri="{BB962C8B-B14F-4D97-AF65-F5344CB8AC3E}">
        <p14:creationId xmlns:p14="http://schemas.microsoft.com/office/powerpoint/2010/main" val="5560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72E29C9A-4DD6-4E22-B3F5-5C5B5F417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6968" y="2013130"/>
            <a:ext cx="4130697" cy="3976853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17528591-892B-4C69-B44C-395D6B9892A3}"/>
              </a:ext>
            </a:extLst>
          </p:cNvPr>
          <p:cNvSpPr/>
          <p:nvPr/>
        </p:nvSpPr>
        <p:spPr>
          <a:xfrm>
            <a:off x="1125884" y="2139625"/>
            <a:ext cx="3949148" cy="372386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57D99FEC-6EEE-460E-82F1-4EC5962971C7}"/>
              </a:ext>
            </a:extLst>
          </p:cNvPr>
          <p:cNvCxnSpPr>
            <a:cxnSpLocks/>
          </p:cNvCxnSpPr>
          <p:nvPr/>
        </p:nvCxnSpPr>
        <p:spPr>
          <a:xfrm flipH="1" flipV="1">
            <a:off x="1339909" y="3154017"/>
            <a:ext cx="1760551" cy="9740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Slika 10">
            <a:extLst>
              <a:ext uri="{FF2B5EF4-FFF2-40B4-BE49-F238E27FC236}">
                <a16:creationId xmlns:a16="http://schemas.microsoft.com/office/drawing/2014/main" id="{6DCEC89F-A72F-4C73-981F-A1F0EBC81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39" y="3034748"/>
            <a:ext cx="1802077" cy="966808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5B28F247-EDD2-47ED-91FD-847EA3857870}"/>
              </a:ext>
            </a:extLst>
          </p:cNvPr>
          <p:cNvSpPr txBox="1"/>
          <p:nvPr/>
        </p:nvSpPr>
        <p:spPr>
          <a:xfrm>
            <a:off x="2903116" y="4128052"/>
            <a:ext cx="60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 S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8DA0CCF-F253-40EF-81FF-F6DC0897E5A4}"/>
              </a:ext>
            </a:extLst>
          </p:cNvPr>
          <p:cNvSpPr txBox="1"/>
          <p:nvPr/>
        </p:nvSpPr>
        <p:spPr>
          <a:xfrm>
            <a:off x="9182316" y="4001556"/>
            <a:ext cx="43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S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8B69CB9-8319-4B10-AA1B-92A56B3D0399}"/>
              </a:ext>
            </a:extLst>
          </p:cNvPr>
          <p:cNvSpPr txBox="1"/>
          <p:nvPr/>
        </p:nvSpPr>
        <p:spPr>
          <a:xfrm>
            <a:off x="8303207" y="3269255"/>
            <a:ext cx="42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i="1" dirty="0"/>
              <a:t>r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A8000A6-C67C-421B-82E4-4CCECD06D304}"/>
              </a:ext>
            </a:extLst>
          </p:cNvPr>
          <p:cNvSpPr txBox="1"/>
          <p:nvPr/>
        </p:nvSpPr>
        <p:spPr>
          <a:xfrm>
            <a:off x="2239342" y="3429000"/>
            <a:ext cx="46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  </a:t>
            </a:r>
            <a:r>
              <a:rPr lang="hr-BA" i="1" dirty="0"/>
              <a:t>r</a:t>
            </a:r>
            <a:endParaRPr lang="hr-BA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3ABF2F9-317A-4FF9-AFCF-507DF1D6685B}"/>
              </a:ext>
            </a:extLst>
          </p:cNvPr>
          <p:cNvSpPr txBox="1"/>
          <p:nvPr/>
        </p:nvSpPr>
        <p:spPr>
          <a:xfrm>
            <a:off x="1961322" y="1656522"/>
            <a:ext cx="202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            k(S, </a:t>
            </a:r>
            <a:r>
              <a:rPr lang="hr-BA" i="1" dirty="0"/>
              <a:t>r)</a:t>
            </a:r>
            <a:endParaRPr lang="hr-BA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4358CCA-C911-400F-9E44-19F5200B419F}"/>
              </a:ext>
            </a:extLst>
          </p:cNvPr>
          <p:cNvSpPr txBox="1"/>
          <p:nvPr/>
        </p:nvSpPr>
        <p:spPr>
          <a:xfrm>
            <a:off x="8202375" y="1590261"/>
            <a:ext cx="239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         K(S, </a:t>
            </a:r>
            <a:r>
              <a:rPr lang="hr-BA" i="1" dirty="0"/>
              <a:t>r</a:t>
            </a:r>
            <a:r>
              <a:rPr lang="hr-BA" dirty="0"/>
              <a:t>)</a:t>
            </a:r>
          </a:p>
        </p:txBody>
      </p:sp>
      <p:sp>
        <p:nvSpPr>
          <p:cNvPr id="22" name="Dijagram toka: Poveznik 21">
            <a:extLst>
              <a:ext uri="{FF2B5EF4-FFF2-40B4-BE49-F238E27FC236}">
                <a16:creationId xmlns:a16="http://schemas.microsoft.com/office/drawing/2014/main" id="{8CBFEC21-E4C4-4D61-A984-20370DC4B3E5}"/>
              </a:ext>
            </a:extLst>
          </p:cNvPr>
          <p:cNvSpPr/>
          <p:nvPr/>
        </p:nvSpPr>
        <p:spPr>
          <a:xfrm>
            <a:off x="9149366" y="3967824"/>
            <a:ext cx="65900" cy="6626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24" name="Dijagram toka: Poveznik 23">
            <a:extLst>
              <a:ext uri="{FF2B5EF4-FFF2-40B4-BE49-F238E27FC236}">
                <a16:creationId xmlns:a16="http://schemas.microsoft.com/office/drawing/2014/main" id="{8D178D7D-4594-4432-9553-3F5E3E821EB3}"/>
              </a:ext>
            </a:extLst>
          </p:cNvPr>
          <p:cNvSpPr/>
          <p:nvPr/>
        </p:nvSpPr>
        <p:spPr>
          <a:xfrm>
            <a:off x="3073956" y="4094921"/>
            <a:ext cx="65900" cy="6626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25" name="Dijagram toka: Poveznik 24">
            <a:extLst>
              <a:ext uri="{FF2B5EF4-FFF2-40B4-BE49-F238E27FC236}">
                <a16:creationId xmlns:a16="http://schemas.microsoft.com/office/drawing/2014/main" id="{D5E388A3-6F86-488D-BB29-282B642AD242}"/>
              </a:ext>
            </a:extLst>
          </p:cNvPr>
          <p:cNvSpPr/>
          <p:nvPr/>
        </p:nvSpPr>
        <p:spPr>
          <a:xfrm>
            <a:off x="7380239" y="3001617"/>
            <a:ext cx="65900" cy="6626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26" name="Dijagram toka: Poveznik 25">
            <a:extLst>
              <a:ext uri="{FF2B5EF4-FFF2-40B4-BE49-F238E27FC236}">
                <a16:creationId xmlns:a16="http://schemas.microsoft.com/office/drawing/2014/main" id="{BCCDFC44-E619-4F37-91F9-81F59816A0E8}"/>
              </a:ext>
            </a:extLst>
          </p:cNvPr>
          <p:cNvSpPr/>
          <p:nvPr/>
        </p:nvSpPr>
        <p:spPr>
          <a:xfrm>
            <a:off x="1306959" y="3120886"/>
            <a:ext cx="65900" cy="6626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6F2F27A-6F40-4F70-8335-6DFFFA319528}"/>
              </a:ext>
            </a:extLst>
          </p:cNvPr>
          <p:cNvSpPr txBox="1"/>
          <p:nvPr/>
        </p:nvSpPr>
        <p:spPr>
          <a:xfrm>
            <a:off x="609600" y="795130"/>
            <a:ext cx="10972800" cy="1892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BA" sz="2200" b="1" dirty="0"/>
              <a:t>TETIVA KRUŽNICE </a:t>
            </a:r>
            <a:r>
              <a:rPr lang="hr-BA" sz="2200" dirty="0"/>
              <a:t>je dužina koja spaja dvije točke na kružnici.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BA" sz="2200" b="1" dirty="0"/>
              <a:t>PROMJER KRUŽNICE </a:t>
            </a:r>
            <a:r>
              <a:rPr lang="hr-BA" sz="2200" dirty="0"/>
              <a:t>je tetiva koja sadrži njeno središte. Promjeri su najdulje tetive i svi su jednako dugi, </a:t>
            </a:r>
            <a:r>
              <a:rPr lang="hr-BA" sz="2200" i="1" dirty="0"/>
              <a:t>d = 2r.       </a:t>
            </a:r>
            <a:endParaRPr lang="hr-BA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BA" sz="2200" b="1" dirty="0"/>
              <a:t>DIJAMETAR </a:t>
            </a:r>
            <a:r>
              <a:rPr lang="hr-BA" sz="2200" dirty="0"/>
              <a:t>je duljina promjera i označavamo ga slovom </a:t>
            </a:r>
            <a:r>
              <a:rPr lang="hr-BA" sz="2200" b="1" i="1" dirty="0"/>
              <a:t>d</a:t>
            </a:r>
            <a:r>
              <a:rPr lang="hr-BA" sz="2200" dirty="0"/>
              <a:t>. </a:t>
            </a:r>
            <a:endParaRPr lang="hr-BA" sz="2200" b="1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6E33627D-04D5-4740-A689-039C98CD53D7}"/>
              </a:ext>
            </a:extLst>
          </p:cNvPr>
          <p:cNvSpPr/>
          <p:nvPr/>
        </p:nvSpPr>
        <p:spPr>
          <a:xfrm>
            <a:off x="4465981" y="3319669"/>
            <a:ext cx="3379305" cy="32799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BA" dirty="0"/>
          </a:p>
        </p:txBody>
      </p: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5064D8AF-3EFB-401E-B842-AD264EC88209}"/>
              </a:ext>
            </a:extLst>
          </p:cNvPr>
          <p:cNvCxnSpPr>
            <a:cxnSpLocks/>
          </p:cNvCxnSpPr>
          <p:nvPr/>
        </p:nvCxnSpPr>
        <p:spPr>
          <a:xfrm>
            <a:off x="5194852" y="3578087"/>
            <a:ext cx="2464905" cy="66260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B2A24C16-9F2B-4E65-B21B-694BA52865EF}"/>
              </a:ext>
            </a:extLst>
          </p:cNvPr>
          <p:cNvCxnSpPr>
            <a:cxnSpLocks/>
            <a:endCxn id="14" idx="6"/>
          </p:cNvCxnSpPr>
          <p:nvPr/>
        </p:nvCxnSpPr>
        <p:spPr>
          <a:xfrm flipV="1">
            <a:off x="4591876" y="4265262"/>
            <a:ext cx="3127516" cy="14132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Dijagram toka: Poveznik 12">
            <a:extLst>
              <a:ext uri="{FF2B5EF4-FFF2-40B4-BE49-F238E27FC236}">
                <a16:creationId xmlns:a16="http://schemas.microsoft.com/office/drawing/2014/main" id="{473080FE-8B8F-4886-8A48-1D40E4C3AED2}"/>
              </a:ext>
            </a:extLst>
          </p:cNvPr>
          <p:cNvSpPr/>
          <p:nvPr/>
        </p:nvSpPr>
        <p:spPr>
          <a:xfrm>
            <a:off x="5194849" y="3520390"/>
            <a:ext cx="106017" cy="1060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4" name="Dijagram toka: Poveznik 13">
            <a:extLst>
              <a:ext uri="{FF2B5EF4-FFF2-40B4-BE49-F238E27FC236}">
                <a16:creationId xmlns:a16="http://schemas.microsoft.com/office/drawing/2014/main" id="{461457A3-9896-4924-A741-C43B5E29694F}"/>
              </a:ext>
            </a:extLst>
          </p:cNvPr>
          <p:cNvSpPr/>
          <p:nvPr/>
        </p:nvSpPr>
        <p:spPr>
          <a:xfrm>
            <a:off x="7613375" y="4212253"/>
            <a:ext cx="106017" cy="1060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6" name="Dijagram toka: Poveznik 15">
            <a:extLst>
              <a:ext uri="{FF2B5EF4-FFF2-40B4-BE49-F238E27FC236}">
                <a16:creationId xmlns:a16="http://schemas.microsoft.com/office/drawing/2014/main" id="{C1F8DD98-D42F-44A9-97A1-1A629A6F3FDE}"/>
              </a:ext>
            </a:extLst>
          </p:cNvPr>
          <p:cNvSpPr/>
          <p:nvPr/>
        </p:nvSpPr>
        <p:spPr>
          <a:xfrm>
            <a:off x="4591876" y="5625545"/>
            <a:ext cx="106017" cy="1060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7" name="Dijagram toka: Poveznik 16">
            <a:extLst>
              <a:ext uri="{FF2B5EF4-FFF2-40B4-BE49-F238E27FC236}">
                <a16:creationId xmlns:a16="http://schemas.microsoft.com/office/drawing/2014/main" id="{F904827F-ADDB-4DDB-9877-8DE3ED075076}"/>
              </a:ext>
            </a:extLst>
          </p:cNvPr>
          <p:cNvSpPr/>
          <p:nvPr/>
        </p:nvSpPr>
        <p:spPr>
          <a:xfrm>
            <a:off x="6155633" y="4906616"/>
            <a:ext cx="106017" cy="1060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861B11DB-A652-4437-A4B1-FBC2A02CBC3A}"/>
              </a:ext>
            </a:extLst>
          </p:cNvPr>
          <p:cNvSpPr txBox="1"/>
          <p:nvPr/>
        </p:nvSpPr>
        <p:spPr>
          <a:xfrm>
            <a:off x="4850296" y="31937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dirty="0"/>
              <a:t>A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93BD2ACC-E372-4CF6-B57C-B46F88DE1886}"/>
              </a:ext>
            </a:extLst>
          </p:cNvPr>
          <p:cNvSpPr txBox="1"/>
          <p:nvPr/>
        </p:nvSpPr>
        <p:spPr>
          <a:xfrm>
            <a:off x="7792278" y="3909391"/>
            <a:ext cx="29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B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1E0A6FEA-7620-481E-8481-CED5904BED87}"/>
              </a:ext>
            </a:extLst>
          </p:cNvPr>
          <p:cNvSpPr txBox="1"/>
          <p:nvPr/>
        </p:nvSpPr>
        <p:spPr>
          <a:xfrm>
            <a:off x="6096000" y="5138529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S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0131E4AB-044C-452E-AC6B-C68281AA32C2}"/>
              </a:ext>
            </a:extLst>
          </p:cNvPr>
          <p:cNvSpPr txBox="1"/>
          <p:nvPr/>
        </p:nvSpPr>
        <p:spPr>
          <a:xfrm>
            <a:off x="4290391" y="5693538"/>
            <a:ext cx="23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kstniOkvir 26">
                <a:extLst>
                  <a:ext uri="{FF2B5EF4-FFF2-40B4-BE49-F238E27FC236}">
                    <a16:creationId xmlns:a16="http://schemas.microsoft.com/office/drawing/2014/main" id="{170F5DB9-C960-4C6A-BEB7-AF89657485D8}"/>
                  </a:ext>
                </a:extLst>
              </p:cNvPr>
              <p:cNvSpPr txBox="1"/>
              <p:nvPr/>
            </p:nvSpPr>
            <p:spPr>
              <a:xfrm>
                <a:off x="8020876" y="5507861"/>
                <a:ext cx="216010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BA" sz="2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BA" sz="25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d>
                      <m:r>
                        <a:rPr lang="hr-BA" sz="25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hr-BA" sz="25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hr-BA" sz="2500" dirty="0"/>
              </a:p>
            </p:txBody>
          </p:sp>
        </mc:Choice>
        <mc:Fallback>
          <p:sp>
            <p:nvSpPr>
              <p:cNvPr id="27" name="TekstniOkvir 26">
                <a:extLst>
                  <a:ext uri="{FF2B5EF4-FFF2-40B4-BE49-F238E27FC236}">
                    <a16:creationId xmlns:a16="http://schemas.microsoft.com/office/drawing/2014/main" id="{170F5DB9-C960-4C6A-BEB7-AF8965748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876" y="5507861"/>
                <a:ext cx="2160105" cy="477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9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F9AD372F-1271-4472-AFFC-8193BE2D957C}"/>
              </a:ext>
            </a:extLst>
          </p:cNvPr>
          <p:cNvSpPr/>
          <p:nvPr/>
        </p:nvSpPr>
        <p:spPr>
          <a:xfrm>
            <a:off x="3180522" y="5474253"/>
            <a:ext cx="1775791" cy="5024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7D12783-DB7E-4D31-8CBB-F46A9C25DA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383747"/>
                <a:ext cx="11029615" cy="4591603"/>
              </a:xfrm>
            </p:spPr>
            <p:txBody>
              <a:bodyPr>
                <a:normAutofit/>
              </a:bodyPr>
              <a:lstStyle/>
              <a:p>
                <a:r>
                  <a:rPr lang="hr-BA" sz="2400" dirty="0"/>
                  <a:t>Svakom </a:t>
                </a:r>
                <a:r>
                  <a:rPr lang="hr-BA" sz="2400" b="1" dirty="0"/>
                  <a:t>obodnom kutu </a:t>
                </a:r>
                <a:r>
                  <a:rPr lang="hr-BA" sz="2400" dirty="0"/>
                  <a:t>pripada točno jedan </a:t>
                </a:r>
                <a:r>
                  <a:rPr lang="hr-BA" sz="2400" b="1" dirty="0"/>
                  <a:t>središnji kut </a:t>
                </a:r>
                <a:r>
                  <a:rPr lang="hr-BA" sz="2400" dirty="0"/>
                  <a:t>(nad istim kružnim lukom), a svakom </a:t>
                </a:r>
                <a:r>
                  <a:rPr lang="hr-BA" sz="2400" b="1" dirty="0"/>
                  <a:t>središnjem</a:t>
                </a:r>
                <a:r>
                  <a:rPr lang="hr-BA" sz="2400" dirty="0"/>
                  <a:t>  </a:t>
                </a:r>
                <a:r>
                  <a:rPr lang="hr-BA" sz="2400" b="1" dirty="0"/>
                  <a:t>kutu</a:t>
                </a:r>
                <a:r>
                  <a:rPr lang="hr-BA" sz="2400" dirty="0"/>
                  <a:t> pripada beskonačno mnogo </a:t>
                </a:r>
                <a:r>
                  <a:rPr lang="hr-BA" sz="2400" b="1" dirty="0"/>
                  <a:t>obodnih kutova </a:t>
                </a:r>
                <a:r>
                  <a:rPr lang="hr-BA" sz="2400" dirty="0"/>
                  <a:t>(nad istim kružnim lukom).</a:t>
                </a:r>
              </a:p>
              <a:p>
                <a:r>
                  <a:rPr lang="hr-BA" sz="2400" b="1" i="1" u="sng" dirty="0"/>
                  <a:t>POUČAK O OBODNOM I SREDIŠNJEM KUTU!!!</a:t>
                </a:r>
              </a:p>
              <a:p>
                <a:pPr marL="0" indent="0">
                  <a:buNone/>
                </a:pPr>
                <a:r>
                  <a:rPr lang="hr-BA" sz="2400" dirty="0"/>
                  <a:t>  </a:t>
                </a:r>
                <a:r>
                  <a:rPr lang="hr-BA" sz="2400" dirty="0">
                    <a:solidFill>
                      <a:schemeClr val="accent1">
                        <a:lumMod val="75000"/>
                      </a:schemeClr>
                    </a:solidFill>
                  </a:rPr>
                  <a:t>Svi obodni kutovi luka međusobno su jednakih veličina i dvostruko su manji od          	pripadajućeg središnjeg kuta. </a:t>
                </a:r>
              </a:p>
              <a:p>
                <a:pPr marL="0" indent="0">
                  <a:buNone/>
                </a:pPr>
                <a:r>
                  <a:rPr lang="hr-BA" sz="2400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hr-BA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hr-BA" sz="2400" dirty="0"/>
                  <a:t> </a:t>
                </a:r>
                <a:r>
                  <a:rPr lang="hr-BA" sz="2400" dirty="0">
                    <a:solidFill>
                      <a:schemeClr val="accent1">
                        <a:lumMod val="75000"/>
                      </a:schemeClr>
                    </a:solidFill>
                  </a:rPr>
                  <a:t>– veličina obodnog kuta</a:t>
                </a:r>
              </a:p>
              <a:p>
                <a:pPr marL="0" indent="0">
                  <a:buNone/>
                </a:pPr>
                <a:r>
                  <a:rPr lang="hr-BA" sz="2400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hr-BA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BA" sz="2400" dirty="0"/>
                  <a:t> </a:t>
                </a:r>
                <a:r>
                  <a:rPr lang="hr-BA" sz="2400" dirty="0">
                    <a:solidFill>
                      <a:schemeClr val="accent1">
                        <a:lumMod val="75000"/>
                      </a:schemeClr>
                    </a:solidFill>
                  </a:rPr>
                  <a:t>– veličina pripadajućeg središnjeg kuta</a:t>
                </a:r>
              </a:p>
              <a:p>
                <a:pPr marL="0" indent="0">
                  <a:buNone/>
                </a:pPr>
                <a:r>
                  <a:rPr lang="hr-BA" sz="2400" dirty="0">
                    <a:solidFill>
                      <a:schemeClr val="accent1">
                        <a:lumMod val="75000"/>
                      </a:schemeClr>
                    </a:solidFill>
                  </a:rPr>
                  <a:t>						 </a:t>
                </a:r>
                <a14:m>
                  <m:oMath xmlns:m="http://schemas.openxmlformats.org/officeDocument/2006/math">
                    <m:r>
                      <a:rPr lang="hr-BA" sz="3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BA" sz="3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hr-BA" sz="3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hr-BA" sz="3000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7D12783-DB7E-4D31-8CBB-F46A9C25DA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383747"/>
                <a:ext cx="11029615" cy="4591603"/>
              </a:xfrm>
              <a:blipFill>
                <a:blip r:embed="rId2"/>
                <a:stretch>
                  <a:fillRect l="-552" t="-266" r="-1989"/>
                </a:stretch>
              </a:blipFill>
            </p:spPr>
            <p:txBody>
              <a:bodyPr/>
              <a:lstStyle/>
              <a:p>
                <a:r>
                  <a:rPr lang="hr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niOkvir 4">
            <a:extLst>
              <a:ext uri="{FF2B5EF4-FFF2-40B4-BE49-F238E27FC236}">
                <a16:creationId xmlns:a16="http://schemas.microsoft.com/office/drawing/2014/main" id="{1D3D6AAB-DC98-4FF3-A9C4-15F98BDAC74E}"/>
              </a:ext>
            </a:extLst>
          </p:cNvPr>
          <p:cNvSpPr txBox="1"/>
          <p:nvPr/>
        </p:nvSpPr>
        <p:spPr>
          <a:xfrm>
            <a:off x="581192" y="675861"/>
            <a:ext cx="11029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4000" b="1" dirty="0"/>
              <a:t>SREDIŠNJI KUT </a:t>
            </a:r>
            <a:r>
              <a:rPr lang="hr-BA" sz="4000" dirty="0"/>
              <a:t>i </a:t>
            </a:r>
            <a:r>
              <a:rPr lang="hr-BA" sz="4000" b="1" dirty="0"/>
              <a:t>OBODNI KUT </a:t>
            </a:r>
          </a:p>
        </p:txBody>
      </p:sp>
    </p:spTree>
    <p:extLst>
      <p:ext uri="{BB962C8B-B14F-4D97-AF65-F5344CB8AC3E}">
        <p14:creationId xmlns:p14="http://schemas.microsoft.com/office/powerpoint/2010/main" val="41937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717954-DB17-433A-B828-9012DEFC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r-BA" sz="4000" dirty="0" err="1"/>
              <a:t>Talesov</a:t>
            </a:r>
            <a:r>
              <a:rPr lang="hr-BA" sz="4000" dirty="0"/>
              <a:t> poučak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77EE10-8025-4520-AD73-14E7847E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2113928"/>
            <a:ext cx="11029615" cy="4533038"/>
          </a:xfrm>
        </p:spPr>
        <p:txBody>
          <a:bodyPr>
            <a:normAutofit/>
          </a:bodyPr>
          <a:lstStyle/>
          <a:p>
            <a:r>
              <a:rPr lang="hr-BA" sz="4000" dirty="0">
                <a:solidFill>
                  <a:schemeClr val="accent1">
                    <a:lumMod val="75000"/>
                  </a:schemeClr>
                </a:solidFill>
              </a:rPr>
              <a:t>Svaki je obodni kut nad promjerom kružnice pravi kut.  </a:t>
            </a:r>
          </a:p>
          <a:p>
            <a:endParaRPr lang="hr-BA" sz="4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r-BA" sz="4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r-BA" sz="4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r-B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Dijagram toka: Poveznik 4">
            <a:extLst>
              <a:ext uri="{FF2B5EF4-FFF2-40B4-BE49-F238E27FC236}">
                <a16:creationId xmlns:a16="http://schemas.microsoft.com/office/drawing/2014/main" id="{29916CD8-FF24-42F8-96C5-3E9B3251157D}"/>
              </a:ext>
            </a:extLst>
          </p:cNvPr>
          <p:cNvSpPr/>
          <p:nvPr/>
        </p:nvSpPr>
        <p:spPr>
          <a:xfrm>
            <a:off x="4174433" y="2825966"/>
            <a:ext cx="3843131" cy="3664226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0" name="Dijagram toka: Poveznik 9">
            <a:extLst>
              <a:ext uri="{FF2B5EF4-FFF2-40B4-BE49-F238E27FC236}">
                <a16:creationId xmlns:a16="http://schemas.microsoft.com/office/drawing/2014/main" id="{117C2717-A1F1-4F5E-9822-3146F3EE3483}"/>
              </a:ext>
            </a:extLst>
          </p:cNvPr>
          <p:cNvSpPr/>
          <p:nvPr/>
        </p:nvSpPr>
        <p:spPr>
          <a:xfrm>
            <a:off x="4125010" y="4618377"/>
            <a:ext cx="65900" cy="6626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9" name="Dijagram toka: Poveznik 8">
            <a:extLst>
              <a:ext uri="{FF2B5EF4-FFF2-40B4-BE49-F238E27FC236}">
                <a16:creationId xmlns:a16="http://schemas.microsoft.com/office/drawing/2014/main" id="{B2D607DF-537C-462F-8E82-2E7F69C860B4}"/>
              </a:ext>
            </a:extLst>
          </p:cNvPr>
          <p:cNvSpPr/>
          <p:nvPr/>
        </p:nvSpPr>
        <p:spPr>
          <a:xfrm>
            <a:off x="7984614" y="4658079"/>
            <a:ext cx="65900" cy="6626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B9D212CC-ACB6-40F8-9BFB-F6B2A83805C1}"/>
              </a:ext>
            </a:extLst>
          </p:cNvPr>
          <p:cNvCxnSpPr>
            <a:cxnSpLocks/>
          </p:cNvCxnSpPr>
          <p:nvPr/>
        </p:nvCxnSpPr>
        <p:spPr>
          <a:xfrm>
            <a:off x="4202897" y="4663008"/>
            <a:ext cx="3817003" cy="12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5CD59376-1700-4CEA-9F7F-8CC4666566C1}"/>
              </a:ext>
            </a:extLst>
          </p:cNvPr>
          <p:cNvCxnSpPr>
            <a:cxnSpLocks/>
            <a:stCxn id="10" idx="2"/>
          </p:cNvCxnSpPr>
          <p:nvPr/>
        </p:nvCxnSpPr>
        <p:spPr>
          <a:xfrm flipV="1">
            <a:off x="4125010" y="3129215"/>
            <a:ext cx="926102" cy="1522293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A324A961-31E8-4CBD-8C83-202FB897BB2C}"/>
              </a:ext>
            </a:extLst>
          </p:cNvPr>
          <p:cNvCxnSpPr>
            <a:cxnSpLocks/>
            <a:stCxn id="25" idx="1"/>
          </p:cNvCxnSpPr>
          <p:nvPr/>
        </p:nvCxnSpPr>
        <p:spPr>
          <a:xfrm>
            <a:off x="5033070" y="3090925"/>
            <a:ext cx="2989167" cy="156237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Dijagram toka: Poveznik 24">
            <a:extLst>
              <a:ext uri="{FF2B5EF4-FFF2-40B4-BE49-F238E27FC236}">
                <a16:creationId xmlns:a16="http://schemas.microsoft.com/office/drawing/2014/main" id="{940CE97A-418B-47BF-937E-D8B926BACFE6}"/>
              </a:ext>
            </a:extLst>
          </p:cNvPr>
          <p:cNvSpPr/>
          <p:nvPr/>
        </p:nvSpPr>
        <p:spPr>
          <a:xfrm>
            <a:off x="5023419" y="3081221"/>
            <a:ext cx="65900" cy="6626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42" name="Dijagram toka: Poveznik 41">
            <a:extLst>
              <a:ext uri="{FF2B5EF4-FFF2-40B4-BE49-F238E27FC236}">
                <a16:creationId xmlns:a16="http://schemas.microsoft.com/office/drawing/2014/main" id="{AA35BF06-137B-433A-9620-1A355DF93CE2}"/>
              </a:ext>
            </a:extLst>
          </p:cNvPr>
          <p:cNvSpPr/>
          <p:nvPr/>
        </p:nvSpPr>
        <p:spPr>
          <a:xfrm>
            <a:off x="6042989" y="4625026"/>
            <a:ext cx="65900" cy="6626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48" name="Luk 47">
            <a:extLst>
              <a:ext uri="{FF2B5EF4-FFF2-40B4-BE49-F238E27FC236}">
                <a16:creationId xmlns:a16="http://schemas.microsoft.com/office/drawing/2014/main" id="{D203057B-ACC0-432F-98FF-4D6B0F30CD0D}"/>
              </a:ext>
            </a:extLst>
          </p:cNvPr>
          <p:cNvSpPr/>
          <p:nvPr/>
        </p:nvSpPr>
        <p:spPr>
          <a:xfrm rot="10110063">
            <a:off x="5327761" y="3857699"/>
            <a:ext cx="1393812" cy="1382589"/>
          </a:xfrm>
          <a:prstGeom prst="arc">
            <a:avLst>
              <a:gd name="adj1" fmla="val 12233910"/>
              <a:gd name="adj2" fmla="val 654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kstniOkvir 49">
                <a:extLst>
                  <a:ext uri="{FF2B5EF4-FFF2-40B4-BE49-F238E27FC236}">
                    <a16:creationId xmlns:a16="http://schemas.microsoft.com/office/drawing/2014/main" id="{9587EC80-292A-44C3-A759-E51799B0CFE0}"/>
                  </a:ext>
                </a:extLst>
              </p:cNvPr>
              <p:cNvSpPr txBox="1"/>
              <p:nvPr/>
            </p:nvSpPr>
            <p:spPr>
              <a:xfrm>
                <a:off x="5493439" y="4691209"/>
                <a:ext cx="10531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BA" dirty="0"/>
                  <a:t>    180</a:t>
                </a:r>
                <a14:m>
                  <m:oMath xmlns:m="http://schemas.openxmlformats.org/officeDocument/2006/math">
                    <m:r>
                      <a:rPr lang="hr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hr-BA" dirty="0"/>
              </a:p>
            </p:txBody>
          </p:sp>
        </mc:Choice>
        <mc:Fallback>
          <p:sp>
            <p:nvSpPr>
              <p:cNvPr id="50" name="TekstniOkvir 49">
                <a:extLst>
                  <a:ext uri="{FF2B5EF4-FFF2-40B4-BE49-F238E27FC236}">
                    <a16:creationId xmlns:a16="http://schemas.microsoft.com/office/drawing/2014/main" id="{9587EC80-292A-44C3-A759-E51799B0C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439" y="4691209"/>
                <a:ext cx="1053135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hr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kstniOkvir 50">
            <a:extLst>
              <a:ext uri="{FF2B5EF4-FFF2-40B4-BE49-F238E27FC236}">
                <a16:creationId xmlns:a16="http://schemas.microsoft.com/office/drawing/2014/main" id="{B8F68497-116E-4366-9038-C503AB7AB24B}"/>
              </a:ext>
            </a:extLst>
          </p:cNvPr>
          <p:cNvSpPr txBox="1"/>
          <p:nvPr/>
        </p:nvSpPr>
        <p:spPr>
          <a:xfrm>
            <a:off x="5909749" y="4253948"/>
            <a:ext cx="34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S</a:t>
            </a:r>
          </a:p>
        </p:txBody>
      </p:sp>
      <p:sp>
        <p:nvSpPr>
          <p:cNvPr id="52" name="Luk 51">
            <a:extLst>
              <a:ext uri="{FF2B5EF4-FFF2-40B4-BE49-F238E27FC236}">
                <a16:creationId xmlns:a16="http://schemas.microsoft.com/office/drawing/2014/main" id="{D0C19421-F18B-4230-AB3D-525E9EE3CB25}"/>
              </a:ext>
            </a:extLst>
          </p:cNvPr>
          <p:cNvSpPr/>
          <p:nvPr/>
        </p:nvSpPr>
        <p:spPr>
          <a:xfrm rot="6526756">
            <a:off x="4713444" y="2987382"/>
            <a:ext cx="556591" cy="663498"/>
          </a:xfrm>
          <a:prstGeom prst="arc">
            <a:avLst>
              <a:gd name="adj1" fmla="val 14249702"/>
              <a:gd name="adj2" fmla="val 13098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kstniOkvir 52">
                <a:extLst>
                  <a:ext uri="{FF2B5EF4-FFF2-40B4-BE49-F238E27FC236}">
                    <a16:creationId xmlns:a16="http://schemas.microsoft.com/office/drawing/2014/main" id="{8B99D16B-5774-4A7D-B5CA-FA5844AF5361}"/>
                  </a:ext>
                </a:extLst>
              </p:cNvPr>
              <p:cNvSpPr txBox="1"/>
              <p:nvPr/>
            </p:nvSpPr>
            <p:spPr>
              <a:xfrm>
                <a:off x="4851092" y="3199897"/>
                <a:ext cx="614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BA" dirty="0"/>
                  <a:t>90</a:t>
                </a:r>
                <a14:m>
                  <m:oMath xmlns:m="http://schemas.openxmlformats.org/officeDocument/2006/math">
                    <m:r>
                      <a:rPr lang="hr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hr-BA" dirty="0"/>
              </a:p>
            </p:txBody>
          </p:sp>
        </mc:Choice>
        <mc:Fallback>
          <p:sp>
            <p:nvSpPr>
              <p:cNvPr id="53" name="TekstniOkvir 52">
                <a:extLst>
                  <a:ext uri="{FF2B5EF4-FFF2-40B4-BE49-F238E27FC236}">
                    <a16:creationId xmlns:a16="http://schemas.microsoft.com/office/drawing/2014/main" id="{8B99D16B-5774-4A7D-B5CA-FA5844AF5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092" y="3199897"/>
                <a:ext cx="614291" cy="369332"/>
              </a:xfrm>
              <a:prstGeom prst="rect">
                <a:avLst/>
              </a:prstGeom>
              <a:blipFill>
                <a:blip r:embed="rId3"/>
                <a:stretch>
                  <a:fillRect l="-8911" t="-9836" b="-24590"/>
                </a:stretch>
              </a:blipFill>
            </p:spPr>
            <p:txBody>
              <a:bodyPr/>
              <a:lstStyle/>
              <a:p>
                <a:r>
                  <a:rPr lang="hr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7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lika 26">
            <a:extLst>
              <a:ext uri="{FF2B5EF4-FFF2-40B4-BE49-F238E27FC236}">
                <a16:creationId xmlns:a16="http://schemas.microsoft.com/office/drawing/2014/main" id="{FEB776B1-7177-4331-AA41-EB1F6E29B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553" y="1908984"/>
            <a:ext cx="877900" cy="192040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E478EA1-21B2-4F22-BB3C-A50BBE7B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r-BA" sz="4000" dirty="0"/>
              <a:t>Pravac i kružnica</a:t>
            </a:r>
          </a:p>
        </p:txBody>
      </p:sp>
      <p:pic>
        <p:nvPicPr>
          <p:cNvPr id="16" name="Rezervirano mjesto sadržaja 15">
            <a:extLst>
              <a:ext uri="{FF2B5EF4-FFF2-40B4-BE49-F238E27FC236}">
                <a16:creationId xmlns:a16="http://schemas.microsoft.com/office/drawing/2014/main" id="{59CA77AD-5D6F-4F51-A1B2-F7A7548BE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7641" y="2325755"/>
            <a:ext cx="1682642" cy="1682642"/>
          </a:xfrm>
          <a:prstGeom prst="rect">
            <a:avLst/>
          </a:prstGeom>
        </p:spPr>
      </p:pic>
      <p:sp>
        <p:nvSpPr>
          <p:cNvPr id="5" name="Dijagram toka: Poveznik 4">
            <a:extLst>
              <a:ext uri="{FF2B5EF4-FFF2-40B4-BE49-F238E27FC236}">
                <a16:creationId xmlns:a16="http://schemas.microsoft.com/office/drawing/2014/main" id="{354B390E-7C90-4B68-AB97-02A2876D29D6}"/>
              </a:ext>
            </a:extLst>
          </p:cNvPr>
          <p:cNvSpPr/>
          <p:nvPr/>
        </p:nvSpPr>
        <p:spPr>
          <a:xfrm>
            <a:off x="1245704" y="2351875"/>
            <a:ext cx="1656522" cy="165652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BA" dirty="0"/>
          </a:p>
        </p:txBody>
      </p:sp>
      <p:sp>
        <p:nvSpPr>
          <p:cNvPr id="12" name="Dijagram toka: Poveznik 11">
            <a:extLst>
              <a:ext uri="{FF2B5EF4-FFF2-40B4-BE49-F238E27FC236}">
                <a16:creationId xmlns:a16="http://schemas.microsoft.com/office/drawing/2014/main" id="{47370CB9-EE74-4973-966A-DBAD9E12F818}"/>
              </a:ext>
            </a:extLst>
          </p:cNvPr>
          <p:cNvSpPr/>
          <p:nvPr/>
        </p:nvSpPr>
        <p:spPr>
          <a:xfrm>
            <a:off x="2041015" y="3147005"/>
            <a:ext cx="65900" cy="6626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3" name="Dijagram toka: Poveznik 12">
            <a:extLst>
              <a:ext uri="{FF2B5EF4-FFF2-40B4-BE49-F238E27FC236}">
                <a16:creationId xmlns:a16="http://schemas.microsoft.com/office/drawing/2014/main" id="{5D680FDA-939D-44F5-9F95-E6845F335A12}"/>
              </a:ext>
            </a:extLst>
          </p:cNvPr>
          <p:cNvSpPr/>
          <p:nvPr/>
        </p:nvSpPr>
        <p:spPr>
          <a:xfrm>
            <a:off x="5351761" y="2783842"/>
            <a:ext cx="65900" cy="6626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4" name="Dijagram toka: Poveznik 13">
            <a:extLst>
              <a:ext uri="{FF2B5EF4-FFF2-40B4-BE49-F238E27FC236}">
                <a16:creationId xmlns:a16="http://schemas.microsoft.com/office/drawing/2014/main" id="{497562C7-9E3D-4469-88C9-8D5F0F85512E}"/>
              </a:ext>
            </a:extLst>
          </p:cNvPr>
          <p:cNvSpPr/>
          <p:nvPr/>
        </p:nvSpPr>
        <p:spPr>
          <a:xfrm>
            <a:off x="6096000" y="3167076"/>
            <a:ext cx="65900" cy="6626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106AEF4A-8ECF-4A06-9DFE-F6D693E87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818" y="2445025"/>
            <a:ext cx="1682642" cy="1682642"/>
          </a:xfrm>
          <a:prstGeom prst="rect">
            <a:avLst/>
          </a:prstGeom>
        </p:spPr>
      </p:pic>
      <p:sp>
        <p:nvSpPr>
          <p:cNvPr id="15" name="Dijagram toka: Poveznik 14">
            <a:extLst>
              <a:ext uri="{FF2B5EF4-FFF2-40B4-BE49-F238E27FC236}">
                <a16:creationId xmlns:a16="http://schemas.microsoft.com/office/drawing/2014/main" id="{528E58BF-68A7-482C-9261-A5B26B3D6F87}"/>
              </a:ext>
            </a:extLst>
          </p:cNvPr>
          <p:cNvSpPr/>
          <p:nvPr/>
        </p:nvSpPr>
        <p:spPr>
          <a:xfrm>
            <a:off x="9959189" y="3233336"/>
            <a:ext cx="65900" cy="6626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CFEB995B-999F-4969-AC61-4FE8D6866EA3}"/>
              </a:ext>
            </a:extLst>
          </p:cNvPr>
          <p:cNvSpPr txBox="1"/>
          <p:nvPr/>
        </p:nvSpPr>
        <p:spPr>
          <a:xfrm>
            <a:off x="1915389" y="3299597"/>
            <a:ext cx="23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S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5C2FDC0B-7468-4D77-B116-167C6A967812}"/>
              </a:ext>
            </a:extLst>
          </p:cNvPr>
          <p:cNvSpPr txBox="1"/>
          <p:nvPr/>
        </p:nvSpPr>
        <p:spPr>
          <a:xfrm>
            <a:off x="5996608" y="3299597"/>
            <a:ext cx="19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S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712A6664-7CF0-489E-89BF-D26C6AC22361}"/>
              </a:ext>
            </a:extLst>
          </p:cNvPr>
          <p:cNvSpPr txBox="1"/>
          <p:nvPr/>
        </p:nvSpPr>
        <p:spPr>
          <a:xfrm>
            <a:off x="9833428" y="3373738"/>
            <a:ext cx="31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S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E5212EA-1945-4398-A9D0-9ADDEE9A9D71}"/>
              </a:ext>
            </a:extLst>
          </p:cNvPr>
          <p:cNvSpPr txBox="1"/>
          <p:nvPr/>
        </p:nvSpPr>
        <p:spPr>
          <a:xfrm>
            <a:off x="10694504" y="2445025"/>
            <a:ext cx="25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k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A099070D-0395-49E9-8E08-00F7485CB9E2}"/>
              </a:ext>
            </a:extLst>
          </p:cNvPr>
          <p:cNvSpPr txBox="1"/>
          <p:nvPr/>
        </p:nvSpPr>
        <p:spPr>
          <a:xfrm>
            <a:off x="6665483" y="220648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k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11F8FACF-0D93-496A-BB8B-F53DDD006761}"/>
              </a:ext>
            </a:extLst>
          </p:cNvPr>
          <p:cNvSpPr txBox="1"/>
          <p:nvPr/>
        </p:nvSpPr>
        <p:spPr>
          <a:xfrm>
            <a:off x="2517913" y="219567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k</a:t>
            </a:r>
          </a:p>
        </p:txBody>
      </p:sp>
      <p:cxnSp>
        <p:nvCxnSpPr>
          <p:cNvPr id="25" name="Ravni poveznik 24">
            <a:extLst>
              <a:ext uri="{FF2B5EF4-FFF2-40B4-BE49-F238E27FC236}">
                <a16:creationId xmlns:a16="http://schemas.microsoft.com/office/drawing/2014/main" id="{B50C5B74-FFA5-4C0A-9BAD-4C97E4D4689E}"/>
              </a:ext>
            </a:extLst>
          </p:cNvPr>
          <p:cNvCxnSpPr/>
          <p:nvPr/>
        </p:nvCxnSpPr>
        <p:spPr>
          <a:xfrm flipV="1">
            <a:off x="581192" y="1835425"/>
            <a:ext cx="863295" cy="19076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AD1EDDEE-0F09-47A9-AAA1-4B496D82B4A3}"/>
              </a:ext>
            </a:extLst>
          </p:cNvPr>
          <p:cNvSpPr txBox="1"/>
          <p:nvPr/>
        </p:nvSpPr>
        <p:spPr>
          <a:xfrm>
            <a:off x="1353252" y="1724318"/>
            <a:ext cx="27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p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9CE8E0E7-52CC-4E28-BE74-4A6A1C41AD25}"/>
              </a:ext>
            </a:extLst>
          </p:cNvPr>
          <p:cNvSpPr txBox="1"/>
          <p:nvPr/>
        </p:nvSpPr>
        <p:spPr>
          <a:xfrm>
            <a:off x="5075583" y="2629691"/>
            <a:ext cx="21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D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096C0E49-C358-4755-8EBA-8970988C22A6}"/>
              </a:ext>
            </a:extLst>
          </p:cNvPr>
          <p:cNvSpPr txBox="1"/>
          <p:nvPr/>
        </p:nvSpPr>
        <p:spPr>
          <a:xfrm>
            <a:off x="5670875" y="1908984"/>
            <a:ext cx="21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p</a:t>
            </a:r>
          </a:p>
        </p:txBody>
      </p:sp>
      <p:pic>
        <p:nvPicPr>
          <p:cNvPr id="30" name="Slika 29">
            <a:extLst>
              <a:ext uri="{FF2B5EF4-FFF2-40B4-BE49-F238E27FC236}">
                <a16:creationId xmlns:a16="http://schemas.microsoft.com/office/drawing/2014/main" id="{5805C37D-A659-40BF-B70C-C4CCC803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982" y="1812889"/>
            <a:ext cx="1112867" cy="2434396"/>
          </a:xfrm>
          <a:prstGeom prst="rect">
            <a:avLst/>
          </a:prstGeom>
        </p:spPr>
      </p:pic>
      <p:sp>
        <p:nvSpPr>
          <p:cNvPr id="10" name="Dijagram toka: Poveznik 9">
            <a:extLst>
              <a:ext uri="{FF2B5EF4-FFF2-40B4-BE49-F238E27FC236}">
                <a16:creationId xmlns:a16="http://schemas.microsoft.com/office/drawing/2014/main" id="{2358F444-1EB0-4E0D-8743-95A12CE821EA}"/>
              </a:ext>
            </a:extLst>
          </p:cNvPr>
          <p:cNvSpPr/>
          <p:nvPr/>
        </p:nvSpPr>
        <p:spPr>
          <a:xfrm>
            <a:off x="9820491" y="2438398"/>
            <a:ext cx="65900" cy="6626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8" name="Dijagram toka: Poveznik 7">
            <a:extLst>
              <a:ext uri="{FF2B5EF4-FFF2-40B4-BE49-F238E27FC236}">
                <a16:creationId xmlns:a16="http://schemas.microsoft.com/office/drawing/2014/main" id="{BEB24D80-01F2-4E72-AB05-CB135561E95D}"/>
              </a:ext>
            </a:extLst>
          </p:cNvPr>
          <p:cNvSpPr/>
          <p:nvPr/>
        </p:nvSpPr>
        <p:spPr>
          <a:xfrm>
            <a:off x="9242742" y="3676809"/>
            <a:ext cx="65900" cy="66261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AA52D330-0FAB-494F-9CE0-26CE1A1F189E}"/>
              </a:ext>
            </a:extLst>
          </p:cNvPr>
          <p:cNvSpPr txBox="1"/>
          <p:nvPr/>
        </p:nvSpPr>
        <p:spPr>
          <a:xfrm>
            <a:off x="8964690" y="3551583"/>
            <a:ext cx="19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A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D0CC708A-12F8-4D6C-937B-E143F989A3B4}"/>
              </a:ext>
            </a:extLst>
          </p:cNvPr>
          <p:cNvSpPr txBox="1"/>
          <p:nvPr/>
        </p:nvSpPr>
        <p:spPr>
          <a:xfrm>
            <a:off x="9559537" y="2140741"/>
            <a:ext cx="1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B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7F27B95A-C931-4C59-BCEC-5EFF0D8ED607}"/>
              </a:ext>
            </a:extLst>
          </p:cNvPr>
          <p:cNvSpPr txBox="1"/>
          <p:nvPr/>
        </p:nvSpPr>
        <p:spPr>
          <a:xfrm>
            <a:off x="10056121" y="1828124"/>
            <a:ext cx="29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dirty="0"/>
              <a:t>p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12786F4D-DAC6-405C-9AC6-917E84976F43}"/>
              </a:ext>
            </a:extLst>
          </p:cNvPr>
          <p:cNvSpPr txBox="1"/>
          <p:nvPr/>
        </p:nvSpPr>
        <p:spPr>
          <a:xfrm>
            <a:off x="198783" y="4386470"/>
            <a:ext cx="3551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2200" dirty="0"/>
              <a:t>Pravac i kružnica nemaju zajedničkih točaka.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3BCD1717-74CB-42B1-B967-BE3644F282BB}"/>
              </a:ext>
            </a:extLst>
          </p:cNvPr>
          <p:cNvSpPr txBox="1"/>
          <p:nvPr/>
        </p:nvSpPr>
        <p:spPr>
          <a:xfrm>
            <a:off x="3750365" y="4386470"/>
            <a:ext cx="46912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200" dirty="0"/>
              <a:t>Pravac i kružnica imaju jednu zajedničku točku. Ako pravac dira kružnicu u jednoj točki kažemo da je </a:t>
            </a:r>
            <a:r>
              <a:rPr lang="hr-BA" sz="2200" b="1" dirty="0"/>
              <a:t>tangenta kružnice</a:t>
            </a:r>
            <a:r>
              <a:rPr lang="hr-BA" sz="2200" dirty="0"/>
              <a:t>, a tu točku nazivamo </a:t>
            </a:r>
            <a:r>
              <a:rPr lang="hr-BA" sz="2200" b="1" dirty="0" err="1"/>
              <a:t>diralištem</a:t>
            </a:r>
            <a:r>
              <a:rPr lang="hr-BA" sz="2200" dirty="0"/>
              <a:t>. </a:t>
            </a:r>
            <a:r>
              <a:rPr lang="hr-BA" sz="2200" b="1" dirty="0"/>
              <a:t>Tangenta </a:t>
            </a:r>
            <a:r>
              <a:rPr lang="hr-BA" sz="2200" dirty="0"/>
              <a:t>je okomita na polumjer koji spaja središte kružnice s </a:t>
            </a:r>
            <a:r>
              <a:rPr lang="hr-BA" sz="2200" dirty="0" err="1"/>
              <a:t>diralištem</a:t>
            </a:r>
            <a:r>
              <a:rPr lang="hr-BA" sz="2200" dirty="0"/>
              <a:t>.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9362654B-752F-4E7E-9125-6C19053F9B2E}"/>
              </a:ext>
            </a:extLst>
          </p:cNvPr>
          <p:cNvSpPr txBox="1"/>
          <p:nvPr/>
        </p:nvSpPr>
        <p:spPr>
          <a:xfrm>
            <a:off x="8666922" y="4282183"/>
            <a:ext cx="29438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200" dirty="0"/>
              <a:t>Pravac i kružnica imaju dvije zajedničke točke. Ako pravac siječe kružnicu u dvjema točkama, kažemo da je </a:t>
            </a:r>
            <a:r>
              <a:rPr lang="hr-BA" sz="2200" b="1" dirty="0"/>
              <a:t>sekanta kružnice</a:t>
            </a:r>
            <a:r>
              <a:rPr lang="hr-BA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12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E2D324BA-68E5-430F-9584-EC9EA03CFA76}"/>
              </a:ext>
            </a:extLst>
          </p:cNvPr>
          <p:cNvSpPr/>
          <p:nvPr/>
        </p:nvSpPr>
        <p:spPr>
          <a:xfrm>
            <a:off x="7977809" y="5035826"/>
            <a:ext cx="2186608" cy="9011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EAB91CD-9FB6-403C-A45D-448F3F58F322}"/>
              </a:ext>
            </a:extLst>
          </p:cNvPr>
          <p:cNvSpPr/>
          <p:nvPr/>
        </p:nvSpPr>
        <p:spPr>
          <a:xfrm>
            <a:off x="1908313" y="5738191"/>
            <a:ext cx="2544417" cy="728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8AE0BB-E15A-4EFD-9156-637834173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28081"/>
          </a:xfrm>
        </p:spPr>
        <p:txBody>
          <a:bodyPr>
            <a:normAutofit/>
          </a:bodyPr>
          <a:lstStyle/>
          <a:p>
            <a:pPr algn="ctr"/>
            <a:r>
              <a:rPr lang="hr-BA" sz="4000" dirty="0"/>
              <a:t>Površina i opseg kruga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D3235862-FB8D-41C1-9F46-407DD783E09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81191" y="1630017"/>
                <a:ext cx="5194769" cy="5159022"/>
              </a:xfrm>
            </p:spPr>
            <p:txBody>
              <a:bodyPr>
                <a:normAutofit/>
              </a:bodyPr>
              <a:lstStyle/>
              <a:p>
                <a:r>
                  <a:rPr lang="hr-BA" sz="2500" b="1" dirty="0"/>
                  <a:t>OPSEG</a:t>
                </a:r>
                <a:r>
                  <a:rPr lang="hr-BA" sz="2200" b="1" dirty="0"/>
                  <a:t> </a:t>
                </a:r>
                <a:r>
                  <a:rPr lang="hr-BA" sz="2200" dirty="0"/>
                  <a:t>kruga (duljina kružnice) jest broj manji od opsega svakog mnogokuta opisanog kružnici, a veći od opsega svakog mnogokuta upisanog kružnici.</a:t>
                </a:r>
              </a:p>
              <a:p>
                <a:r>
                  <a:rPr lang="hr-BA" sz="2200" dirty="0"/>
                  <a:t>U svakoj kružnici omjer opsega </a:t>
                </a:r>
                <a:r>
                  <a:rPr lang="hr-BA" sz="2200" i="1" dirty="0"/>
                  <a:t>o</a:t>
                </a:r>
                <a:r>
                  <a:rPr lang="hr-BA" sz="2200" dirty="0"/>
                  <a:t> i duljine promjera </a:t>
                </a:r>
                <a:r>
                  <a:rPr lang="hr-BA" sz="2200" i="1" dirty="0"/>
                  <a:t>2r</a:t>
                </a:r>
                <a:r>
                  <a:rPr lang="hr-BA" sz="2200" dirty="0"/>
                  <a:t> je isti broj. Taj broj bilježimo </a:t>
                </a:r>
                <a14:m>
                  <m:oMath xmlns:m="http://schemas.openxmlformats.org/officeDocument/2006/math">
                    <m:r>
                      <a:rPr lang="hr-BA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hr-BA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≈3,14</m:t>
                    </m:r>
                    <m:r>
                      <a:rPr lang="hr-BA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 </m:t>
                    </m:r>
                  </m:oMath>
                </a14:m>
                <a:endParaRPr lang="hr-BA" sz="2200" b="0" dirty="0">
                  <a:ea typeface="Cambria Math" panose="02040503050406030204" pitchFamily="18" charset="0"/>
                </a:endParaRPr>
              </a:p>
              <a:p>
                <a:endParaRPr lang="hr-BA" sz="2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BA" sz="25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hr-BA" sz="25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hr-BA" sz="25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r-BA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hr-BA" sz="2500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D3235862-FB8D-41C1-9F46-407DD783E0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81191" y="1630017"/>
                <a:ext cx="5194769" cy="5159022"/>
              </a:xfrm>
              <a:blipFill>
                <a:blip r:embed="rId2"/>
                <a:stretch>
                  <a:fillRect l="-1172" r="-1055"/>
                </a:stretch>
              </a:blipFill>
            </p:spPr>
            <p:txBody>
              <a:bodyPr/>
              <a:lstStyle/>
              <a:p>
                <a:r>
                  <a:rPr lang="hr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B965F1C0-E340-4AC5-96ED-C830ABA4BC9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16039" y="1630017"/>
                <a:ext cx="5194769" cy="5159022"/>
              </a:xfrm>
            </p:spPr>
            <p:txBody>
              <a:bodyPr>
                <a:normAutofit/>
              </a:bodyPr>
              <a:lstStyle/>
              <a:p>
                <a:r>
                  <a:rPr lang="hr-BA" sz="2500" b="1" dirty="0"/>
                  <a:t>POVRŠINA </a:t>
                </a:r>
                <a:r>
                  <a:rPr lang="hr-BA" sz="2200" dirty="0"/>
                  <a:t>kruga jest broj veći od površine bilo kojeg upisanog mnogokuta i manji od površine bilo kojeg opisanog mnogokuta.</a:t>
                </a:r>
              </a:p>
              <a:p>
                <a:r>
                  <a:rPr lang="hr-BA" sz="2200" dirty="0"/>
                  <a:t>Površina kruga </a:t>
                </a:r>
                <a14:m>
                  <m:oMath xmlns:m="http://schemas.openxmlformats.org/officeDocument/2006/math">
                    <m:r>
                      <a:rPr lang="hr-BA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r-BA" sz="2200" dirty="0"/>
                  <a:t> radijusa </a:t>
                </a:r>
                <a14:m>
                  <m:oMath xmlns:m="http://schemas.openxmlformats.org/officeDocument/2006/math">
                    <m:r>
                      <a:rPr lang="hr-BA" sz="2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r-BA" sz="2200" dirty="0"/>
                  <a:t> iznosi:</a:t>
                </a:r>
              </a:p>
              <a:p>
                <a:endParaRPr lang="hr-BA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BA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hr-BA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BA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BA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hr-BA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BA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BA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hr-BA" sz="2200" dirty="0"/>
              </a:p>
            </p:txBody>
          </p:sp>
        </mc:Choice>
        <mc:Fallback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B965F1C0-E340-4AC5-96ED-C830ABA4B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16039" y="1630017"/>
                <a:ext cx="5194769" cy="5159022"/>
              </a:xfrm>
              <a:blipFill>
                <a:blip r:embed="rId3"/>
                <a:stretch>
                  <a:fillRect l="-1172"/>
                </a:stretch>
              </a:blipFill>
            </p:spPr>
            <p:txBody>
              <a:bodyPr/>
              <a:lstStyle/>
              <a:p>
                <a:r>
                  <a:rPr lang="hr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2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8CF90D04-5855-4384-9A35-7F34E351D62E}"/>
              </a:ext>
            </a:extLst>
          </p:cNvPr>
          <p:cNvSpPr/>
          <p:nvPr/>
        </p:nvSpPr>
        <p:spPr>
          <a:xfrm>
            <a:off x="7726017" y="5539409"/>
            <a:ext cx="2544418" cy="10204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47FCE5A-CE95-4C04-906C-7A500407BD1E}"/>
              </a:ext>
            </a:extLst>
          </p:cNvPr>
          <p:cNvSpPr/>
          <p:nvPr/>
        </p:nvSpPr>
        <p:spPr>
          <a:xfrm>
            <a:off x="993913" y="4837043"/>
            <a:ext cx="4214191" cy="1099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4C4FC9-1E42-4F85-AE18-5A4AA8CE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41333"/>
          </a:xfrm>
        </p:spPr>
        <p:txBody>
          <a:bodyPr>
            <a:noAutofit/>
          </a:bodyPr>
          <a:lstStyle/>
          <a:p>
            <a:r>
              <a:rPr lang="hr-BA" sz="3400" dirty="0"/>
              <a:t>Duljina kružnog luka i površina kružnog isječka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383029B5-8926-4BDC-8D8F-623615A8CA4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81193" y="1630017"/>
                <a:ext cx="5194767" cy="5159022"/>
              </a:xfrm>
            </p:spPr>
            <p:txBody>
              <a:bodyPr>
                <a:normAutofit/>
              </a:bodyPr>
              <a:lstStyle/>
              <a:p>
                <a:r>
                  <a:rPr lang="hr-BA" sz="2500" b="1" dirty="0"/>
                  <a:t>DULJINA KRUŽNOG LUKA </a:t>
                </a:r>
                <a14:m>
                  <m:oMath xmlns:m="http://schemas.openxmlformats.org/officeDocument/2006/math">
                    <m:r>
                      <a:rPr lang="hr-BA" sz="2500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hr-BA" sz="2500" b="1" dirty="0"/>
                  <a:t> </a:t>
                </a:r>
                <a:r>
                  <a:rPr lang="hr-BA" sz="2200" dirty="0"/>
                  <a:t>proporcionalna je duljini polumjera kružnice i veličini pripadajućeg središnjeg kuta </a:t>
                </a:r>
                <a14:m>
                  <m:oMath xmlns:m="http://schemas.openxmlformats.org/officeDocument/2006/math">
                    <m:r>
                      <a:rPr lang="hr-BA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BA" sz="2500" b="1" dirty="0"/>
                  <a:t>. </a:t>
                </a:r>
                <a:r>
                  <a:rPr lang="hr-BA" sz="2200" dirty="0"/>
                  <a:t>Kako punom kutu odgovara cijela kružnica, tako je:</a:t>
                </a:r>
              </a:p>
              <a:p>
                <a:pPr marL="0" indent="0">
                  <a:buNone/>
                </a:pPr>
                <a:endParaRPr lang="hr-BA" sz="2200" dirty="0"/>
              </a:p>
              <a:p>
                <a:pPr marL="0" indent="0">
                  <a:buNone/>
                </a:pPr>
                <a:endParaRPr lang="hr-BA" sz="2200" dirty="0"/>
              </a:p>
              <a:p>
                <a:pPr marL="0" indent="0">
                  <a:buNone/>
                </a:pPr>
                <a:r>
                  <a:rPr lang="hr-BA" sz="2600" b="1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BA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BA" sz="2600" b="1" i="1">
                            <a:latin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r>
                          <a:rPr lang="hr-BA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den>
                    </m:f>
                    <m:r>
                      <a:rPr lang="hr-BA" sz="2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BA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BA" sz="2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hr-BA" sz="26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hr-BA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hr-BA" sz="2600" b="1" i="1"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hr-BA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hr-BA" sz="2600" b="1" dirty="0"/>
                  <a:t> </a:t>
                </a:r>
                <a:r>
                  <a:rPr lang="hr-BA" sz="2600" dirty="0"/>
                  <a:t>ili</a:t>
                </a:r>
                <a:r>
                  <a:rPr lang="hr-BA" sz="2600" b="1" dirty="0"/>
                  <a:t> </a:t>
                </a:r>
                <a14:m>
                  <m:oMath xmlns:m="http://schemas.openxmlformats.org/officeDocument/2006/math">
                    <m:r>
                      <a:rPr lang="hr-BA" sz="2600" b="1" i="1">
                        <a:latin typeface="Cambria Math" panose="02040503050406030204" pitchFamily="18" charset="0"/>
                      </a:rPr>
                      <m:t>𝒍</m:t>
                    </m:r>
                    <m:r>
                      <a:rPr lang="hr-BA" sz="2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BA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BA" sz="2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hr-BA" sz="26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hr-BA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hr-BA" sz="2600" b="1" i="1"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hr-BA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hr-BA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r-BA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r-BA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BA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BA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hr-BA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𝝅𝜶</m:t>
                        </m:r>
                      </m:num>
                      <m:den>
                        <m:r>
                          <a:rPr lang="hr-BA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</m:t>
                        </m:r>
                        <m:r>
                          <a:rPr lang="hr-BA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hr-BA" sz="2600" dirty="0"/>
              </a:p>
              <a:p>
                <a:pPr marL="0" indent="0">
                  <a:buNone/>
                </a:pPr>
                <a:endParaRPr lang="hr-BA" sz="2200" dirty="0"/>
              </a:p>
              <a:p>
                <a:pPr marL="0" indent="0">
                  <a:buNone/>
                </a:pPr>
                <a:endParaRPr lang="hr-BA" sz="2200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383029B5-8926-4BDC-8D8F-623615A8C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81193" y="1630017"/>
                <a:ext cx="5194767" cy="5159022"/>
              </a:xfrm>
              <a:blipFill>
                <a:blip r:embed="rId2"/>
                <a:stretch>
                  <a:fillRect l="-1172"/>
                </a:stretch>
              </a:blipFill>
            </p:spPr>
            <p:txBody>
              <a:bodyPr/>
              <a:lstStyle/>
              <a:p>
                <a:r>
                  <a:rPr lang="hr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8C0F8F9A-AF40-4232-BD6D-B72FE21B84C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16039" y="1630017"/>
                <a:ext cx="5194769" cy="5159022"/>
              </a:xfrm>
            </p:spPr>
            <p:txBody>
              <a:bodyPr>
                <a:normAutofit/>
              </a:bodyPr>
              <a:lstStyle/>
              <a:p>
                <a:r>
                  <a:rPr lang="hr-BA" sz="2500" b="1" dirty="0"/>
                  <a:t>KRUŽNI ISJEČAK </a:t>
                </a:r>
                <a:r>
                  <a:rPr lang="hr-BA" sz="2200" dirty="0"/>
                  <a:t>je dio kruga omeđen dvama polumjerima i kružnim lukom.</a:t>
                </a:r>
              </a:p>
              <a:p>
                <a:r>
                  <a:rPr lang="hr-BA" sz="2200" dirty="0"/>
                  <a:t>Omjer površine </a:t>
                </a:r>
                <a14:m>
                  <m:oMath xmlns:m="http://schemas.openxmlformats.org/officeDocument/2006/math">
                    <m:r>
                      <a:rPr lang="hr-BA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r-BA" sz="2500" dirty="0"/>
                  <a:t> </a:t>
                </a:r>
                <a:r>
                  <a:rPr lang="hr-BA" sz="2200" dirty="0"/>
                  <a:t>kružnog isječka i njegova kuta </a:t>
                </a:r>
                <a14:m>
                  <m:oMath xmlns:m="http://schemas.openxmlformats.org/officeDocument/2006/math">
                    <m:r>
                      <a:rPr lang="hr-BA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r-BA" sz="2500" dirty="0"/>
                  <a:t> </a:t>
                </a:r>
                <a:r>
                  <a:rPr lang="hr-BA" sz="2200" dirty="0"/>
                  <a:t>jest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BA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BA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hr-BA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hr-BA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BA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BA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BA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hr-BA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BA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r-BA" sz="2200" b="0" i="1" smtClean="0">
                            <a:latin typeface="Cambria Math" panose="02040503050406030204" pitchFamily="18" charset="0"/>
                          </a:rPr>
                          <m:t>360</m:t>
                        </m:r>
                        <m:r>
                          <a:rPr lang="hr-BA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hr-BA" sz="2500" dirty="0"/>
                  <a:t>. </a:t>
                </a:r>
                <a:r>
                  <a:rPr lang="hr-BA" sz="2200" dirty="0"/>
                  <a:t>Iz ove proporcije dobivamo da je formula za površinu kružnog isječka:</a:t>
                </a:r>
              </a:p>
              <a:p>
                <a:endParaRPr lang="hr-BA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BA" sz="25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hr-BA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BA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BA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BA" sz="25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r-BA" sz="2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BA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BA" sz="25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  <m:r>
                            <a:rPr lang="hr-BA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hr-BA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BA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hr-BA" sz="2500" dirty="0"/>
              </a:p>
            </p:txBody>
          </p:sp>
        </mc:Choice>
        <mc:Fallback>
          <p:sp>
            <p:nvSpPr>
              <p:cNvPr id="4" name="Rezervirano mjesto sadržaja 3">
                <a:extLst>
                  <a:ext uri="{FF2B5EF4-FFF2-40B4-BE49-F238E27FC236}">
                    <a16:creationId xmlns:a16="http://schemas.microsoft.com/office/drawing/2014/main" id="{8C0F8F9A-AF40-4232-BD6D-B72FE21B84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16039" y="1630017"/>
                <a:ext cx="5194769" cy="5159022"/>
              </a:xfrm>
              <a:blipFill>
                <a:blip r:embed="rId3"/>
                <a:stretch>
                  <a:fillRect l="-1172"/>
                </a:stretch>
              </a:blipFill>
            </p:spPr>
            <p:txBody>
              <a:bodyPr/>
              <a:lstStyle/>
              <a:p>
                <a:r>
                  <a:rPr lang="hr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5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</p:bldLst>
  </p:timing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3_TF33552983" id="{40E357F4-C54F-411E-8FED-E3AC8CBAA227}" vid="{337924A4-AA1B-432A-83C7-367AA9EC4B8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{3A40E688-0640-4EE2-8D81-A3516871A410}tf33552983</Template>
  <TotalTime>0</TotalTime>
  <Words>1027</Words>
  <Application>Microsoft Office PowerPoint</Application>
  <PresentationFormat>Široki zaslon</PresentationFormat>
  <Paragraphs>95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Franklin Gothic Book</vt:lpstr>
      <vt:lpstr>Franklin Gothic Demi</vt:lpstr>
      <vt:lpstr>Wingdings</vt:lpstr>
      <vt:lpstr>Wingdings 2</vt:lpstr>
      <vt:lpstr>DividendVTI</vt:lpstr>
      <vt:lpstr>Krug i kružnica</vt:lpstr>
      <vt:lpstr>PowerPoint prezentacija</vt:lpstr>
      <vt:lpstr>PowerPoint prezentacija</vt:lpstr>
      <vt:lpstr>PowerPoint prezentacija</vt:lpstr>
      <vt:lpstr>PowerPoint prezentacija</vt:lpstr>
      <vt:lpstr>Talesov poučak </vt:lpstr>
      <vt:lpstr>Pravac i kružnica</vt:lpstr>
      <vt:lpstr>Površina i opseg kruga</vt:lpstr>
      <vt:lpstr>Duljina kružnog luka i površina kružnog isječka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2020-05-27T19:12:29Z</dcterms:created>
  <dcterms:modified xsi:type="dcterms:W3CDTF">2020-05-28T00:06:46Z</dcterms:modified>
</cp:coreProperties>
</file>