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72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14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1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9031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62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96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495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582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26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60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2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95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37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466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64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30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471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6800" y="543338"/>
            <a:ext cx="7262191" cy="4287051"/>
          </a:xfrm>
        </p:spPr>
        <p:txBody>
          <a:bodyPr/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LEKTIRA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66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PROSJAK LUK</a:t>
            </a:r>
            <a:r>
              <a:rPr lang="hr-HR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A-</a:t>
            </a:r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/>
            </a:r>
            <a:b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</a:br>
            <a:r>
              <a:rPr lang="hr-H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August </a:t>
            </a:r>
            <a:r>
              <a:rPr lang="hr-H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Šenoa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98435" y="6105910"/>
            <a:ext cx="6387547" cy="602973"/>
          </a:xfrm>
        </p:spPr>
        <p:txBody>
          <a:bodyPr>
            <a:normAutofit/>
          </a:bodyPr>
          <a:lstStyle/>
          <a:p>
            <a:pPr algn="r"/>
            <a:r>
              <a:rPr lang="hr-HR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TEA ĆAVAR , IX.A        </a:t>
            </a:r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                     </a:t>
            </a:r>
            <a:endParaRPr lang="hr-H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75" y="433773"/>
            <a:ext cx="4327656" cy="5986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308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0817" y="108162"/>
            <a:ext cx="9149687" cy="1084534"/>
          </a:xfrm>
        </p:spPr>
        <p:txBody>
          <a:bodyPr/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BILJEŠKA O PISCU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026" y="1192696"/>
            <a:ext cx="7500731" cy="5526156"/>
          </a:xfrm>
        </p:spPr>
        <p:txBody>
          <a:bodyPr>
            <a:normAutofit fontScale="92500" lnSpcReduction="10000"/>
          </a:bodyPr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August Šenoa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 je pripovjedač, romanopisac rođen 14. studenoga 1838. godine u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Zagrebu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Šenoa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 bavio pisanjem šaljive, ljubavne, domoljubne i religiozne 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poezije.</a:t>
            </a:r>
          </a:p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Najpoznatija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djela su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: Seljačka buna, Zlatarevo zlato, Prosjak Luka, Mladi gospodin, Prijan Lovro, </a:t>
            </a:r>
            <a:r>
              <a:rPr lang="hr-H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Diogeneš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Kanarinčeva </a:t>
            </a:r>
            <a:r>
              <a:rPr lang="hr-H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ljubovca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Vječni </a:t>
            </a:r>
            <a:r>
              <a:rPr lang="hr-H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Žid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i </a:t>
            </a:r>
            <a:r>
              <a:rPr lang="hr-H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Zagrebulje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. </a:t>
            </a:r>
          </a:p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Umro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je 13. prosinca 1881. </a:t>
            </a:r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godine.</a:t>
            </a:r>
            <a:endParaRPr lang="hr-H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392" y="1192696"/>
            <a:ext cx="4428329" cy="5526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063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276" y="108162"/>
            <a:ext cx="9404723" cy="1400530"/>
          </a:xfrm>
        </p:spPr>
        <p:txBody>
          <a:bodyPr/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MIŠLJENJE O DJELU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791" y="1508692"/>
            <a:ext cx="11714921" cy="4739707"/>
          </a:xfrm>
        </p:spPr>
        <p:txBody>
          <a:bodyPr>
            <a:normAutofit lnSpcReduction="10000"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Kad sam pročitala naslov lektire isprva sam mislila da će lektira biti dosadna.. Krenula sam čitati i svidjela mi se.. Likovi su temeljito opisani, glavni malo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više,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sporedni manje tek da nam dadnu uvid u situaciju ..Iz Lukinog života, njegovih postupaka svi čitatelji pa i ja mogu dosta toga naučiti.. Pisac ga je prikazao kao lika koji novcem želi postići neki svoj cilj.. Htio je da Martin bude u dugovima kako bi mu on pomogao, dao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novac,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za uzvrat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dobio njegovu kćer Maru..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28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1062" y="214179"/>
            <a:ext cx="9441234" cy="83274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791" y="1431235"/>
            <a:ext cx="11542643" cy="5062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Pisac  nam je prikazao da ako ti nekome učiniš zlo , da će i tebe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isto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zlo snaći.. Luka je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zamijenio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Mikicu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za gospodina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Radonića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..Zatim je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Mikica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saznao da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će Luka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dobiti novac ako pobjedi nova gospoda, te ga prevario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glasovima od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Jelenjana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koji su išli u korist staroj gospodi .. Također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čitajući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ovu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lektiru mogli smo se prisjetiti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 lekcije FRAZEMI jer se kroz cijelu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lektiru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protežu , najčešće kad jedni druge savjetuju što da urade(„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Miko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, pazi da ti se kosa ne namjeri na kamen.” , „Badava je psetu lajati kad grmi grom.”)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17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026" y="200927"/>
            <a:ext cx="9361721" cy="80623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026" y="2027583"/>
            <a:ext cx="11370365" cy="4518991"/>
          </a:xfrm>
        </p:spPr>
        <p:txBody>
          <a:bodyPr>
            <a:normAutofit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Možemo spoznati vrijednost prijateljstva.. Mato i Martin su se posvađali zbog šljive.. Mato se trudio svim silama izvući novac od Martina preko Bradića, pa se na kraju i on uvalio u dugove.. A kad ga je dočekala samrtna postelja shvatio je da ništa od toga nije vrijedilo , jedino što je vrijedilo je prijateljstvo sa Martinom te su se pomirili i dopustili djeci da se vole.. Koliko god je Luka svojim djelima pokazivao da želi nekome zlo da bi njemu bilo dobro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83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18" y="108161"/>
            <a:ext cx="9388225" cy="85924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009" y="1311966"/>
            <a:ext cx="11966714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pak je ostavio sav novac Mari i njezinoj obitelji te pokazao da je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uvidio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 je loše postupao.. Luka je shvatio da se zlim putem ne može postati bolji čovjek već se samo dobrim dolazi do dobra..</a:t>
            </a:r>
          </a:p>
          <a:p>
            <a:pPr marL="0" indent="0">
              <a:buNone/>
            </a:pP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Mislim da je ovu lektiru vrijedilo pročitati.. jer sam u mnogim situacijama preispitala sebe, neke svoje postupke i uvidjela moć naših ljudskih emocija..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3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035" y="159026"/>
            <a:ext cx="9838800" cy="9144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1304" y="1351722"/>
            <a:ext cx="11237844" cy="489667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Za kraj ću citirati jednu piščevu misao koja me se dojmila:</a:t>
            </a:r>
          </a:p>
          <a:p>
            <a:pPr marL="0" indent="0">
              <a:buNone/>
            </a:pP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„Čitalac </a:t>
            </a:r>
            <a:r>
              <a:rPr lang="hr-H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pako</a:t>
            </a: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neka sudi , je li vrijedno bilo pisat o prosjaku : ja mislim da jest. Ta i on je čovjek!”</a:t>
            </a:r>
          </a:p>
          <a:p>
            <a:endParaRPr lang="hr-HR" sz="3600" dirty="0">
              <a:latin typeface="Baskerville Old Face" panose="02020602080505020303" pitchFamily="18" charset="0"/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106017" y="2650435"/>
            <a:ext cx="11463131" cy="15637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628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3913" y="200926"/>
            <a:ext cx="9285030" cy="1150796"/>
          </a:xfrm>
        </p:spPr>
        <p:txBody>
          <a:bodyPr/>
          <a:lstStyle/>
          <a:p>
            <a:pPr algn="ctr"/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Slijedi KVIZ pitanja o lektiri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010400" y="2955235"/>
            <a:ext cx="2504661" cy="272994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 rot="2420994">
            <a:off x="4943061" y="1811881"/>
            <a:ext cx="1669774" cy="675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19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293" y="280439"/>
            <a:ext cx="10101403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1.Koja je bila tema Lukinog, Jankovog i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Mikicinog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okupljanja  u krčmi?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270" y="1974574"/>
            <a:ext cx="11728173" cy="453224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Grad bira nove činovnike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Rješavanje misterija tko je Luki ukrao 100 forinti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Pojava novih stanovnika Jelenja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35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6015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810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47919"/>
            <a:ext cx="9361721" cy="1349578"/>
          </a:xfrm>
        </p:spPr>
        <p:txBody>
          <a:bodyPr/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Pisac je naglasio da se u pripovijetki radnja odvija u 3 smjera: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749287"/>
            <a:ext cx="11383617" cy="4903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 prvome pratimo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neobičnu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životnu sudbinu jednog prosjaka koji nakon problematične prošlosti poželi odjednom preokrenuti svoj život, postati pošten ,oženiti kćer uglednog seljaka , imati kuću i obitelj.</a:t>
            </a:r>
          </a:p>
          <a:p>
            <a:pPr marL="0" indent="0">
              <a:buNone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 isto vrijeme pratimo izbore za gradski magistrat sa svim lažima, potkupljivanjem i iznevjerenim obećanjima , koji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podsjećaju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današnje vrijeme.</a:t>
            </a:r>
          </a:p>
          <a:p>
            <a:pPr marL="0" indent="0">
              <a:buNone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 napokon ljubav dvoje mladih koji osnivaju svoju obitelj nakon mukotrpnih prepreka i iskušenja.</a:t>
            </a:r>
          </a:p>
          <a:p>
            <a:pPr marL="0" indent="0">
              <a:buNone/>
            </a:pPr>
            <a:endParaRPr lang="hr-H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35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050" y="227431"/>
            <a:ext cx="9404723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2.Koga je Luka krivio za probleme koji se događaju?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050" y="1881810"/>
            <a:ext cx="9774803" cy="436659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Seljake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Gradsku upravu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Pazar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8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24874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3841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276" y="108161"/>
            <a:ext cx="9404723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3.Koji su naziv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Jelenjani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imali za ljeto?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276" y="1828800"/>
            <a:ext cx="9862863" cy="466476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Balno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Bošno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Babje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1961562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3281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5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44" y="304800"/>
            <a:ext cx="9785791" cy="1086678"/>
          </a:xfrm>
        </p:spPr>
        <p:txBody>
          <a:bodyPr/>
          <a:lstStyle/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4.Šta su </a:t>
            </a:r>
            <a:r>
              <a:rPr lang="hr-H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Jelenjani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smatrali da Luka radi?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5044" y="2040836"/>
            <a:ext cx="9784810" cy="420756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Da krade forinte u krčmi 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Da moli Boga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Da služi gospodi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288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2851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003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528" y="161170"/>
            <a:ext cx="9404723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5.Kako su nazivali Luku dok je bio dijete?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528" y="1895061"/>
            <a:ext cx="11453124" cy="45719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Balavac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Seljak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Kopile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253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6835" y="79513"/>
            <a:ext cx="9388225" cy="1005021"/>
          </a:xfrm>
        </p:spPr>
        <p:txBody>
          <a:bodyPr/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ANALIZA DJELA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8295" y="1364974"/>
            <a:ext cx="11489634" cy="5274366"/>
          </a:xfrm>
        </p:spPr>
        <p:txBody>
          <a:bodyPr>
            <a:normAutofit fontScale="92500" lnSpcReduction="20000"/>
          </a:bodyPr>
          <a:lstStyle/>
          <a:p>
            <a:r>
              <a:rPr lang="hr-H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Vrsta djela</a:t>
            </a:r>
            <a:r>
              <a:rPr lang="hr-HR" sz="4000" dirty="0" smtClean="0"/>
              <a:t>: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Socijalno-psihološka pripovijetka (djelo sadržava moralna pitanja te duboke ljudske emocije)</a:t>
            </a:r>
          </a:p>
          <a:p>
            <a:r>
              <a:rPr lang="hr-H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Tema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Život prosjaka Luke i njegova borba da postane bolji čovjek.</a:t>
            </a:r>
          </a:p>
          <a:p>
            <a:r>
              <a:rPr lang="hr-H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Mjesto radnje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Selo Jelenje, grad Zagreb</a:t>
            </a:r>
          </a:p>
          <a:p>
            <a:pPr marL="0" indent="0">
              <a:buNone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“Selo je to, zove se Jelenje, rasijano je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kao </a:t>
            </a: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jato divljih golubova po polju.”</a:t>
            </a:r>
            <a:endParaRPr lang="hr-H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hr-H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Vrijeme radnje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19.stoljeće,jesen</a:t>
            </a:r>
          </a:p>
          <a:p>
            <a:pPr marL="0" indent="0">
              <a:buNone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“Sad je upravo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jesen,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kasna jesen.</a:t>
            </a:r>
            <a:r>
              <a:rPr lang="pl-PL" sz="4000" dirty="0"/>
              <a:t>”</a:t>
            </a:r>
            <a:endParaRPr lang="hr-H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18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6666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594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452718"/>
            <a:ext cx="10050834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6.Tko je smatrao da Luka ne može ići u školu?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774" y="2107096"/>
            <a:ext cx="9904079" cy="414130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  <a:hlinkClick r:id="rId2" action="ppaction://hlinksldjump"/>
              </a:rPr>
              <a:t>Varoški nadzornik</a:t>
            </a:r>
            <a:endParaRPr lang="hr-HR" sz="3600" dirty="0" smtClean="0"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  <a:hlinkClick r:id="rId2" action="ppaction://hlinksldjump"/>
              </a:rPr>
              <a:t>Gospodin </a:t>
            </a:r>
            <a:r>
              <a:rPr lang="hr-HR" sz="3600" dirty="0" err="1" smtClean="0">
                <a:latin typeface="Baskerville Old Face" panose="02020602080505020303" pitchFamily="18" charset="0"/>
                <a:hlinkClick r:id="rId2" action="ppaction://hlinksldjump"/>
              </a:rPr>
              <a:t>Radonić</a:t>
            </a:r>
            <a:endParaRPr lang="hr-HR" sz="3600" dirty="0" smtClean="0"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  <a:hlinkClick r:id="rId3" action="ppaction://hlinksldjump"/>
              </a:rPr>
              <a:t>Vojnički doktor</a:t>
            </a:r>
            <a:endParaRPr lang="hr-HR" sz="36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64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8828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555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539" y="384313"/>
            <a:ext cx="9812295" cy="1468935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7.Čije je riječi Luka uvažavao tijekom svog djetinjstva?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8539" y="2040836"/>
            <a:ext cx="11449877" cy="453224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Starog Mate iz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Resnika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Starješine Janka iz Jelenja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Učitelja Andre iz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Varoša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415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29155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334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71" y="452718"/>
            <a:ext cx="9931564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8.Što je stari Mato uvijek ponavljao Luki?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272" y="2080591"/>
            <a:ext cx="9930582" cy="416780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„Osjeti lisnicu , novce!”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„Ne tuguje li se lakše kad je nebo mutno , kad bjesni bura?”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„Samo ne idi stanovat pod ljudski krov , idi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rađe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 među nijemu zvijer.”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782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1830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7567" y="0"/>
            <a:ext cx="9454486" cy="64721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017" y="1198178"/>
            <a:ext cx="11039061" cy="5494169"/>
          </a:xfrm>
        </p:spPr>
        <p:txBody>
          <a:bodyPr>
            <a:normAutofit fontScale="92500" lnSpcReduction="20000"/>
          </a:bodyPr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Glavni likovi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Luka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Nepoznanić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Mikica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Ribarić,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 Lončarić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Sporedni likovi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prosjak Mato, Jana , Mato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Pavleković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Martin Lončarić, gospodin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Radinić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svećenik , Stjepan , Bolto , fiškal Bradić , gospodin Galović , Ciganin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Ugarković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Jelenjani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Janko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Ponedeljko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Andro </a:t>
            </a:r>
            <a:r>
              <a:rPr lang="hr-H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Pavleković</a:t>
            </a:r>
            <a:endParaRPr lang="hr-H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Ideja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(rečenica iz lektire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)”Za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novce možeš kupiti sve, al kupiti, a blaženstvo se ne kupuje, ljubav nije prodajna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65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343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75" y="452718"/>
            <a:ext cx="9905060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9.Koliko su godina Mato i Luka obilazili gore i dolove?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776" y="2067339"/>
            <a:ext cx="9904078" cy="41810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4 godine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3 godine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2 godine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765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6512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0468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783" y="452718"/>
            <a:ext cx="9852051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10.Što je peklo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Mikicu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784" y="2067339"/>
            <a:ext cx="9851070" cy="439972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To što Luka ima novaca a on nema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To što nije znao gdje će potrošiti sav novac koji je imao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To što je izgubio nekoliko mušterija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321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6771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677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75" y="452718"/>
            <a:ext cx="9905060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11.Tko je slušao razgovor Andre i Mare te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prenio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sve Marinom ocu?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776" y="2120348"/>
            <a:ext cx="9904078" cy="412805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Janko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Mikica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Mato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204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620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177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528" y="106018"/>
            <a:ext cx="10233924" cy="861392"/>
          </a:xfrm>
        </p:spPr>
        <p:txBody>
          <a:bodyPr/>
          <a:lstStyle/>
          <a:p>
            <a:pPr algn="ctr"/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KARAKTERIZACIJA LIKO</a:t>
            </a:r>
            <a:r>
              <a:rPr lang="hr-HR" sz="5400" dirty="0" smtClean="0">
                <a:latin typeface="Baskerville Old Face" panose="02020602080505020303" pitchFamily="18" charset="0"/>
              </a:rPr>
              <a:t>VA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528" y="1537252"/>
            <a:ext cx="11916950" cy="5155096"/>
          </a:xfrm>
        </p:spPr>
        <p:txBody>
          <a:bodyPr>
            <a:normAutofit/>
          </a:bodyPr>
          <a:lstStyle/>
          <a:p>
            <a:r>
              <a:rPr lang="hr-H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 </a:t>
            </a:r>
            <a:r>
              <a:rPr lang="hr-HR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Nepoznanić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-seljak žućkastog lica sa sto crta, debelog crvenog nosa, kratkih, mačjih brkova, gustih obrva, čupave kose otrcane odjeće i očupane torbe. Osjećao je mržnju prema ljudima jer ne može nikome vjerovati. Kad se zaljubio htio je postati bolji čovjek , nije uviđao zlo koje nanosi ljudima zbog svog cilja , osjetio je veličinu čovjeka kad mu se Marino dijete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nasmiješilo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kraju ga je dostigla tragična sudbina.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299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73" y="452718"/>
            <a:ext cx="9905061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12.Što se dogodilo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Martinovim marvama(stokom)?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774" y="2027584"/>
            <a:ext cx="9904079" cy="42208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  <a:hlinkClick r:id="rId2" action="ppaction://hlinksldjump"/>
              </a:rPr>
              <a:t>Pobjegle su dok su svi spavali</a:t>
            </a:r>
            <a:endParaRPr lang="hr-HR" sz="36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  <a:hlinkClick r:id="rId3" action="ppaction://hlinksldjump"/>
              </a:rPr>
              <a:t>Dobile su kugu</a:t>
            </a:r>
            <a:endParaRPr lang="hr-HR" sz="36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  <a:hlinkClick r:id="rId2" action="ppaction://hlinksldjump"/>
              </a:rPr>
              <a:t>Prodao ih je za 800 forinti</a:t>
            </a:r>
            <a:endParaRPr lang="hr-HR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826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279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1677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522" y="452718"/>
            <a:ext cx="9917331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13.Zašto su Martin i njegova žena dali kćerki ime Mara?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522" y="2014330"/>
            <a:ext cx="9917331" cy="4234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Jer se tako zvala Martinova majka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Jer se rodila na Veliku Gospu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Jer se nisu mogli dogovoriti za ime pa je neko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djete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 viknulo „Mara!”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522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7933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485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765" y="452718"/>
            <a:ext cx="9958070" cy="10580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14.Kada samo Gospoda dolazi mjeriti Savu?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5288" y="2093843"/>
            <a:ext cx="9824566" cy="415455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Kad seljani skupe 1000 forinti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Kad treba birat za sabor ili magistrat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Kad im naredi viša sila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226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1824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385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035" y="452718"/>
            <a:ext cx="9838799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15.Što je Mara rekla Luki kad joj je priznao da želi nju?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810" y="1974574"/>
            <a:ext cx="9692044" cy="427382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„Zbogom! Ako imate duše, možete čovjek i bez mene biti.”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„Zbogom dragi moj ! Znadni da će tvoj lik uvijek moje srce činiti potpunim.”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„Bolje idi i više se nikad ne vraćaj! Ti moju ljubav ne zaslužuješ.”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14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70" y="0"/>
            <a:ext cx="9427982" cy="60745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523" y="1285461"/>
            <a:ext cx="11754678" cy="5128591"/>
          </a:xfrm>
        </p:spPr>
        <p:txBody>
          <a:bodyPr>
            <a:normAutofit/>
          </a:bodyPr>
          <a:lstStyle/>
          <a:p>
            <a:r>
              <a:rPr lang="hr-HR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Mikica</a:t>
            </a:r>
            <a:r>
              <a:rPr lang="hr-H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Ribarić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glavni negativac , svojim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spletkaranjem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uništava ljudima živote , htio je za sebe Lukin novac („</a:t>
            </a:r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Janko 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Mikica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gledahu novce kao pseto što gleda masnu kost</a:t>
            </a:r>
            <a:r>
              <a:rPr lang="hr-HR" sz="3600" i="1" dirty="0"/>
              <a:t>.”</a:t>
            </a:r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spreman je prodati sve i svakoga , osvetio se Luki sa glasovima od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Jelenjana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Ucjenjivao je Ciganina i tražio od njega novac , htio se osvetiti Mati i Martinu. Njegov život završava smrzavanjem u snijegu.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2184051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3333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35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5287" y="452718"/>
            <a:ext cx="9825547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16.Zašto se Janko nije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smio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oteti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Mikici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5288" y="2107096"/>
            <a:ext cx="9824566" cy="414130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Jer ga je držao na udici radi krađe forinti Luki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Jer ga je držao na udici radi šurovanja s Galovićem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Jer ga je držao na udici zbog nagodbe s fiškalom Bradićem 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26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6941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295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43" y="452718"/>
            <a:ext cx="9785791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17.Što je Luki predstavljalo smrt?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5044" y="2052918"/>
            <a:ext cx="9784810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To što Maru drugi grli i ljubi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To što je izgubio prijatelje zbog Mare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To što Marin otac nije dopustio da se vole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138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4054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9995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452718"/>
            <a:ext cx="10050834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18.Kako su nazivali Janka kad je Andro postao bolji u njegovom poslu?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2052918"/>
            <a:ext cx="9745053" cy="4195481"/>
          </a:xfrm>
        </p:spPr>
        <p:txBody>
          <a:bodyPr>
            <a:normAutofit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„pravi starješina”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„magistarski starješina”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„farbani starješina”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01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282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75" y="121414"/>
            <a:ext cx="9414730" cy="68696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5044" y="1298714"/>
            <a:ext cx="11754678" cy="5247860"/>
          </a:xfrm>
        </p:spPr>
        <p:txBody>
          <a:bodyPr>
            <a:normAutofit/>
          </a:bodyPr>
          <a:lstStyle/>
          <a:p>
            <a:r>
              <a:rPr lang="hr-H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 Lončarević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-Martinova kći, bosonoga djevojka ,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ovisoka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,duguljastog lica, crnih očiju poput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kupinice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,gospodarica kakve nema u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sela, prodaje mlijeko i povrće u gradu, jedina je smatrala da je Luka dobar čovjek , nije prihvaćala Lukin novac, voljela je Andru 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njim je osnovala obitelj te mu rodila sina.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48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8564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765" y="452718"/>
            <a:ext cx="9958069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19.Što su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Ugarković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i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Mikica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pronašli u Lukinoj lisnici?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766" y="2040836"/>
            <a:ext cx="9957088" cy="420756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Stare cedulje s glasovanja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800 forinti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Krajcare(mali srebrni novac)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01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03355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391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43" y="452718"/>
            <a:ext cx="9785791" cy="1400530"/>
          </a:xfrm>
        </p:spPr>
        <p:txBody>
          <a:bodyPr/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20.Koje se rečenica nalazi na prvoj i zadnjoj stranici lektire?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5044" y="2052918"/>
            <a:ext cx="9784810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„Ta i on je čovjek!”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3" action="ppaction://hlinksldjump"/>
              </a:rPr>
              <a:t>„Tiho teče Sava krajem.”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hlinkClick r:id="rId2" action="ppaction://hlinksldjump"/>
              </a:rPr>
              <a:t>„A ta sreća , taj mir bijaše nož u Lukino srce.”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15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Akcijski gumb: Početak 6">
            <a:hlinkClick r:id="" action="ppaction://hlinkshowjump?jump=lastslideviewed" highlightClick="1"/>
          </p:cNvPr>
          <p:cNvSpPr/>
          <p:nvPr/>
        </p:nvSpPr>
        <p:spPr>
          <a:xfrm>
            <a:off x="3875128" y="2294769"/>
            <a:ext cx="2946688" cy="371177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3144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TOČNO</a:t>
            </a:r>
            <a:endParaRPr lang="hr-H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Kraj 3">
            <a:hlinkClick r:id="" action="ppaction://hlinkshowjump?jump=nextslide" highlightClick="1"/>
          </p:cNvPr>
          <p:cNvSpPr/>
          <p:nvPr/>
        </p:nvSpPr>
        <p:spPr>
          <a:xfrm>
            <a:off x="3841997" y="2288727"/>
            <a:ext cx="3012949" cy="372386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5158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8"/>
            <a:ext cx="933940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KRAJ</a:t>
            </a:r>
          </a:p>
          <a:p>
            <a:pPr marL="0" indent="0" algn="ctr">
              <a:buNone/>
            </a:pPr>
            <a:r>
              <a:rPr lang="hr-HR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Hvala na pozornosti!</a:t>
            </a:r>
            <a:endParaRPr lang="hr-HR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210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277" y="159026"/>
            <a:ext cx="9878557" cy="1073426"/>
          </a:xfrm>
        </p:spPr>
        <p:txBody>
          <a:bodyPr/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STILSKA SREDSTVA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8296" y="1722784"/>
            <a:ext cx="11675165" cy="4863546"/>
          </a:xfrm>
        </p:spPr>
        <p:txBody>
          <a:bodyPr>
            <a:normAutofit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PJESNIČKE SLIKE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(izdvojeno)„tiskaju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bosonogi pastiri niz ogradu pod mokrim gunjem” , „tiho teče Sava krajem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”…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EPITETI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,,dvije crne sjajne kite bila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svezla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crvenom vrpcom” , „odbijaju se ispod nosa kratki, mačji brkovi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”…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METAFORA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djetetov osmijeh(„toli slatko kanda je zvijezda na nebu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zatreptila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”)…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09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70" y="0"/>
            <a:ext cx="9388225" cy="7267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5288" y="1444488"/>
            <a:ext cx="11661912" cy="5102086"/>
          </a:xfrm>
        </p:spPr>
        <p:txBody>
          <a:bodyPr>
            <a:normAutofit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PERSONIFIKACIJA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„tiho teče Sava i šapće još i danas kroz noć pjesmicu o prosjaku Luki” , „sneno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vrbinje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miješa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klupko”</a:t>
            </a:r>
          </a:p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USPOREDBA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„oči crne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kupinice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,a žive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žeravice” , „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Janko i </a:t>
            </a:r>
            <a:r>
              <a:rPr lang="hr-HR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Mikica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gledahu novce kao pseto što gleda masnu </a:t>
            </a:r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kost”</a:t>
            </a:r>
          </a:p>
          <a:p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ONOMATOPEJA</a:t>
            </a:r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</a:t>
            </a:r>
            <a:r>
              <a:rPr lang="hr-HR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zakukuriknu</a:t>
            </a:r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Mikica</a:t>
            </a:r>
            <a:r>
              <a:rPr lang="hr-H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, „zatutnji podnevno zvono”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878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431</TotalTime>
  <Words>1541</Words>
  <Application>Microsoft Office PowerPoint</Application>
  <PresentationFormat>Prilagođeno</PresentationFormat>
  <Paragraphs>164</Paragraphs>
  <Slides>77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77</vt:i4>
      </vt:variant>
    </vt:vector>
  </HeadingPairs>
  <TitlesOfParts>
    <vt:vector size="78" baseType="lpstr">
      <vt:lpstr>Ion</vt:lpstr>
      <vt:lpstr>LEKTIRA  -PROSJAK LUKA- August Šenoa</vt:lpstr>
      <vt:lpstr>Pisac je naglasio da se u pripovijetki radnja odvija u 3 smjera:</vt:lpstr>
      <vt:lpstr>ANALIZA DJELA</vt:lpstr>
      <vt:lpstr>Slajd 4</vt:lpstr>
      <vt:lpstr>KARAKTERIZACIJA LIKOVA</vt:lpstr>
      <vt:lpstr>Slajd 6</vt:lpstr>
      <vt:lpstr>Slajd 7</vt:lpstr>
      <vt:lpstr>STILSKA SREDSTVA</vt:lpstr>
      <vt:lpstr>Slajd 9</vt:lpstr>
      <vt:lpstr>BILJEŠKA O PISCU</vt:lpstr>
      <vt:lpstr>MIŠLJENJE O DJELU</vt:lpstr>
      <vt:lpstr>Slajd 12</vt:lpstr>
      <vt:lpstr>Slajd 13</vt:lpstr>
      <vt:lpstr>Slajd 14</vt:lpstr>
      <vt:lpstr>Slajd 15</vt:lpstr>
      <vt:lpstr>Slijedi KVIZ pitanja o lektiri</vt:lpstr>
      <vt:lpstr>1.Koja je bila tema Lukinog, Jankovog i Mikicinog okupljanja  u krčmi?</vt:lpstr>
      <vt:lpstr>NETOČNO</vt:lpstr>
      <vt:lpstr>TOČNO</vt:lpstr>
      <vt:lpstr>2.Koga je Luka krivio za probleme koji se događaju?</vt:lpstr>
      <vt:lpstr>NETOČNO</vt:lpstr>
      <vt:lpstr>TOČNO</vt:lpstr>
      <vt:lpstr>3.Koji su naziv Jelenjani imali za ljeto?</vt:lpstr>
      <vt:lpstr>NETOČNO</vt:lpstr>
      <vt:lpstr>TOČNO</vt:lpstr>
      <vt:lpstr>4.Šta su Jelenjani smatrali da Luka radi?</vt:lpstr>
      <vt:lpstr>NETOČNO</vt:lpstr>
      <vt:lpstr>TOČNO</vt:lpstr>
      <vt:lpstr>5.Kako su nazivali Luku dok je bio dijete?</vt:lpstr>
      <vt:lpstr>NETOČNO</vt:lpstr>
      <vt:lpstr>TOČNO</vt:lpstr>
      <vt:lpstr>6.Tko je smatrao da Luka ne može ići u školu?</vt:lpstr>
      <vt:lpstr>NETOČNO</vt:lpstr>
      <vt:lpstr>TOČNO</vt:lpstr>
      <vt:lpstr>7.Čije je riječi Luka uvažavao tijekom svog djetinjstva?</vt:lpstr>
      <vt:lpstr>NETOČNO</vt:lpstr>
      <vt:lpstr>TOČNO</vt:lpstr>
      <vt:lpstr>8.Što je stari Mato uvijek ponavljao Luki?</vt:lpstr>
      <vt:lpstr>NETOČNO</vt:lpstr>
      <vt:lpstr>TOČNO</vt:lpstr>
      <vt:lpstr>9.Koliko su godina Mato i Luka obilazili gore i dolove?</vt:lpstr>
      <vt:lpstr>NETOČNO</vt:lpstr>
      <vt:lpstr>TOČNO</vt:lpstr>
      <vt:lpstr>10.Što je peklo Mikicu?</vt:lpstr>
      <vt:lpstr>NETOČNO</vt:lpstr>
      <vt:lpstr>TOČNO</vt:lpstr>
      <vt:lpstr>11.Tko je slušao razgovor Andre i Mare te prenio sve Marinom ocu?</vt:lpstr>
      <vt:lpstr>NETOČNO</vt:lpstr>
      <vt:lpstr>TOČNO</vt:lpstr>
      <vt:lpstr>12.Što se dogodilo s Martinovim marvama(stokom)?</vt:lpstr>
      <vt:lpstr>NETOČNO</vt:lpstr>
      <vt:lpstr>TOČNO</vt:lpstr>
      <vt:lpstr>13.Zašto su Martin i njegova žena dali kćerki ime Mara?</vt:lpstr>
      <vt:lpstr>NETOČNO</vt:lpstr>
      <vt:lpstr>TOČNO</vt:lpstr>
      <vt:lpstr>14.Kada samo Gospoda dolazi mjeriti Savu?</vt:lpstr>
      <vt:lpstr>NETOČNO</vt:lpstr>
      <vt:lpstr>TOČNO</vt:lpstr>
      <vt:lpstr>15.Što je Mara rekla Luki kad joj je priznao da želi nju?</vt:lpstr>
      <vt:lpstr>NETOČNO</vt:lpstr>
      <vt:lpstr>TOČNO</vt:lpstr>
      <vt:lpstr>16.Zašto se Janko nije smio oteti Mikici?</vt:lpstr>
      <vt:lpstr>NETOČNO</vt:lpstr>
      <vt:lpstr>TOČNO</vt:lpstr>
      <vt:lpstr>17.Što je Luki predstavljalo smrt?</vt:lpstr>
      <vt:lpstr>NETOČNO</vt:lpstr>
      <vt:lpstr>TOČNO</vt:lpstr>
      <vt:lpstr>18.Kako su nazivali Janka kad je Andro postao bolji u njegovom poslu?</vt:lpstr>
      <vt:lpstr>NETOČNO</vt:lpstr>
      <vt:lpstr>TOČNO</vt:lpstr>
      <vt:lpstr>19.Što su Ugarković i Mikica pronašli u Lukinoj lisnici?</vt:lpstr>
      <vt:lpstr>NETOČNO</vt:lpstr>
      <vt:lpstr>TOČNO</vt:lpstr>
      <vt:lpstr>20.Koje se rečenica nalazi na prvoj i zadnjoj stranici lektire?</vt:lpstr>
      <vt:lpstr>NETOČNO</vt:lpstr>
      <vt:lpstr>TOČNO</vt:lpstr>
      <vt:lpstr>Slajd 77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LEKTIRA  -PROSJAK LUKA- August šenoa</dc:title>
  <dc:creator>Windows User</dc:creator>
  <cp:lastModifiedBy>Drazenka</cp:lastModifiedBy>
  <cp:revision>53</cp:revision>
  <dcterms:created xsi:type="dcterms:W3CDTF">2020-04-28T13:12:16Z</dcterms:created>
  <dcterms:modified xsi:type="dcterms:W3CDTF">2020-04-29T09:24:09Z</dcterms:modified>
</cp:coreProperties>
</file>