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87" autoAdjust="0"/>
    <p:restoredTop sz="94660"/>
  </p:normalViewPr>
  <p:slideViewPr>
    <p:cSldViewPr snapToGrid="0" showGuides="1">
      <p:cViewPr>
        <p:scale>
          <a:sx n="75" d="100"/>
          <a:sy n="75" d="100"/>
        </p:scale>
        <p:origin x="3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Ponavljanje i vježbanje</a:t>
            </a:r>
            <a:endParaRPr lang="hr-HR" dirty="0"/>
          </a:p>
        </p:txBody>
      </p:sp>
      <p:sp>
        <p:nvSpPr>
          <p:cNvPr id="3" name="Subtitle 2"/>
          <p:cNvSpPr>
            <a:spLocks noGrp="1"/>
          </p:cNvSpPr>
          <p:nvPr>
            <p:ph type="subTitle" idx="1"/>
          </p:nvPr>
        </p:nvSpPr>
        <p:spPr/>
        <p:txBody>
          <a:bodyPr/>
          <a:lstStyle/>
          <a:p>
            <a:r>
              <a:rPr lang="hr-HR" dirty="0" smtClean="0"/>
              <a:t>Internetski bonton</a:t>
            </a:r>
            <a:endParaRPr lang="hr-HR" dirty="0"/>
          </a:p>
        </p:txBody>
      </p:sp>
    </p:spTree>
    <p:extLst>
      <p:ext uri="{BB962C8B-B14F-4D97-AF65-F5344CB8AC3E}">
        <p14:creationId xmlns:p14="http://schemas.microsoft.com/office/powerpoint/2010/main" val="3855144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42196" y="1710035"/>
            <a:ext cx="3217504" cy="120032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7200" b="1" dirty="0" smtClean="0">
                <a:ln/>
                <a:solidFill>
                  <a:schemeClr val="accent3"/>
                </a:solidFill>
              </a:rPr>
              <a:t>KRAJ!</a:t>
            </a:r>
            <a:endParaRPr lang="en-US" sz="7200" b="1" cap="none" spc="0" dirty="0">
              <a:ln/>
              <a:solidFill>
                <a:schemeClr val="accent3"/>
              </a:solidFill>
              <a:effectLst/>
            </a:endParaRPr>
          </a:p>
        </p:txBody>
      </p:sp>
      <p:sp>
        <p:nvSpPr>
          <p:cNvPr id="3" name="Rectangle 2"/>
          <p:cNvSpPr/>
          <p:nvPr/>
        </p:nvSpPr>
        <p:spPr>
          <a:xfrm>
            <a:off x="8968425" y="5159514"/>
            <a:ext cx="3223575" cy="70788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2000" b="1" cap="none" spc="0" dirty="0" smtClean="0">
                <a:ln/>
                <a:solidFill>
                  <a:schemeClr val="accent3"/>
                </a:solidFill>
                <a:effectLst/>
              </a:rPr>
              <a:t>Radila: Marija Stojić</a:t>
            </a:r>
          </a:p>
          <a:p>
            <a:pPr algn="ctr"/>
            <a:r>
              <a:rPr lang="hr-HR" sz="2000" b="1" dirty="0" smtClean="0">
                <a:ln/>
                <a:solidFill>
                  <a:schemeClr val="accent3"/>
                </a:solidFill>
              </a:rPr>
              <a:t>Nastavnica: silvana Smoljan</a:t>
            </a:r>
            <a:endParaRPr lang="en-US" sz="2000" b="1" cap="none" spc="0" dirty="0">
              <a:ln/>
              <a:solidFill>
                <a:schemeClr val="accent3"/>
              </a:solidFill>
              <a:effectLst/>
            </a:endParaRPr>
          </a:p>
        </p:txBody>
      </p:sp>
    </p:spTree>
    <p:extLst>
      <p:ext uri="{BB962C8B-B14F-4D97-AF65-F5344CB8AC3E}">
        <p14:creationId xmlns:p14="http://schemas.microsoft.com/office/powerpoint/2010/main" val="4000392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115" y="685800"/>
            <a:ext cx="9998186" cy="175432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marL="914400" indent="-914400" algn="ctr">
              <a:buAutoNum type="arabicPeriod"/>
            </a:pPr>
            <a:r>
              <a:rPr lang="hr-HR" sz="5400" b="1" dirty="0" smtClean="0">
                <a:ln/>
                <a:solidFill>
                  <a:schemeClr val="accent3"/>
                </a:solidFill>
              </a:rPr>
              <a:t>Kako postupati sa nepoznatim</a:t>
            </a:r>
          </a:p>
          <a:p>
            <a:pPr algn="ctr"/>
            <a:r>
              <a:rPr lang="hr-HR" sz="5400" b="1" dirty="0" smtClean="0">
                <a:ln/>
                <a:solidFill>
                  <a:schemeClr val="accent3"/>
                </a:solidFill>
              </a:rPr>
              <a:t> pošiljateljima?</a:t>
            </a:r>
            <a:endParaRPr lang="en-US" sz="5400" b="1" cap="none" spc="0" dirty="0">
              <a:ln/>
              <a:solidFill>
                <a:schemeClr val="accent3"/>
              </a:solidFill>
              <a:effectLst/>
            </a:endParaRPr>
          </a:p>
        </p:txBody>
      </p:sp>
      <p:sp>
        <p:nvSpPr>
          <p:cNvPr id="3" name="Rectangle 2"/>
          <p:cNvSpPr/>
          <p:nvPr/>
        </p:nvSpPr>
        <p:spPr>
          <a:xfrm>
            <a:off x="736600" y="2577236"/>
            <a:ext cx="10998200" cy="2677656"/>
          </a:xfrm>
          <a:prstGeom prst="rect">
            <a:avLst/>
          </a:prstGeom>
        </p:spPr>
        <p:txBody>
          <a:bodyPr wrap="square">
            <a:spAutoFit/>
          </a:bodyPr>
          <a:lstStyle/>
          <a:p>
            <a:pPr fontAlgn="base"/>
            <a:r>
              <a:rPr lang="hr-HR" sz="2800" dirty="0" smtClean="0">
                <a:latin typeface="inherit"/>
              </a:rPr>
              <a:t>Ne odgovaraj na poruke nepoznatih</a:t>
            </a:r>
            <a:endParaRPr lang="hr-HR" sz="2800" dirty="0">
              <a:latin typeface="Helvetica Neue"/>
            </a:endParaRPr>
          </a:p>
          <a:p>
            <a:pPr fontAlgn="base"/>
            <a:r>
              <a:rPr lang="hr-HR" sz="2800" dirty="0">
                <a:latin typeface="inherit"/>
              </a:rPr>
              <a:t>Jednom dijelu korisnika internet služi za slanje neprimjerenih poruka. </a:t>
            </a:r>
            <a:endParaRPr lang="hr-HR" sz="2800" dirty="0" smtClean="0">
              <a:latin typeface="inherit"/>
            </a:endParaRPr>
          </a:p>
          <a:p>
            <a:pPr fontAlgn="base"/>
            <a:r>
              <a:rPr lang="hr-HR" sz="2800" dirty="0" smtClean="0">
                <a:latin typeface="inherit"/>
              </a:rPr>
              <a:t>Neke </a:t>
            </a:r>
            <a:r>
              <a:rPr lang="hr-HR" sz="2800" dirty="0">
                <a:latin typeface="inherit"/>
              </a:rPr>
              <a:t>od tih poruka će te uznemiriti, a u nekim će se tražiti tvoj odgovor, slika, adresa – ne odgovaraj na takve poruke i razgovaraj o tome s nekom odraslom osobom u koju imaš povjerenja.</a:t>
            </a:r>
            <a:endParaRPr lang="hr-HR" sz="2800" b="0" i="0" dirty="0">
              <a:effectLst/>
              <a:latin typeface="Helvetica Neue"/>
            </a:endParaRPr>
          </a:p>
        </p:txBody>
      </p:sp>
      <p:cxnSp>
        <p:nvCxnSpPr>
          <p:cNvPr id="5" name="Straight Connector 4"/>
          <p:cNvCxnSpPr/>
          <p:nvPr/>
        </p:nvCxnSpPr>
        <p:spPr>
          <a:xfrm>
            <a:off x="914400" y="3073400"/>
            <a:ext cx="57023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14400" y="3499121"/>
            <a:ext cx="9575800" cy="31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3" idx="1"/>
          </p:cNvCxnSpPr>
          <p:nvPr/>
        </p:nvCxnSpPr>
        <p:spPr>
          <a:xfrm>
            <a:off x="736600" y="3916064"/>
            <a:ext cx="1206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14400" y="4356100"/>
            <a:ext cx="98044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14400" y="4787900"/>
            <a:ext cx="107823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914400" y="5254892"/>
            <a:ext cx="8864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340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138" y="685800"/>
            <a:ext cx="12060739" cy="175432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5400" b="1" dirty="0" smtClean="0">
                <a:ln/>
                <a:solidFill>
                  <a:schemeClr val="accent3"/>
                </a:solidFill>
              </a:rPr>
              <a:t>  2.Koje podatke ne bi trebalo objavljivati</a:t>
            </a:r>
          </a:p>
          <a:p>
            <a:pPr algn="ctr"/>
            <a:r>
              <a:rPr lang="hr-HR" sz="5400" b="1" dirty="0">
                <a:ln/>
                <a:solidFill>
                  <a:schemeClr val="accent3"/>
                </a:solidFill>
              </a:rPr>
              <a:t>n</a:t>
            </a:r>
            <a:r>
              <a:rPr lang="hr-HR" sz="5400" b="1" cap="none" spc="0" dirty="0" smtClean="0">
                <a:ln/>
                <a:solidFill>
                  <a:schemeClr val="accent3"/>
                </a:solidFill>
                <a:effectLst/>
              </a:rPr>
              <a:t>a društvenim mrežama</a:t>
            </a:r>
            <a:endParaRPr lang="en-US" sz="5400" b="1" cap="none" spc="0" dirty="0">
              <a:ln/>
              <a:solidFill>
                <a:schemeClr val="accent3"/>
              </a:solidFill>
              <a:effectLst/>
            </a:endParaRPr>
          </a:p>
        </p:txBody>
      </p:sp>
      <p:sp>
        <p:nvSpPr>
          <p:cNvPr id="3" name="Rectangle 2"/>
          <p:cNvSpPr/>
          <p:nvPr/>
        </p:nvSpPr>
        <p:spPr>
          <a:xfrm>
            <a:off x="886877" y="2440126"/>
            <a:ext cx="11303000" cy="3046988"/>
          </a:xfrm>
          <a:prstGeom prst="rect">
            <a:avLst/>
          </a:prstGeom>
        </p:spPr>
        <p:txBody>
          <a:bodyPr wrap="square">
            <a:spAutoFit/>
          </a:bodyPr>
          <a:lstStyle/>
          <a:p>
            <a:r>
              <a:rPr lang="hr-HR" sz="3200" dirty="0">
                <a:solidFill>
                  <a:srgbClr val="373737"/>
                </a:solidFill>
                <a:latin typeface="Helvetica Neue"/>
              </a:rPr>
              <a:t>Nikad nemoj na internetu objavljivati podatke o sebi, svojoj obitelji i prijateljima. Ne otkrivaj svoje prezime ni adresu, niti u koju školu ideš jer nemaju svi na internetu dobre namjere. Tvoje podatke mogu iskoristiti da učine nešto loše tebi ili da pod tvojim imenom povrijede nekoga drugog. Krađa identiteta sve je veći problem i zato na internetu treba biti vrlo oprezan.</a:t>
            </a:r>
            <a:endParaRPr lang="hr-HR" sz="3200" dirty="0"/>
          </a:p>
        </p:txBody>
      </p:sp>
      <p:cxnSp>
        <p:nvCxnSpPr>
          <p:cNvPr id="5" name="Straight Connector 4"/>
          <p:cNvCxnSpPr/>
          <p:nvPr/>
        </p:nvCxnSpPr>
        <p:spPr>
          <a:xfrm>
            <a:off x="1003300" y="2997200"/>
            <a:ext cx="10579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016000" y="3479800"/>
            <a:ext cx="110617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3" idx="1"/>
          </p:cNvCxnSpPr>
          <p:nvPr/>
        </p:nvCxnSpPr>
        <p:spPr>
          <a:xfrm>
            <a:off x="886877" y="3963620"/>
            <a:ext cx="1040342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16000" y="4445000"/>
            <a:ext cx="10566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1016000" y="4991100"/>
            <a:ext cx="110617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016000" y="5487114"/>
            <a:ext cx="109093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78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0314" y="685800"/>
            <a:ext cx="1031897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5400" b="1" dirty="0" smtClean="0">
                <a:ln/>
                <a:solidFill>
                  <a:schemeClr val="accent3"/>
                </a:solidFill>
              </a:rPr>
              <a:t>3. Smijemo li se lažno prestavljati?</a:t>
            </a:r>
            <a:endParaRPr lang="en-US" sz="5400" b="1" cap="none" spc="0" dirty="0">
              <a:ln/>
              <a:solidFill>
                <a:schemeClr val="accent3"/>
              </a:solidFill>
              <a:effectLst/>
            </a:endParaRPr>
          </a:p>
        </p:txBody>
      </p:sp>
      <p:sp>
        <p:nvSpPr>
          <p:cNvPr id="4" name="TextBox 3"/>
          <p:cNvSpPr txBox="1"/>
          <p:nvPr/>
        </p:nvSpPr>
        <p:spPr>
          <a:xfrm>
            <a:off x="1155700" y="2171700"/>
            <a:ext cx="10401300" cy="1477328"/>
          </a:xfrm>
          <a:prstGeom prst="rect">
            <a:avLst/>
          </a:prstGeom>
          <a:noFill/>
        </p:spPr>
        <p:txBody>
          <a:bodyPr wrap="square" rtlCol="0">
            <a:spAutoFit/>
          </a:bodyPr>
          <a:lstStyle/>
          <a:p>
            <a:endParaRPr lang="hr-HR" dirty="0" smtClean="0"/>
          </a:p>
          <a:p>
            <a:r>
              <a:rPr lang="hr-HR" sz="3600" dirty="0" smtClean="0"/>
              <a:t>Ne smijemo se lažno prestavljati to je strogo zabranjeno to možemo smatrati krađom inditeta.</a:t>
            </a:r>
            <a:endParaRPr lang="hr-HR" sz="3600" dirty="0"/>
          </a:p>
        </p:txBody>
      </p:sp>
      <p:cxnSp>
        <p:nvCxnSpPr>
          <p:cNvPr id="6" name="Straight Connector 5"/>
          <p:cNvCxnSpPr/>
          <p:nvPr/>
        </p:nvCxnSpPr>
        <p:spPr>
          <a:xfrm flipV="1">
            <a:off x="1155700" y="3086458"/>
            <a:ext cx="86360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55700" y="3649028"/>
            <a:ext cx="9474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238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466" y="325735"/>
            <a:ext cx="11921084"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5400" b="1" dirty="0" smtClean="0">
                <a:ln/>
                <a:solidFill>
                  <a:schemeClr val="accent3"/>
                </a:solidFill>
              </a:rPr>
              <a:t>   4. Kako pravilno koristimo emotikone?</a:t>
            </a:r>
            <a:endParaRPr lang="en-US" sz="5400" b="1" cap="none" spc="0" dirty="0">
              <a:ln/>
              <a:solidFill>
                <a:schemeClr val="accent3"/>
              </a:solidFill>
              <a:effectLst/>
            </a:endParaRPr>
          </a:p>
        </p:txBody>
      </p:sp>
      <p:sp>
        <p:nvSpPr>
          <p:cNvPr id="3" name="TextBox 2"/>
          <p:cNvSpPr txBox="1"/>
          <p:nvPr/>
        </p:nvSpPr>
        <p:spPr>
          <a:xfrm>
            <a:off x="1814848" y="4675567"/>
            <a:ext cx="10706100" cy="646331"/>
          </a:xfrm>
          <a:prstGeom prst="rect">
            <a:avLst/>
          </a:prstGeom>
          <a:noFill/>
        </p:spPr>
        <p:txBody>
          <a:bodyPr wrap="square" rtlCol="0">
            <a:spAutoFit/>
          </a:bodyPr>
          <a:lstStyle/>
          <a:p>
            <a:endParaRPr lang="hr-HR" dirty="0" smtClean="0"/>
          </a:p>
          <a:p>
            <a:endParaRPr lang="hr-HR" dirty="0"/>
          </a:p>
        </p:txBody>
      </p:sp>
      <p:sp>
        <p:nvSpPr>
          <p:cNvPr id="4" name="Rectangle 1"/>
          <p:cNvSpPr>
            <a:spLocks noChangeArrowheads="1"/>
          </p:cNvSpPr>
          <p:nvPr/>
        </p:nvSpPr>
        <p:spPr bwMode="auto">
          <a:xfrm>
            <a:off x="648455" y="2286000"/>
            <a:ext cx="1154354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2000" b="0" i="0" u="none" strike="noStrike" cap="none" normalizeH="0" baseline="0" dirty="0" smtClean="0">
                <a:ln>
                  <a:noFill/>
                </a:ln>
                <a:effectLst/>
                <a:latin typeface="Helvetica Neue"/>
              </a:rPr>
              <a:t>Emotikoni su kombinacije znakova kojima se izražava raspoloženje: </a:t>
            </a:r>
            <a:r>
              <a:rPr kumimoji="0" lang="sr-Latn-RS" altLang="sr-Latn-RS" sz="2000" b="0" i="0" u="none" strike="noStrike" cap="none" normalizeH="0" baseline="0" dirty="0" smtClean="0">
                <a:ln>
                  <a:noFill/>
                </a:ln>
                <a:effectLst/>
              </a:rPr>
              <a:t>  </a:t>
            </a:r>
            <a:r>
              <a:rPr kumimoji="0" lang="sr-Latn-RS" altLang="sr-Latn-RS" sz="2000" b="0" i="0" u="none" strike="noStrike" cap="none" normalizeH="0" baseline="0" dirty="0" smtClean="0">
                <a:ln>
                  <a:noFill/>
                </a:ln>
                <a:effectLst/>
                <a:latin typeface="Helvetica Neue"/>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2000" b="0" i="0" u="none" strike="noStrike" cap="none" normalizeH="0" baseline="0" dirty="0" smtClean="0">
                <a:ln>
                  <a:noFill/>
                </a:ln>
                <a:effectLst/>
              </a:rPr>
              <a:t>  </a:t>
            </a:r>
            <a:r>
              <a:rPr kumimoji="0" lang="sr-Latn-RS" altLang="sr-Latn-RS" sz="2000" b="0" i="0" u="none" strike="noStrike" cap="none" normalizeH="0" baseline="0" dirty="0" smtClean="0">
                <a:ln>
                  <a:noFill/>
                </a:ln>
                <a:effectLst/>
                <a:latin typeface="Helvetica Neue"/>
              </a:rPr>
              <a:t> … U dopisivanju putem interneta ponekad je teško ispravno razumjeti što je pisac htio reći. </a:t>
            </a: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2000" b="0" i="0" u="none" strike="noStrike" cap="none" normalizeH="0" baseline="0" dirty="0" smtClean="0">
                <a:ln>
                  <a:noFill/>
                </a:ln>
                <a:effectLst/>
                <a:latin typeface="Helvetica Neue"/>
              </a:rPr>
              <a:t>Kada s nekim razgovaraš ta osoba može razlikovati značenja prema tonu tvoga glasa. </a:t>
            </a: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2000" b="0" i="0" u="none" strike="noStrike" cap="none" normalizeH="0" baseline="0" dirty="0" smtClean="0">
                <a:ln>
                  <a:noFill/>
                </a:ln>
                <a:effectLst/>
                <a:latin typeface="Helvetica Neue"/>
              </a:rPr>
              <a:t>A ako te još i vidi, možeš joj puno toga reći jednostavnim izrazom lica ili pokretima tijela.</a:t>
            </a: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2000" b="0" i="0" u="none" strike="noStrike" cap="none" normalizeH="0" baseline="0" dirty="0" smtClean="0">
                <a:ln>
                  <a:noFill/>
                </a:ln>
                <a:effectLst/>
                <a:latin typeface="Helvetica Neue"/>
              </a:rPr>
              <a:t> Sve se to gubi u kratkim porukama na internetu i često se tvoja poruka može pogrešno protumačiti. </a:t>
            </a: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2000" b="0" i="0" u="none" strike="noStrike" cap="none" normalizeH="0" baseline="0" dirty="0" smtClean="0">
                <a:ln>
                  <a:noFill/>
                </a:ln>
                <a:effectLst/>
                <a:latin typeface="Helvetica Neue"/>
              </a:rPr>
              <a:t>Upotrebom emotikona jednostavno je izbjeći zabunu :).</a:t>
            </a:r>
            <a:r>
              <a:rPr kumimoji="0" lang="sr-Latn-RS" altLang="sr-Latn-RS" sz="2000" b="0" i="0" u="none" strike="noStrike" cap="none" normalizeH="0" baseline="0" dirty="0" smtClean="0">
                <a:ln>
                  <a:noFill/>
                </a:ln>
                <a:effectLst/>
              </a:rPr>
              <a:t> </a:t>
            </a:r>
          </a:p>
        </p:txBody>
      </p:sp>
      <p:sp>
        <p:nvSpPr>
          <p:cNvPr id="5" name="AutoShape 2" descr="🙂"/>
          <p:cNvSpPr>
            <a:spLocks noChangeAspect="1" noChangeArrowheads="1"/>
          </p:cNvSpPr>
          <p:nvPr/>
        </p:nvSpPr>
        <p:spPr bwMode="auto">
          <a:xfrm>
            <a:off x="5186698" y="254196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r-HR"/>
          </a:p>
        </p:txBody>
      </p:sp>
      <p:sp>
        <p:nvSpPr>
          <p:cNvPr id="6" name="AutoShape 3" descr="😦"/>
          <p:cNvSpPr>
            <a:spLocks noChangeAspect="1" noChangeArrowheads="1"/>
          </p:cNvSpPr>
          <p:nvPr/>
        </p:nvSpPr>
        <p:spPr bwMode="auto">
          <a:xfrm>
            <a:off x="5405773" y="254196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r-HR"/>
          </a:p>
        </p:txBody>
      </p:sp>
      <p:cxnSp>
        <p:nvCxnSpPr>
          <p:cNvPr id="12" name="Straight Connector 11"/>
          <p:cNvCxnSpPr/>
          <p:nvPr/>
        </p:nvCxnSpPr>
        <p:spPr>
          <a:xfrm>
            <a:off x="774700" y="2694367"/>
            <a:ext cx="7505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74700" y="2954898"/>
            <a:ext cx="10299700" cy="42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flipV="1">
            <a:off x="774701" y="3255496"/>
            <a:ext cx="9626599" cy="84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74700" y="3487085"/>
            <a:ext cx="9779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74700" y="3883702"/>
            <a:ext cx="111379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74700" y="4224992"/>
            <a:ext cx="61849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66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arn(inVertical)">
                                      <p:cBhvr>
                                        <p:cTn id="16" dur="500"/>
                                        <p:tgtEl>
                                          <p:spTgt spid="4">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858" y="325735"/>
            <a:ext cx="1158330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5400" b="1" dirty="0" smtClean="0">
                <a:ln/>
                <a:solidFill>
                  <a:schemeClr val="accent3"/>
                </a:solidFill>
              </a:rPr>
              <a:t>  5. Smijemo li objaviti tuđu fotografiju?</a:t>
            </a:r>
            <a:endParaRPr lang="en-US" sz="5400" b="1" cap="none" spc="0" dirty="0">
              <a:ln/>
              <a:solidFill>
                <a:schemeClr val="accent3"/>
              </a:solidFill>
              <a:effectLst/>
            </a:endParaRPr>
          </a:p>
        </p:txBody>
      </p:sp>
      <p:sp>
        <p:nvSpPr>
          <p:cNvPr id="10" name="TextBox 9"/>
          <p:cNvSpPr txBox="1"/>
          <p:nvPr/>
        </p:nvSpPr>
        <p:spPr>
          <a:xfrm>
            <a:off x="1016000" y="1866900"/>
            <a:ext cx="10693400" cy="3539430"/>
          </a:xfrm>
          <a:prstGeom prst="rect">
            <a:avLst/>
          </a:prstGeom>
          <a:noFill/>
        </p:spPr>
        <p:txBody>
          <a:bodyPr wrap="square" rtlCol="0">
            <a:spAutoFit/>
          </a:bodyPr>
          <a:lstStyle/>
          <a:p>
            <a:r>
              <a:rPr lang="hr-HR" dirty="0" smtClean="0"/>
              <a:t> </a:t>
            </a:r>
            <a:r>
              <a:rPr lang="hr-HR" sz="3200" dirty="0" smtClean="0"/>
              <a:t>Nikada nemoj slikati nekoga i objaviti slike bez njegova dopuštenja.</a:t>
            </a:r>
          </a:p>
          <a:p>
            <a:endParaRPr lang="hr-HR" sz="3200" dirty="0"/>
          </a:p>
          <a:p>
            <a:r>
              <a:rPr lang="hr-HR" sz="3200" dirty="0"/>
              <a:t>Objavljivanje fotografije na internetu može biti narušavanje prava na privatnost, može predstavljati narušavanje ugleda druge osobe pa prema tome može biti prijavljeno policiji kao krivično djelo.</a:t>
            </a:r>
            <a:endParaRPr lang="hr-HR" sz="3200" dirty="0"/>
          </a:p>
        </p:txBody>
      </p:sp>
      <p:cxnSp>
        <p:nvCxnSpPr>
          <p:cNvPr id="12" name="Straight Connector 11"/>
          <p:cNvCxnSpPr/>
          <p:nvPr/>
        </p:nvCxnSpPr>
        <p:spPr>
          <a:xfrm>
            <a:off x="1181100" y="2400300"/>
            <a:ext cx="9334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55700" y="28829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16000" y="3860800"/>
            <a:ext cx="10160000" cy="5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155700" y="4381500"/>
            <a:ext cx="100076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1016000" y="4851400"/>
            <a:ext cx="103505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155700" y="5283200"/>
            <a:ext cx="2260600" cy="25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049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747" y="224135"/>
            <a:ext cx="11429925"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5400" b="1" cap="none" spc="0" dirty="0" smtClean="0">
                <a:ln/>
                <a:solidFill>
                  <a:schemeClr val="accent3"/>
                </a:solidFill>
                <a:effectLst/>
              </a:rPr>
              <a:t>6. Treba li prosljeđivati ,,lanac sreće” ?</a:t>
            </a:r>
            <a:endParaRPr lang="en-US" sz="5400" b="1" cap="none" spc="0" dirty="0">
              <a:ln/>
              <a:solidFill>
                <a:schemeClr val="accent3"/>
              </a:solidFill>
              <a:effectLst/>
            </a:endParaRPr>
          </a:p>
        </p:txBody>
      </p:sp>
      <p:sp>
        <p:nvSpPr>
          <p:cNvPr id="3" name="TextBox 2"/>
          <p:cNvSpPr txBox="1"/>
          <p:nvPr/>
        </p:nvSpPr>
        <p:spPr>
          <a:xfrm>
            <a:off x="1054100" y="1651000"/>
            <a:ext cx="10680700" cy="1477328"/>
          </a:xfrm>
          <a:prstGeom prst="rect">
            <a:avLst/>
          </a:prstGeom>
          <a:noFill/>
        </p:spPr>
        <p:txBody>
          <a:bodyPr wrap="square" rtlCol="0">
            <a:spAutoFit/>
          </a:bodyPr>
          <a:lstStyle/>
          <a:p>
            <a:endParaRPr lang="hr-HR" dirty="0" smtClean="0"/>
          </a:p>
          <a:p>
            <a:r>
              <a:rPr lang="hr-HR" sz="3600" dirty="0" smtClean="0"/>
              <a:t>Slanje lanca sreće i poruka koje obećavaju laku i brzu zaradu nije pristojno.</a:t>
            </a:r>
            <a:endParaRPr lang="hr-HR" sz="3600" dirty="0"/>
          </a:p>
        </p:txBody>
      </p:sp>
      <p:cxnSp>
        <p:nvCxnSpPr>
          <p:cNvPr id="5" name="Straight Connector 4"/>
          <p:cNvCxnSpPr/>
          <p:nvPr/>
        </p:nvCxnSpPr>
        <p:spPr>
          <a:xfrm>
            <a:off x="1143000" y="2552700"/>
            <a:ext cx="102870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168400" y="3128328"/>
            <a:ext cx="386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40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8890" y="325377"/>
            <a:ext cx="11593110" cy="175432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5400" b="1" dirty="0" smtClean="0">
                <a:ln/>
                <a:solidFill>
                  <a:schemeClr val="accent3"/>
                </a:solidFill>
              </a:rPr>
              <a:t>7. Što znače velika slova u internetskoj </a:t>
            </a:r>
          </a:p>
          <a:p>
            <a:pPr algn="ctr"/>
            <a:r>
              <a:rPr lang="hr-HR" sz="5400" b="1" dirty="0" smtClean="0">
                <a:ln/>
                <a:solidFill>
                  <a:schemeClr val="accent3"/>
                </a:solidFill>
              </a:rPr>
              <a:t>komunikaciji?</a:t>
            </a:r>
            <a:endParaRPr lang="en-US" sz="5400" b="1" cap="none" spc="0" dirty="0">
              <a:ln/>
              <a:solidFill>
                <a:schemeClr val="accent3"/>
              </a:solidFill>
              <a:effectLst/>
            </a:endParaRPr>
          </a:p>
        </p:txBody>
      </p:sp>
      <p:sp>
        <p:nvSpPr>
          <p:cNvPr id="11" name="Rectangle 10"/>
          <p:cNvSpPr/>
          <p:nvPr/>
        </p:nvSpPr>
        <p:spPr>
          <a:xfrm>
            <a:off x="1066800" y="2828836"/>
            <a:ext cx="10566400" cy="1815882"/>
          </a:xfrm>
          <a:prstGeom prst="rect">
            <a:avLst/>
          </a:prstGeom>
        </p:spPr>
        <p:txBody>
          <a:bodyPr wrap="square">
            <a:spAutoFit/>
          </a:bodyPr>
          <a:lstStyle/>
          <a:p>
            <a:r>
              <a:rPr lang="hr-HR" sz="2800" dirty="0">
                <a:solidFill>
                  <a:srgbClr val="373737"/>
                </a:solidFill>
                <a:latin typeface="Helvetica Neue"/>
              </a:rPr>
              <a:t>PORUKE PISANE ISKLJUČIVO VELIKIM SLOVIMA SMATRAJU SE VIKANJEM, A TO JE VRLO NEPRISTOJNO. U redu je riječ ili dvije napisati velikim slovima radi isticanja, ali nikako nije u redu vikati.</a:t>
            </a:r>
            <a:endParaRPr lang="hr-HR" sz="2800" dirty="0"/>
          </a:p>
        </p:txBody>
      </p:sp>
      <p:cxnSp>
        <p:nvCxnSpPr>
          <p:cNvPr id="13" name="Straight Connector 12"/>
          <p:cNvCxnSpPr/>
          <p:nvPr/>
        </p:nvCxnSpPr>
        <p:spPr>
          <a:xfrm>
            <a:off x="1181100" y="3302000"/>
            <a:ext cx="1018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574800" y="3736777"/>
            <a:ext cx="9791700" cy="383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181100" y="4152900"/>
            <a:ext cx="10033000" cy="57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181100" y="4575098"/>
            <a:ext cx="8509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407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0539" y="417374"/>
            <a:ext cx="8998938" cy="175432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HR" sz="5400" b="1" dirty="0" smtClean="0">
                <a:ln/>
                <a:solidFill>
                  <a:schemeClr val="accent3"/>
                </a:solidFill>
              </a:rPr>
              <a:t>8. Kako postupati s porukama</a:t>
            </a:r>
          </a:p>
          <a:p>
            <a:pPr algn="ctr"/>
            <a:r>
              <a:rPr lang="hr-HR" sz="5400" b="1" dirty="0" smtClean="0">
                <a:ln/>
                <a:solidFill>
                  <a:schemeClr val="accent3"/>
                </a:solidFill>
              </a:rPr>
              <a:t> uvredljivog sadržaja?</a:t>
            </a:r>
            <a:endParaRPr lang="en-US" sz="5400" b="1" cap="none" spc="0" dirty="0">
              <a:ln/>
              <a:solidFill>
                <a:schemeClr val="accent3"/>
              </a:solidFill>
              <a:effectLst/>
            </a:endParaRPr>
          </a:p>
        </p:txBody>
      </p:sp>
      <p:sp>
        <p:nvSpPr>
          <p:cNvPr id="3" name="TextBox 2"/>
          <p:cNvSpPr txBox="1"/>
          <p:nvPr/>
        </p:nvSpPr>
        <p:spPr>
          <a:xfrm>
            <a:off x="1371600" y="2501900"/>
            <a:ext cx="10248900" cy="2554545"/>
          </a:xfrm>
          <a:prstGeom prst="rect">
            <a:avLst/>
          </a:prstGeom>
          <a:noFill/>
        </p:spPr>
        <p:txBody>
          <a:bodyPr wrap="square" rtlCol="0">
            <a:spAutoFit/>
          </a:bodyPr>
          <a:lstStyle/>
          <a:p>
            <a:pPr marL="342900" indent="-342900">
              <a:buAutoNum type="arabicPeriod"/>
            </a:pPr>
            <a:r>
              <a:rPr lang="hr-HR" sz="3200" dirty="0" smtClean="0"/>
              <a:t>Blokirati poruke tih osoba</a:t>
            </a:r>
          </a:p>
          <a:p>
            <a:pPr marL="342900" indent="-342900">
              <a:buAutoNum type="arabicPeriod"/>
            </a:pPr>
            <a:r>
              <a:rPr lang="hr-HR" sz="3200" dirty="0"/>
              <a:t> </a:t>
            </a:r>
            <a:r>
              <a:rPr lang="hr-HR" sz="3200" dirty="0" smtClean="0"/>
              <a:t>prijaviti spam ili prijeteću poruku</a:t>
            </a:r>
          </a:p>
          <a:p>
            <a:pPr marL="342900" indent="-342900">
              <a:buAutoNum type="arabicPeriod"/>
            </a:pPr>
            <a:r>
              <a:rPr lang="hr-HR" sz="3200" dirty="0"/>
              <a:t> </a:t>
            </a:r>
            <a:r>
              <a:rPr lang="hr-HR" sz="3200" dirty="0" smtClean="0"/>
              <a:t>izbrisati razgovor</a:t>
            </a:r>
          </a:p>
          <a:p>
            <a:pPr marL="342900" indent="-342900">
              <a:buAutoNum type="arabicPeriod"/>
            </a:pPr>
            <a:r>
              <a:rPr lang="hr-HR" sz="3200" dirty="0"/>
              <a:t> </a:t>
            </a:r>
            <a:r>
              <a:rPr lang="hr-HR" sz="3200" dirty="0" smtClean="0"/>
              <a:t>blokirati osobu</a:t>
            </a:r>
          </a:p>
          <a:p>
            <a:pPr marL="342900" indent="-342900">
              <a:buAutoNum type="arabicPeriod"/>
            </a:pPr>
            <a:endParaRPr lang="hr-HR" sz="3200" dirty="0"/>
          </a:p>
        </p:txBody>
      </p:sp>
      <p:cxnSp>
        <p:nvCxnSpPr>
          <p:cNvPr id="5" name="Straight Connector 4"/>
          <p:cNvCxnSpPr/>
          <p:nvPr/>
        </p:nvCxnSpPr>
        <p:spPr>
          <a:xfrm>
            <a:off x="1485900" y="3035300"/>
            <a:ext cx="47244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485900" y="3517900"/>
            <a:ext cx="59690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485900" y="3987800"/>
            <a:ext cx="32893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485900" y="4495800"/>
            <a:ext cx="3175000" cy="127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14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104</TotalTime>
  <Words>336</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Franklin Gothic Book</vt:lpstr>
      <vt:lpstr>Helvetica Neue</vt:lpstr>
      <vt:lpstr>inherit</vt:lpstr>
      <vt:lpstr>Crop</vt:lpstr>
      <vt:lpstr>Ponavljanje i vježbanje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Ponavljanje i vježbanje</dc:title>
  <dc:creator>Grgo EuroVip</dc:creator>
  <cp:lastModifiedBy>Grgo EuroVip</cp:lastModifiedBy>
  <cp:revision>9</cp:revision>
  <dcterms:created xsi:type="dcterms:W3CDTF">2020-05-11T08:17:42Z</dcterms:created>
  <dcterms:modified xsi:type="dcterms:W3CDTF">2020-05-11T10:02:40Z</dcterms:modified>
</cp:coreProperties>
</file>