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hr-HR" smtClean="0"/>
              <a:t>Uredite stil naslova matrice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Kliknite da biste uredili stil podnaslova matrice</a:t>
            </a:r>
            <a:endParaRPr lang="en-US" dirty="0"/>
          </a:p>
        </p:txBody>
      </p:sp>
      <p:sp>
        <p:nvSpPr>
          <p:cNvPr id="4" name="Date Placeholder 3"/>
          <p:cNvSpPr>
            <a:spLocks noGrp="1"/>
          </p:cNvSpPr>
          <p:nvPr>
            <p:ph type="dt" sz="half" idx="10"/>
          </p:nvPr>
        </p:nvSpPr>
        <p:spPr/>
        <p:txBody>
          <a:bodyPr/>
          <a:lstStyle/>
          <a:p>
            <a:fld id="{12249373-739B-481D-BBD4-7F5A9FAD638A}" type="datetimeFigureOut">
              <a:rPr lang="hr-HR" smtClean="0"/>
              <a:t>11.5.2020.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769742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12249373-739B-481D-BBD4-7F5A9FAD638A}" type="datetimeFigureOut">
              <a:rPr lang="hr-HR" smtClean="0"/>
              <a:t>11.5.2020.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2739651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hr-HR" smtClean="0"/>
              <a:t>Uredite stil naslova matrice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12249373-739B-481D-BBD4-7F5A9FAD638A}" type="datetimeFigureOut">
              <a:rPr lang="hr-HR" smtClean="0"/>
              <a:t>11.5.2020.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2112541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hr-HR" smtClean="0"/>
              <a:t>Uredite stil naslova matrice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12249373-739B-481D-BBD4-7F5A9FAD638A}" type="datetimeFigureOut">
              <a:rPr lang="hr-HR" smtClean="0"/>
              <a:t>11.5.2020.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AC67F8C8-978B-4FDD-B184-C658C18D9A85}" type="slidenum">
              <a:rPr lang="hr-HR" smtClean="0"/>
              <a:t>‹#›</a:t>
            </a:fld>
            <a:endParaRPr lang="hr-H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80503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hr-HR" smtClean="0"/>
              <a:t>Uredite stil naslova matrice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12249373-739B-481D-BBD4-7F5A9FAD638A}" type="datetimeFigureOut">
              <a:rPr lang="hr-HR" smtClean="0"/>
              <a:t>11.5.2020.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19446315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pca">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hr-HR" smtClean="0"/>
              <a:t>Uredite stil naslova matrice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3" name="Date Placeholder 2"/>
          <p:cNvSpPr>
            <a:spLocks noGrp="1"/>
          </p:cNvSpPr>
          <p:nvPr>
            <p:ph type="dt" sz="half" idx="10"/>
          </p:nvPr>
        </p:nvSpPr>
        <p:spPr/>
        <p:txBody>
          <a:bodyPr/>
          <a:lstStyle/>
          <a:p>
            <a:fld id="{12249373-739B-481D-BBD4-7F5A9FAD638A}" type="datetimeFigureOut">
              <a:rPr lang="hr-HR" smtClean="0"/>
              <a:t>11.5.2020.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2023801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upca sa slikama">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hr-HR" smtClean="0"/>
              <a:t>Uredite stil naslova matrice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3" name="Date Placeholder 2"/>
          <p:cNvSpPr>
            <a:spLocks noGrp="1"/>
          </p:cNvSpPr>
          <p:nvPr>
            <p:ph type="dt" sz="half" idx="10"/>
          </p:nvPr>
        </p:nvSpPr>
        <p:spPr/>
        <p:txBody>
          <a:bodyPr/>
          <a:lstStyle/>
          <a:p>
            <a:fld id="{12249373-739B-481D-BBD4-7F5A9FAD638A}" type="datetimeFigureOut">
              <a:rPr lang="hr-HR" smtClean="0"/>
              <a:t>11.5.2020.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37400595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12249373-739B-481D-BBD4-7F5A9FAD638A}" type="datetimeFigureOut">
              <a:rPr lang="hr-HR" smtClean="0"/>
              <a:t>11.5.2020.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21501346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hr-HR" smtClean="0"/>
              <a:t>Uredite stil naslova matrice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12249373-739B-481D-BBD4-7F5A9FAD638A}" type="datetimeFigureOut">
              <a:rPr lang="hr-HR" smtClean="0"/>
              <a:t>11.5.2020.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349889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12249373-739B-481D-BBD4-7F5A9FAD638A}" type="datetimeFigureOut">
              <a:rPr lang="hr-HR" smtClean="0"/>
              <a:t>11.5.2020.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1872746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hr-HR" smtClean="0"/>
              <a:t>Uredite stil naslova matrice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12249373-739B-481D-BBD4-7F5A9FAD638A}" type="datetimeFigureOut">
              <a:rPr lang="hr-HR" smtClean="0"/>
              <a:t>11.5.2020.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1693395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hr-HR" smtClean="0"/>
              <a:t>Uredite stil naslova matrice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12249373-739B-481D-BBD4-7F5A9FAD638A}" type="datetimeFigureOut">
              <a:rPr lang="hr-HR" smtClean="0"/>
              <a:t>11.5.2020.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154636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hr-HR" smtClean="0"/>
              <a:t>Uredite stil naslova matrice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913795" y="2912232"/>
            <a:ext cx="5107208" cy="287896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6172200" y="2912232"/>
            <a:ext cx="5095357" cy="287896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12249373-739B-481D-BBD4-7F5A9FAD638A}" type="datetimeFigureOut">
              <a:rPr lang="hr-HR" smtClean="0"/>
              <a:t>11.5.2020.</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528779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12249373-739B-481D-BBD4-7F5A9FAD638A}" type="datetimeFigureOut">
              <a:rPr lang="hr-HR" smtClean="0"/>
              <a:t>11.5.2020.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289606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249373-739B-481D-BBD4-7F5A9FAD638A}" type="datetimeFigureOut">
              <a:rPr lang="hr-HR" smtClean="0"/>
              <a:t>11.5.2020.</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673883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hr-HR" smtClean="0"/>
              <a:t>Uredite stil naslova matrice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12249373-739B-481D-BBD4-7F5A9FAD638A}" type="datetimeFigureOut">
              <a:rPr lang="hr-HR" smtClean="0"/>
              <a:t>11.5.2020.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173722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12249373-739B-481D-BBD4-7F5A9FAD638A}" type="datetimeFigureOut">
              <a:rPr lang="hr-HR" smtClean="0"/>
              <a:t>11.5.2020.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AC67F8C8-978B-4FDD-B184-C658C18D9A85}" type="slidenum">
              <a:rPr lang="hr-HR" smtClean="0"/>
              <a:t>‹#›</a:t>
            </a:fld>
            <a:endParaRPr lang="hr-HR"/>
          </a:p>
        </p:txBody>
      </p:sp>
    </p:spTree>
    <p:extLst>
      <p:ext uri="{BB962C8B-B14F-4D97-AF65-F5344CB8AC3E}">
        <p14:creationId xmlns:p14="http://schemas.microsoft.com/office/powerpoint/2010/main" val="824289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hr-HR" smtClean="0"/>
              <a:t>Uredite stil naslova matrice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2249373-739B-481D-BBD4-7F5A9FAD638A}" type="datetimeFigureOut">
              <a:rPr lang="hr-HR" smtClean="0"/>
              <a:t>11.5.2020.</a:t>
            </a:fld>
            <a:endParaRPr lang="hr-H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C67F8C8-978B-4FDD-B184-C658C18D9A85}" type="slidenum">
              <a:rPr lang="hr-HR" smtClean="0"/>
              <a:t>‹#›</a:t>
            </a:fld>
            <a:endParaRPr lang="hr-HR"/>
          </a:p>
        </p:txBody>
      </p:sp>
    </p:spTree>
    <p:extLst>
      <p:ext uri="{BB962C8B-B14F-4D97-AF65-F5344CB8AC3E}">
        <p14:creationId xmlns:p14="http://schemas.microsoft.com/office/powerpoint/2010/main" val="339875600"/>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551145"/>
            <a:ext cx="9144000" cy="1117492"/>
          </a:xfrm>
        </p:spPr>
        <p:txBody>
          <a:bodyPr/>
          <a:lstStyle/>
          <a:p>
            <a:r>
              <a:rPr lang="hr-HR" dirty="0" smtClean="0"/>
              <a:t>Internet</a:t>
            </a:r>
            <a:endParaRPr lang="hr-HR" dirty="0"/>
          </a:p>
        </p:txBody>
      </p:sp>
      <p:sp>
        <p:nvSpPr>
          <p:cNvPr id="3" name="Podnaslov 2"/>
          <p:cNvSpPr>
            <a:spLocks noGrp="1"/>
          </p:cNvSpPr>
          <p:nvPr>
            <p:ph type="subTitle" idx="1"/>
          </p:nvPr>
        </p:nvSpPr>
        <p:spPr/>
        <p:txBody>
          <a:bodyPr/>
          <a:lstStyle/>
          <a:p>
            <a:r>
              <a:rPr lang="hr-HR" dirty="0" smtClean="0"/>
              <a:t>Koliko vjerujemo internetu?</a:t>
            </a:r>
            <a:endParaRPr lang="hr-HR" dirty="0"/>
          </a:p>
        </p:txBody>
      </p:sp>
    </p:spTree>
    <p:extLst>
      <p:ext uri="{BB962C8B-B14F-4D97-AF65-F5344CB8AC3E}">
        <p14:creationId xmlns:p14="http://schemas.microsoft.com/office/powerpoint/2010/main" val="403755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436317" y="425884"/>
            <a:ext cx="9144000" cy="917075"/>
          </a:xfrm>
        </p:spPr>
        <p:txBody>
          <a:bodyPr/>
          <a:lstStyle/>
          <a:p>
            <a:r>
              <a:rPr lang="hr-HR" b="1" dirty="0" smtClean="0">
                <a:effectLst>
                  <a:outerShdw blurRad="38100" dist="38100" dir="2700000" algn="tl">
                    <a:srgbClr val="000000">
                      <a:alpha val="43137"/>
                    </a:srgbClr>
                  </a:outerShdw>
                </a:effectLst>
              </a:rPr>
              <a:t>Nešto o internetu:</a:t>
            </a:r>
            <a:endParaRPr lang="hr-HR" b="1" dirty="0">
              <a:effectLst>
                <a:outerShdw blurRad="38100" dist="38100" dir="2700000" algn="tl">
                  <a:srgbClr val="000000">
                    <a:alpha val="43137"/>
                  </a:srgbClr>
                </a:outerShdw>
              </a:effectLst>
            </a:endParaRPr>
          </a:p>
        </p:txBody>
      </p:sp>
      <p:sp>
        <p:nvSpPr>
          <p:cNvPr id="3" name="Podnaslov 2"/>
          <p:cNvSpPr>
            <a:spLocks noGrp="1"/>
          </p:cNvSpPr>
          <p:nvPr>
            <p:ph type="subTitle" idx="1"/>
          </p:nvPr>
        </p:nvSpPr>
        <p:spPr>
          <a:xfrm>
            <a:off x="1164921" y="2217106"/>
            <a:ext cx="9503079" cy="4045907"/>
          </a:xfrm>
        </p:spPr>
        <p:txBody>
          <a:bodyPr>
            <a:normAutofit fontScale="85000" lnSpcReduction="20000"/>
          </a:bodyPr>
          <a:lstStyle/>
          <a:p>
            <a:r>
              <a:rPr lang="hr-HR" dirty="0" smtClean="0"/>
              <a:t>Internet, multimedijalna globalna mreža kakvu danas poznajemo, nastao je u posljednjem desetljeću prošloga stoljeća. A sve je počelo još davnih šezdesetih godina dvadesetog stoljeća.  Internet je postao glavni izvor informacija. Ono što su nekada bile enciklopedije, knjige, časopisi ili dnevne novine danas je Internet. Novinski portali, digitalne enciklopedije, forumi, blogovi – sve su to moderni izvori informacija. Pristup informacijama koje se nalaze njima je brži, lakši, niste ograničeni lokacijom da bi im pristupili. Naravno, ovo su sve prednosti ali svi oni imaju jednu veliku manu. Ta mana je to da danas doslovno svi mogu napisati nešto na Internetu. I nažalost, to što se piše ne mora biti istina. I to je najveći problem. Važno je biti svjestan toga da ne mora sve što pročitate biti istina. Ipak je to samo tekst. I taj tekst može pisati neko </a:t>
            </a:r>
            <a:r>
              <a:rPr lang="hr-HR" dirty="0" err="1" smtClean="0"/>
              <a:t>ko</a:t>
            </a:r>
            <a:r>
              <a:rPr lang="hr-HR" dirty="0" smtClean="0"/>
              <a:t> apsolutno nema nikakvog pojma o temi o kojoj piše.</a:t>
            </a:r>
          </a:p>
          <a:p>
            <a:endParaRPr lang="hr-HR" dirty="0"/>
          </a:p>
        </p:txBody>
      </p:sp>
    </p:spTree>
    <p:extLst>
      <p:ext uri="{BB962C8B-B14F-4D97-AF65-F5344CB8AC3E}">
        <p14:creationId xmlns:p14="http://schemas.microsoft.com/office/powerpoint/2010/main" val="16658540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95437"/>
            <a:ext cx="9144000" cy="2387600"/>
          </a:xfrm>
          <a:effectLst>
            <a:outerShdw blurRad="76200" dir="18900000" sy="23000" kx="-1200000" algn="bl" rotWithShape="0">
              <a:prstClr val="black">
                <a:alpha val="20000"/>
              </a:prstClr>
            </a:outerShdw>
          </a:effectLst>
        </p:spPr>
        <p:txBody>
          <a:bodyPr>
            <a:normAutofit fontScale="90000"/>
          </a:bodyPr>
          <a:lstStyle/>
          <a:p>
            <a:r>
              <a:rPr lang="hr-HR" b="1" dirty="0" smtClean="0"/>
              <a:t>Kako možemo znati koje su internetske stranice sigurne za korištenje?</a:t>
            </a:r>
            <a:endParaRPr lang="hr-HR" b="1" dirty="0"/>
          </a:p>
        </p:txBody>
      </p:sp>
      <p:sp>
        <p:nvSpPr>
          <p:cNvPr id="3" name="Podnaslov 2"/>
          <p:cNvSpPr>
            <a:spLocks noGrp="1"/>
          </p:cNvSpPr>
          <p:nvPr>
            <p:ph type="subTitle" idx="1"/>
          </p:nvPr>
        </p:nvSpPr>
        <p:spPr>
          <a:xfrm>
            <a:off x="1524000" y="3025841"/>
            <a:ext cx="9144000" cy="2836340"/>
          </a:xfrm>
        </p:spPr>
        <p:txBody>
          <a:bodyPr>
            <a:normAutofit fontScale="85000" lnSpcReduction="10000"/>
          </a:bodyPr>
          <a:lstStyle/>
          <a:p>
            <a:pPr algn="l"/>
            <a:r>
              <a:rPr lang="hr-HR" dirty="0" smtClean="0"/>
              <a:t>S obzirom na opasnosti koje vrebaju, a koje se odnose na osobne podatke nije ni čudo da se sve veći broj korisnika ne osjeća sigurno na internetu.</a:t>
            </a:r>
          </a:p>
          <a:p>
            <a:pPr algn="l"/>
            <a:endParaRPr lang="hr-HR" dirty="0" smtClean="0"/>
          </a:p>
          <a:p>
            <a:pPr algn="l"/>
            <a:r>
              <a:rPr lang="hr-HR" dirty="0" smtClean="0"/>
              <a:t>Ono što je od posebne važnosti jest to da korisnik zna koja je od stranica legitimna i sigurna za korištenje (i otvaranje), a koja nije. Nećete baš podijeliti svoj broj mobitela sa svakime je li tako? Isto vrijedi i za internetske stranice.</a:t>
            </a:r>
            <a:endParaRPr lang="hr-HR" dirty="0"/>
          </a:p>
        </p:txBody>
      </p:sp>
    </p:spTree>
    <p:extLst>
      <p:ext uri="{BB962C8B-B14F-4D97-AF65-F5344CB8AC3E}">
        <p14:creationId xmlns:p14="http://schemas.microsoft.com/office/powerpoint/2010/main" val="22667405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407378" y="338202"/>
            <a:ext cx="9001462" cy="1768845"/>
          </a:xfrm>
        </p:spPr>
        <p:txBody>
          <a:bodyPr>
            <a:normAutofit/>
          </a:bodyPr>
          <a:lstStyle/>
          <a:p>
            <a:r>
              <a:rPr lang="hr-HR" dirty="0" smtClean="0"/>
              <a:t>što su dezinformacije?</a:t>
            </a:r>
            <a:endParaRPr lang="hr-HR" dirty="0"/>
          </a:p>
        </p:txBody>
      </p:sp>
      <p:sp>
        <p:nvSpPr>
          <p:cNvPr id="3" name="Podnaslov 2"/>
          <p:cNvSpPr>
            <a:spLocks noGrp="1"/>
          </p:cNvSpPr>
          <p:nvPr>
            <p:ph type="subTitle" idx="1"/>
          </p:nvPr>
        </p:nvSpPr>
        <p:spPr>
          <a:xfrm>
            <a:off x="814192" y="2642991"/>
            <a:ext cx="10233764" cy="3507287"/>
          </a:xfrm>
        </p:spPr>
        <p:txBody>
          <a:bodyPr>
            <a:normAutofit fontScale="92500" lnSpcReduction="20000"/>
          </a:bodyPr>
          <a:lstStyle/>
          <a:p>
            <a:pPr algn="l"/>
            <a:r>
              <a:rPr lang="hr-HR" dirty="0"/>
              <a:t>Dezinformacija označava širenje lažnih ili obmanjujućih informacija. Ako nije nastala pogrješkom, tj. slučajno, dezinformacija je zapravo manipulacija javnog mnijenja ili utjecaj na potencijalne </a:t>
            </a:r>
            <a:r>
              <a:rPr lang="hr-HR" dirty="0" smtClean="0"/>
              <a:t>kupce. Dezinformacija </a:t>
            </a:r>
            <a:r>
              <a:rPr lang="hr-HR" dirty="0"/>
              <a:t>može biti izravna (laž, prijevara), ili neizravna (suptilno prikrivanje provjerenih objektivnih činjenica ili ometanje zataškavanje istine te impliciranja krivih </a:t>
            </a:r>
            <a:r>
              <a:rPr lang="hr-HR" dirty="0" err="1" smtClean="0"/>
              <a:t>prosudaba.Dezinformacije</a:t>
            </a:r>
            <a:r>
              <a:rPr lang="hr-HR" dirty="0" smtClean="0"/>
              <a:t> </a:t>
            </a:r>
            <a:r>
              <a:rPr lang="hr-HR" dirty="0"/>
              <a:t>mogu širiti Agencije za odnose s javnošću, političke stranaka, grupe za lobiranje, ili pojedinci. Cilj dezinformacije je obmana pučanstva ili zbunjivanje neprijatelja. Mediji su posebno prikladni za dezinformiranje javnosti. Krivotvorenje statistika, odnosno namjerno pogrešno interpretirane statistike često su korišteno sredstvo da bi se dezinformaciji dodalo znanstvenu notu.</a:t>
            </a:r>
          </a:p>
          <a:p>
            <a:pPr algn="l"/>
            <a:endParaRPr lang="hr-HR" dirty="0"/>
          </a:p>
          <a:p>
            <a:pPr algn="l"/>
            <a:endParaRPr lang="hr-HR" dirty="0"/>
          </a:p>
        </p:txBody>
      </p:sp>
    </p:spTree>
    <p:extLst>
      <p:ext uri="{BB962C8B-B14F-4D97-AF65-F5344CB8AC3E}">
        <p14:creationId xmlns:p14="http://schemas.microsoft.com/office/powerpoint/2010/main" val="3090061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369801" y="-663879"/>
            <a:ext cx="9001462" cy="2387600"/>
          </a:xfrm>
        </p:spPr>
        <p:txBody>
          <a:bodyPr/>
          <a:lstStyle/>
          <a:p>
            <a:r>
              <a:rPr lang="hr-HR" dirty="0" smtClean="0"/>
              <a:t>Što smatramo dezinformacijom?</a:t>
            </a:r>
            <a:endParaRPr lang="hr-HR" dirty="0"/>
          </a:p>
        </p:txBody>
      </p:sp>
      <p:sp>
        <p:nvSpPr>
          <p:cNvPr id="3" name="Podnaslov 2"/>
          <p:cNvSpPr>
            <a:spLocks noGrp="1"/>
          </p:cNvSpPr>
          <p:nvPr>
            <p:ph type="subTitle" idx="1"/>
          </p:nvPr>
        </p:nvSpPr>
        <p:spPr>
          <a:xfrm>
            <a:off x="200416" y="1723721"/>
            <a:ext cx="11724362" cy="4952651"/>
          </a:xfrm>
        </p:spPr>
        <p:txBody>
          <a:bodyPr>
            <a:normAutofit fontScale="62500" lnSpcReduction="20000"/>
          </a:bodyPr>
          <a:lstStyle/>
          <a:p>
            <a:pPr algn="l"/>
            <a:r>
              <a:rPr lang="hr-HR" dirty="0"/>
              <a:t>dezinformacije </a:t>
            </a:r>
            <a:r>
              <a:rPr lang="hr-HR" dirty="0" smtClean="0"/>
              <a:t>smatramo informacije </a:t>
            </a:r>
            <a:r>
              <a:rPr lang="hr-HR" dirty="0"/>
              <a:t>koje su</a:t>
            </a:r>
            <a:r>
              <a:rPr lang="hr-HR" dirty="0" smtClean="0"/>
              <a:t>:</a:t>
            </a:r>
          </a:p>
          <a:p>
            <a:pPr algn="l"/>
            <a:r>
              <a:rPr lang="hr-HR" dirty="0" smtClean="0"/>
              <a:t>• </a:t>
            </a:r>
            <a:r>
              <a:rPr lang="hr-HR" dirty="0"/>
              <a:t>zavaravajuće,</a:t>
            </a:r>
          </a:p>
          <a:p>
            <a:pPr algn="l"/>
            <a:r>
              <a:rPr lang="hr-HR" dirty="0"/>
              <a:t>• izmišljene,</a:t>
            </a:r>
          </a:p>
          <a:p>
            <a:pPr algn="l"/>
            <a:r>
              <a:rPr lang="hr-HR" dirty="0"/>
              <a:t>• nisu točne,</a:t>
            </a:r>
          </a:p>
          <a:p>
            <a:pPr algn="l"/>
            <a:r>
              <a:rPr lang="hr-HR" dirty="0"/>
              <a:t>• govore o događajima koji se nikad nisu dogodili,</a:t>
            </a:r>
          </a:p>
          <a:p>
            <a:pPr algn="l"/>
            <a:r>
              <a:rPr lang="hr-HR" dirty="0"/>
              <a:t>• prenose izjave koje nikad nisu bile izrečene te najave događaja koji se nikada neće dogoditi,</a:t>
            </a:r>
          </a:p>
          <a:p>
            <a:pPr algn="l"/>
            <a:r>
              <a:rPr lang="hr-HR" dirty="0"/>
              <a:t>• narušavaju povjerenje u </a:t>
            </a:r>
            <a:r>
              <a:rPr lang="hr-HR" dirty="0" smtClean="0"/>
              <a:t>društvu</a:t>
            </a:r>
          </a:p>
          <a:p>
            <a:pPr algn="l"/>
            <a:r>
              <a:rPr lang="hr-HR" dirty="0" smtClean="0"/>
              <a:t>• </a:t>
            </a:r>
            <a:r>
              <a:rPr lang="hr-HR" dirty="0"/>
              <a:t>umanjuju vjerodostojnost medija i kanala putem kojih se prenose,</a:t>
            </a:r>
          </a:p>
          <a:p>
            <a:pPr algn="l"/>
            <a:r>
              <a:rPr lang="hr-HR" dirty="0"/>
              <a:t>• mogu utjecati na naša shvaćanja, znanja i ponašanja,</a:t>
            </a:r>
          </a:p>
          <a:p>
            <a:pPr algn="l"/>
            <a:r>
              <a:rPr lang="hr-HR" dirty="0"/>
              <a:t>• mogu biti namjerne i slučajne,</a:t>
            </a:r>
          </a:p>
          <a:p>
            <a:pPr algn="l"/>
            <a:r>
              <a:rPr lang="hr-HR" dirty="0"/>
              <a:t>• netko ih je namjerno proizveo i plasirao u medije,</a:t>
            </a:r>
          </a:p>
          <a:p>
            <a:pPr algn="l"/>
            <a:r>
              <a:rPr lang="hr-HR" dirty="0"/>
              <a:t>• nisu novi fenomen i postojale su i prije medija,</a:t>
            </a:r>
          </a:p>
          <a:p>
            <a:pPr algn="l"/>
            <a:r>
              <a:rPr lang="hr-HR" dirty="0"/>
              <a:t>• doživjele su svoj procvat s razvojem društvenih medija. </a:t>
            </a:r>
          </a:p>
        </p:txBody>
      </p:sp>
    </p:spTree>
    <p:extLst>
      <p:ext uri="{BB962C8B-B14F-4D97-AF65-F5344CB8AC3E}">
        <p14:creationId xmlns:p14="http://schemas.microsoft.com/office/powerpoint/2010/main" val="10556207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457483" y="162837"/>
            <a:ext cx="9001462" cy="1568429"/>
          </a:xfrm>
        </p:spPr>
        <p:txBody>
          <a:bodyPr/>
          <a:lstStyle/>
          <a:p>
            <a:r>
              <a:rPr lang="hr-HR" dirty="0" smtClean="0"/>
              <a:t>Kako provjeriti je li sadržaj istinit?</a:t>
            </a:r>
            <a:endParaRPr lang="hr-HR" dirty="0"/>
          </a:p>
        </p:txBody>
      </p:sp>
      <p:sp>
        <p:nvSpPr>
          <p:cNvPr id="3" name="Podnaslov 2"/>
          <p:cNvSpPr>
            <a:spLocks noGrp="1"/>
          </p:cNvSpPr>
          <p:nvPr>
            <p:ph type="subTitle" idx="1"/>
          </p:nvPr>
        </p:nvSpPr>
        <p:spPr>
          <a:xfrm>
            <a:off x="1294644" y="2404997"/>
            <a:ext cx="9001462" cy="3870542"/>
          </a:xfrm>
        </p:spPr>
        <p:txBody>
          <a:bodyPr>
            <a:normAutofit fontScale="85000" lnSpcReduction="10000"/>
          </a:bodyPr>
          <a:lstStyle/>
          <a:p>
            <a:r>
              <a:rPr lang="hr-HR" dirty="0"/>
              <a:t>1.	Provjerite tko je objavio vijest! Provjerite domenu i izgled stranice</a:t>
            </a:r>
          </a:p>
          <a:p>
            <a:r>
              <a:rPr lang="hr-HR" dirty="0"/>
              <a:t>2.	Provjerite datum i vrijeme objave!</a:t>
            </a:r>
          </a:p>
          <a:p>
            <a:r>
              <a:rPr lang="hr-HR" dirty="0"/>
              <a:t>3.	Provjerite tko je autor!</a:t>
            </a:r>
          </a:p>
          <a:p>
            <a:r>
              <a:rPr lang="hr-HR" dirty="0"/>
              <a:t>4.	Provjerite korištene poveznice i izvore! Provjerite izvještavanje drugih medija o tom događaju.</a:t>
            </a:r>
          </a:p>
          <a:p>
            <a:pPr marL="457200" indent="-457200">
              <a:buAutoNum type="arabicPeriod" startAt="5"/>
            </a:pPr>
            <a:r>
              <a:rPr lang="hr-HR" dirty="0" smtClean="0"/>
              <a:t>Provjerite </a:t>
            </a:r>
            <a:r>
              <a:rPr lang="hr-HR" dirty="0"/>
              <a:t>vijest kod drugih izvora! </a:t>
            </a:r>
            <a:endParaRPr lang="hr-HR" dirty="0" smtClean="0"/>
          </a:p>
          <a:p>
            <a:pPr marL="457200" indent="-457200">
              <a:buAutoNum type="arabicPeriod" startAt="5"/>
            </a:pPr>
            <a:r>
              <a:rPr lang="hr-HR" dirty="0"/>
              <a:t>Nemojte pročitati samo naslov!</a:t>
            </a:r>
          </a:p>
          <a:p>
            <a:r>
              <a:rPr lang="hr-HR" dirty="0" smtClean="0"/>
              <a:t>7</a:t>
            </a:r>
            <a:r>
              <a:rPr lang="hr-HR" dirty="0"/>
              <a:t>.	Razmislite prije nego podijelite!</a:t>
            </a:r>
          </a:p>
          <a:p>
            <a:endParaRPr lang="hr-HR" dirty="0"/>
          </a:p>
        </p:txBody>
      </p:sp>
    </p:spTree>
    <p:extLst>
      <p:ext uri="{BB962C8B-B14F-4D97-AF65-F5344CB8AC3E}">
        <p14:creationId xmlns:p14="http://schemas.microsoft.com/office/powerpoint/2010/main" val="13960337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595269" y="-400833"/>
            <a:ext cx="9001462" cy="2387600"/>
          </a:xfrm>
        </p:spPr>
        <p:txBody>
          <a:bodyPr/>
          <a:lstStyle/>
          <a:p>
            <a:r>
              <a:rPr lang="hr-HR" dirty="0" smtClean="0"/>
              <a:t>Postoje li pozitivne strane interneta?</a:t>
            </a:r>
            <a:endParaRPr lang="hr-HR" dirty="0"/>
          </a:p>
        </p:txBody>
      </p:sp>
      <p:sp>
        <p:nvSpPr>
          <p:cNvPr id="3" name="Podnaslov 2"/>
          <p:cNvSpPr>
            <a:spLocks noGrp="1"/>
          </p:cNvSpPr>
          <p:nvPr>
            <p:ph type="subTitle" idx="1"/>
          </p:nvPr>
        </p:nvSpPr>
        <p:spPr>
          <a:xfrm>
            <a:off x="325677" y="2430049"/>
            <a:ext cx="11135638" cy="3920647"/>
          </a:xfrm>
        </p:spPr>
        <p:txBody>
          <a:bodyPr/>
          <a:lstStyle/>
          <a:p>
            <a:pPr algn="l"/>
            <a:r>
              <a:rPr lang="hr-HR" dirty="0" smtClean="0"/>
              <a:t>Pozitivna strana interneta je da preko mnogobrojnih </a:t>
            </a:r>
            <a:r>
              <a:rPr lang="hr-HR" dirty="0" err="1" smtClean="0"/>
              <a:t>družtvenih</a:t>
            </a:r>
            <a:r>
              <a:rPr lang="hr-HR" dirty="0" smtClean="0"/>
              <a:t> mreža možemo komunicirati sa svojom obitelji koja u tom trenutku nije kraj nas ili je čak na drugom kontinentu. Jedna od takvih društvenih mreža je </a:t>
            </a:r>
            <a:r>
              <a:rPr lang="hr-HR" dirty="0" err="1" smtClean="0"/>
              <a:t>skype</a:t>
            </a:r>
            <a:r>
              <a:rPr lang="hr-HR" dirty="0" smtClean="0"/>
              <a:t>. Internet nam može služiti za igranje </a:t>
            </a:r>
            <a:r>
              <a:rPr lang="hr-HR" dirty="0" err="1" smtClean="0"/>
              <a:t>igrica,plaćanje</a:t>
            </a:r>
            <a:r>
              <a:rPr lang="hr-HR" dirty="0" smtClean="0"/>
              <a:t> računa kada nismo u mogućnosti, možemo kupovati. Internet nam može služiti i za </a:t>
            </a:r>
            <a:r>
              <a:rPr lang="hr-HR" dirty="0" err="1" smtClean="0"/>
              <a:t>obrazovanje,ako</a:t>
            </a:r>
            <a:r>
              <a:rPr lang="hr-HR" dirty="0" smtClean="0"/>
              <a:t> nismo u mogućnosti ili ako se nalazimo u situaciji u kojoj se nalazimo danas. Možemo podijeliti svoja iskustva ili mišljenja o nekim stvarima a možemo ostat anonimni. Mnoge ljude Internet potiče da budu kreativniji.</a:t>
            </a:r>
          </a:p>
        </p:txBody>
      </p:sp>
    </p:spTree>
    <p:extLst>
      <p:ext uri="{BB962C8B-B14F-4D97-AF65-F5344CB8AC3E}">
        <p14:creationId xmlns:p14="http://schemas.microsoft.com/office/powerpoint/2010/main" val="32870320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457482" y="538618"/>
            <a:ext cx="9001462" cy="1606007"/>
          </a:xfrm>
        </p:spPr>
        <p:txBody>
          <a:bodyPr/>
          <a:lstStyle/>
          <a:p>
            <a:r>
              <a:rPr lang="hr-HR" dirty="0" smtClean="0"/>
              <a:t>Sve u svemu…</a:t>
            </a:r>
            <a:endParaRPr lang="hr-HR" dirty="0"/>
          </a:p>
        </p:txBody>
      </p:sp>
      <p:sp>
        <p:nvSpPr>
          <p:cNvPr id="3" name="Podnaslov 2"/>
          <p:cNvSpPr>
            <a:spLocks noGrp="1"/>
          </p:cNvSpPr>
          <p:nvPr>
            <p:ph type="subTitle" idx="1"/>
          </p:nvPr>
        </p:nvSpPr>
        <p:spPr>
          <a:xfrm>
            <a:off x="1595269" y="2956143"/>
            <a:ext cx="9001462" cy="3093928"/>
          </a:xfrm>
        </p:spPr>
        <p:txBody>
          <a:bodyPr>
            <a:normAutofit fontScale="92500" lnSpcReduction="10000"/>
          </a:bodyPr>
          <a:lstStyle/>
          <a:p>
            <a:r>
              <a:rPr lang="hr-HR" dirty="0"/>
              <a:t>Iako ne postoji 100%-</a:t>
            </a:r>
            <a:r>
              <a:rPr lang="hr-HR" dirty="0" err="1"/>
              <a:t>tno</a:t>
            </a:r>
            <a:r>
              <a:rPr lang="hr-HR" dirty="0"/>
              <a:t> jamstvo da su internetske stanice koje posjećujemo zaista sigurne i da na njima nećemo nikada imati nikakvih problema, dobro je osigurati se koliko god možemo. Osobni podaci su nešto na što bi svaki korisnik trebao maksimalno obratiti pozornost. Jednom kada su ti podaci kompromitirani postoji opasnost da će biti kompromitirani opet i opet i da će završiti tko zna u čijim rukama. Pazite na svoju sigurnost i osigurajte se koliko god možete prije i za vrijeme pregledavanja sadržaja na internetu.</a:t>
            </a:r>
          </a:p>
        </p:txBody>
      </p:sp>
    </p:spTree>
    <p:extLst>
      <p:ext uri="{BB962C8B-B14F-4D97-AF65-F5344CB8AC3E}">
        <p14:creationId xmlns:p14="http://schemas.microsoft.com/office/powerpoint/2010/main" val="29405273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01478" y="2275562"/>
            <a:ext cx="10353761" cy="1326321"/>
          </a:xfrm>
        </p:spPr>
        <p:txBody>
          <a:bodyPr/>
          <a:lstStyle/>
          <a:p>
            <a:r>
              <a:rPr lang="hr-HR" dirty="0" smtClean="0"/>
              <a:t>Ivana </a:t>
            </a:r>
            <a:r>
              <a:rPr lang="hr-HR" dirty="0" err="1" smtClean="0"/>
              <a:t>zovko</a:t>
            </a:r>
            <a:r>
              <a:rPr lang="hr-HR" dirty="0" smtClean="0"/>
              <a:t> 8.a</a:t>
            </a:r>
            <a:endParaRPr lang="hr-HR" dirty="0"/>
          </a:p>
        </p:txBody>
      </p:sp>
    </p:spTree>
    <p:extLst>
      <p:ext uri="{BB962C8B-B14F-4D97-AF65-F5344CB8AC3E}">
        <p14:creationId xmlns:p14="http://schemas.microsoft.com/office/powerpoint/2010/main" val="2916521491"/>
      </p:ext>
    </p:extLst>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8346F"/>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docProps/app.xml><?xml version="1.0" encoding="utf-8"?>
<Properties xmlns="http://schemas.openxmlformats.org/officeDocument/2006/extended-properties" xmlns:vt="http://schemas.openxmlformats.org/officeDocument/2006/docPropsVTypes">
  <Template>TM04033921[[fn=Damask]]</Template>
  <TotalTime>116</TotalTime>
  <Words>702</Words>
  <Application>Microsoft Office PowerPoint</Application>
  <PresentationFormat>Široki zaslon</PresentationFormat>
  <Paragraphs>37</Paragraphs>
  <Slides>9</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9</vt:i4>
      </vt:variant>
    </vt:vector>
  </HeadingPairs>
  <TitlesOfParts>
    <vt:vector size="13" baseType="lpstr">
      <vt:lpstr>Arial</vt:lpstr>
      <vt:lpstr>Bookman Old Style</vt:lpstr>
      <vt:lpstr>Rockwell</vt:lpstr>
      <vt:lpstr>Damask</vt:lpstr>
      <vt:lpstr>Internet</vt:lpstr>
      <vt:lpstr>Nešto o internetu:</vt:lpstr>
      <vt:lpstr>Kako možemo znati koje su internetske stranice sigurne za korištenje?</vt:lpstr>
      <vt:lpstr>što su dezinformacije?</vt:lpstr>
      <vt:lpstr>Što smatramo dezinformacijom?</vt:lpstr>
      <vt:lpstr>Kako provjeriti je li sadržaj istinit?</vt:lpstr>
      <vt:lpstr>Postoje li pozitivne strane interneta?</vt:lpstr>
      <vt:lpstr>Sve u svemu…</vt:lpstr>
      <vt:lpstr>Ivana zovko 8.a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dc:title>
  <dc:creator>Zovko</dc:creator>
  <cp:lastModifiedBy>Zovko</cp:lastModifiedBy>
  <cp:revision>14</cp:revision>
  <dcterms:created xsi:type="dcterms:W3CDTF">2020-05-11T14:12:18Z</dcterms:created>
  <dcterms:modified xsi:type="dcterms:W3CDTF">2020-05-11T16:08:46Z</dcterms:modified>
</cp:coreProperties>
</file>