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2" r:id="rId8"/>
    <p:sldId id="263" r:id="rId9"/>
    <p:sldId id="265" r:id="rId10"/>
    <p:sldId id="267" r:id="rId11"/>
    <p:sldId id="266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presProps" Target="presProps.xml" /><Relationship Id="rId3" Type="http://schemas.openxmlformats.org/officeDocument/2006/relationships/slide" Target="slides/slide2.xml" /><Relationship Id="rId21" Type="http://schemas.openxmlformats.org/officeDocument/2006/relationships/tableStyles" Target="tableStyle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2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x10hosting.com/" TargetMode="External" /><Relationship Id="rId2" Type="http://schemas.openxmlformats.org/officeDocument/2006/relationships/hyperlink" Target="http://www.free-space.net/" TargetMode="External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5.jpeg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2DCAD1C-2A34-804B-8C11-03CEFF28F0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2" y="1927089"/>
            <a:ext cx="8791575" cy="1655763"/>
          </a:xfrm>
        </p:spPr>
        <p:txBody>
          <a:bodyPr>
            <a:normAutofit/>
          </a:bodyPr>
          <a:lstStyle/>
          <a:p>
            <a:r>
              <a:rPr lang="hr-HR" sz="8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hr-HR" sz="80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Internet</a:t>
            </a:r>
            <a:endParaRPr lang="sr-Latn-RS" sz="8000" b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5D533D42-0C3E-7B4C-B2B2-4AB67E382B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2" y="4103029"/>
            <a:ext cx="8791575" cy="925430"/>
          </a:xfrm>
        </p:spPr>
        <p:txBody>
          <a:bodyPr/>
          <a:lstStyle/>
          <a:p>
            <a:r>
              <a:rPr lang="hr-HR"/>
              <a:t>                                                                  </a:t>
            </a:r>
            <a:r>
              <a:rPr lang="hr-HR" sz="2400">
                <a:solidFill>
                  <a:schemeClr val="bg1"/>
                </a:solidFill>
                <a:latin typeface="Abadi" panose="02000000000000000000" pitchFamily="2" charset="0"/>
                <a:ea typeface="Abadi" panose="02000000000000000000" pitchFamily="2" charset="0"/>
              </a:rPr>
              <a:t>A</a:t>
            </a:r>
            <a:r>
              <a:rPr lang="hr-HR" sz="2400">
                <a:solidFill>
                  <a:schemeClr val="bg1"/>
                </a:solidFill>
                <a:latin typeface="Arial" panose="020B0604020202020204" pitchFamily="34" charset="0"/>
                <a:ea typeface="Abadi" panose="02000000000000000000" pitchFamily="2" charset="0"/>
                <a:cs typeface="Arial" panose="020B0604020202020204" pitchFamily="34" charset="0"/>
              </a:rPr>
              <a:t>na-marija luburić, 8.a</a:t>
            </a:r>
            <a:endParaRPr lang="sr-Latn-RS" sz="2400"/>
          </a:p>
        </p:txBody>
      </p:sp>
    </p:spTree>
    <p:extLst>
      <p:ext uri="{BB962C8B-B14F-4D97-AF65-F5344CB8AC3E}">
        <p14:creationId xmlns:p14="http://schemas.microsoft.com/office/powerpoint/2010/main" val="3106583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7D2C157-FE40-8941-A743-EE18F24D5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113312"/>
            <a:ext cx="9905999" cy="2764724"/>
          </a:xfrm>
        </p:spPr>
        <p:txBody>
          <a:bodyPr/>
          <a:lstStyle/>
          <a:p>
            <a:pPr marL="0" indent="0">
              <a:buNone/>
            </a:pPr>
            <a:r>
              <a:rPr lang="hr-H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Nekad smo se na Internet spajali putem analognog modema, DIAL-UP vezom. Postojali su unutarnji i vanjski modemi. Računalo bismo podesili da nazove broj koji nam je dao operater. Naknada se plaćala prema vremenu provedenom na internetu. Nije se moglo istodobno razgovarati telefonom i boraviti na internetu. Zbog male brzine prijenosa podataka analogni modem se danas vrlo rijetko koristi.</a:t>
            </a:r>
            <a:endParaRPr lang="sr-Latn-R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Slika 4">
            <a:extLst>
              <a:ext uri="{FF2B5EF4-FFF2-40B4-BE49-F238E27FC236}">
                <a16:creationId xmlns:a16="http://schemas.microsoft.com/office/drawing/2014/main" id="{840C0564-AF35-5548-BABF-8541FE478B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6274" y="4137809"/>
            <a:ext cx="4678012" cy="2504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12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8530376-742C-3543-A1F2-5217CC29E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076201"/>
            <a:ext cx="9905999" cy="4715000"/>
          </a:xfrm>
        </p:spPr>
        <p:txBody>
          <a:bodyPr/>
          <a:lstStyle/>
          <a:p>
            <a:pPr marL="0" indent="0">
              <a:buNone/>
            </a:pPr>
            <a:r>
              <a:rPr lang="hr-H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Modem je </a:t>
            </a:r>
            <a:r>
              <a:rPr lang="hr-HR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</a:t>
            </a:r>
            <a:r>
              <a:rPr lang="hr-H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ulirao podatke u računalu za prijenos putem telefonske žice i kasnije </a:t>
            </a:r>
            <a:r>
              <a:rPr lang="hr-HR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</a:t>
            </a:r>
            <a:r>
              <a:rPr lang="hr-H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ulirao podatke, tj. ponovo ih prilagodio za prikaz na drugom računalu. Modem je digitalne podatke iz računala pretvarao u analogne za prijenos telefonskom žicom i vraćao ih u digitalni oblik za prikaz na drugom računalu.</a:t>
            </a:r>
            <a:endParaRPr lang="sr-Latn-R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Slika 4">
            <a:extLst>
              <a:ext uri="{FF2B5EF4-FFF2-40B4-BE49-F238E27FC236}">
                <a16:creationId xmlns:a16="http://schemas.microsoft.com/office/drawing/2014/main" id="{E57FF43E-D375-E249-8675-2310BF23AE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2647" y="3564084"/>
            <a:ext cx="5826703" cy="2941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889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9F10D41-C434-C744-BB32-5E48C763F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039091"/>
            <a:ext cx="9905999" cy="2616282"/>
          </a:xfrm>
        </p:spPr>
        <p:txBody>
          <a:bodyPr/>
          <a:lstStyle/>
          <a:p>
            <a:pPr marL="0" indent="0">
              <a:buNone/>
            </a:pPr>
            <a:r>
              <a:rPr lang="hr-HR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ISDN </a:t>
            </a:r>
            <a:r>
              <a:rPr lang="hr-HR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(Integrated Services Digital Network)</a:t>
            </a:r>
            <a:r>
              <a:rPr lang="hr-HR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modemi </a:t>
            </a:r>
            <a:r>
              <a:rPr lang="hr-H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 su nešto brži od analognih. Brzina prijenosa podataka tada je bila dvostruko veća. Kod ISDN modema signal je „putovao” u digitalnom obliku jer se mogao koristiti samo na digitalnim telefonskim vezama.</a:t>
            </a:r>
            <a:r>
              <a:rPr lang="hr-HR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ISDN </a:t>
            </a:r>
            <a:r>
              <a:rPr lang="hr-H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modemi danas se također rijetko koriste.</a:t>
            </a:r>
          </a:p>
        </p:txBody>
      </p:sp>
      <p:pic>
        <p:nvPicPr>
          <p:cNvPr id="4" name="Slika 4">
            <a:extLst>
              <a:ext uri="{FF2B5EF4-FFF2-40B4-BE49-F238E27FC236}">
                <a16:creationId xmlns:a16="http://schemas.microsoft.com/office/drawing/2014/main" id="{E3E30534-7AB2-0B4E-A305-BC8F3238EE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9595" y="3299113"/>
            <a:ext cx="6382986" cy="3428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754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0C13D48-969A-F747-8DCE-24C5856CE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2887" y="1261753"/>
            <a:ext cx="9905999" cy="39893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Kod </a:t>
            </a:r>
            <a:r>
              <a:rPr lang="hr-HR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DSL </a:t>
            </a:r>
            <a:r>
              <a:rPr lang="hr-H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načina spajanja mjeri se količina podataka koju je računalo izmijenilo s poslužiteljem. Kažemo da mjerimo </a:t>
            </a:r>
            <a:r>
              <a:rPr lang="hr-HR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promet podataka.</a:t>
            </a:r>
            <a:r>
              <a:rPr lang="hr-H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Brzina DSL uređaja isnosi 20 Mbps. Danas je ovaj naćin najčešći način spajanja na internet. U Hrvatskoj je najrasprostranjenija asimetrična DSL mreža, odnosno  </a:t>
            </a:r>
            <a:r>
              <a:rPr lang="hr-HR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Asimetric Digital Subscriber Line </a:t>
            </a:r>
            <a:r>
              <a:rPr lang="hr-H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r-HR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ADSL</a:t>
            </a:r>
            <a:r>
              <a:rPr lang="hr-H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Svaki od  ADSL  uređaja ima i mogućnost bežičnog spajanja tako da na jednostavan način možemo stvoriti svoju kućnu mrežu i s internetom povezati sve uređaje koji imaju ugrađenu </a:t>
            </a:r>
            <a:r>
              <a:rPr lang="hr-HR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Wi-Fi </a:t>
            </a:r>
            <a:r>
              <a:rPr lang="hr-H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karticu, tj. karticu za bežično spajanje.</a:t>
            </a:r>
          </a:p>
        </p:txBody>
      </p:sp>
    </p:spTree>
    <p:extLst>
      <p:ext uri="{BB962C8B-B14F-4D97-AF65-F5344CB8AC3E}">
        <p14:creationId xmlns:p14="http://schemas.microsoft.com/office/powerpoint/2010/main" val="24208304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AA97ED0-9A7B-6B42-995B-CCFFDD5AA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1442" y="1261752"/>
            <a:ext cx="9905999" cy="1966852"/>
          </a:xfrm>
        </p:spPr>
        <p:txBody>
          <a:bodyPr/>
          <a:lstStyle/>
          <a:p>
            <a:pPr marL="0" indent="0">
              <a:buNone/>
            </a:pPr>
            <a:r>
              <a:rPr lang="hr-H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Važno je da pristup internetu </a:t>
            </a:r>
            <a:r>
              <a:rPr lang="hr-HR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zaštitimo lozinkom </a:t>
            </a:r>
            <a:r>
              <a:rPr lang="hr-H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jer bi se u protivnom svi koji se nađu u dosegu naše mreže mogli spojiti na naš priključak i „trošiti” naš promet podataka, što bi se očitovalo na mjesečnom računu.</a:t>
            </a:r>
            <a:endParaRPr lang="sr-Latn-R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Slika 4">
            <a:extLst>
              <a:ext uri="{FF2B5EF4-FFF2-40B4-BE49-F238E27FC236}">
                <a16:creationId xmlns:a16="http://schemas.microsoft.com/office/drawing/2014/main" id="{E7AE7462-C6A9-E244-A03A-3778B8914F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6399" y="3429000"/>
            <a:ext cx="4759201" cy="303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1601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AD226E3-E108-7948-A6CE-D65EFF5B0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410195"/>
            <a:ext cx="9905999" cy="4381006"/>
          </a:xfrm>
        </p:spPr>
        <p:txBody>
          <a:bodyPr/>
          <a:lstStyle/>
          <a:p>
            <a:pPr marL="0" indent="0">
              <a:buNone/>
            </a:pPr>
            <a:r>
              <a:rPr lang="hr-HR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Sve češće možemo susresti i mobilni način spajanja na Internet. </a:t>
            </a:r>
            <a:r>
              <a:rPr lang="hr-H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Mobilni operator uz korištenje glasovnih usluga i slanje SMS poruka nudi i podatkovni promet. Tako je moguće spojiti se na Internet putem mobitela ili USB štapića. Tako je moguće koristiti usluge interneta na mobitelu ili mobitel povezati s računalom ili nekim drugim uređajem, npr. tabletom i dalje sve obavljati na računalu ili nekom drugom uređaju.</a:t>
            </a:r>
            <a:endParaRPr lang="hr-HR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Slika 4">
            <a:extLst>
              <a:ext uri="{FF2B5EF4-FFF2-40B4-BE49-F238E27FC236}">
                <a16:creationId xmlns:a16="http://schemas.microsoft.com/office/drawing/2014/main" id="{B57BA9E7-1FB3-6D4C-ADAB-9E75B869E2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9418" y="4095749"/>
            <a:ext cx="3869543" cy="2643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2973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B7F304A-4A32-FB40-8D4F-B0D46F20B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4217" y="2247607"/>
            <a:ext cx="9905998" cy="2362785"/>
          </a:xfrm>
        </p:spPr>
        <p:txBody>
          <a:bodyPr>
            <a:normAutofit/>
          </a:bodyPr>
          <a:lstStyle/>
          <a:p>
            <a:r>
              <a:rPr lang="hr-HR" sz="96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Kraj</a:t>
            </a:r>
            <a:endParaRPr lang="sr-Latn-RS" sz="9600" b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232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7823E3C-C179-9F49-BAF3-1704F5ADC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7149" y="782029"/>
            <a:ext cx="7217702" cy="1337953"/>
          </a:xfrm>
        </p:spPr>
        <p:txBody>
          <a:bodyPr>
            <a:noAutofit/>
          </a:bodyPr>
          <a:lstStyle/>
          <a:p>
            <a:r>
              <a:rPr lang="hr-HR" sz="5400" b="1">
                <a:solidFill>
                  <a:srgbClr val="002060"/>
                </a:solidFill>
              </a:rPr>
              <a:t>Davatelj usluga na   </a:t>
            </a:r>
            <a:br>
              <a:rPr lang="hr-HR" sz="5400" b="1">
                <a:solidFill>
                  <a:srgbClr val="002060"/>
                </a:solidFill>
              </a:rPr>
            </a:br>
            <a:r>
              <a:rPr lang="hr-HR" sz="5400" b="1">
                <a:solidFill>
                  <a:srgbClr val="002060"/>
                </a:solidFill>
              </a:rPr>
              <a:t>           internetu</a:t>
            </a:r>
            <a:endParaRPr lang="sr-Latn-RS" sz="5400" b="1">
              <a:solidFill>
                <a:srgbClr val="002060"/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419A6BE-7785-7E4F-B241-82609B5DB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358855"/>
            <a:ext cx="9905999" cy="14910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Spajajući se na internet korisnička računala se u stvari spajaju na neki od poslužitelja i uz njegovo posredništvo šalju podatke dalje na druge poslužitelje ili uzimaju podatke s nekih drugih poslužitelja.</a:t>
            </a:r>
            <a:endParaRPr lang="sr-Latn-R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Slika 5">
            <a:extLst>
              <a:ext uri="{FF2B5EF4-FFF2-40B4-BE49-F238E27FC236}">
                <a16:creationId xmlns:a16="http://schemas.microsoft.com/office/drawing/2014/main" id="{656CED16-1EFF-0A44-A95C-028A6D316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8378" y="4253604"/>
            <a:ext cx="3636818" cy="2313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2289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630C60E-493E-A244-9B60-42958C699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595747"/>
            <a:ext cx="9905999" cy="4195454"/>
          </a:xfrm>
        </p:spPr>
        <p:txBody>
          <a:bodyPr/>
          <a:lstStyle/>
          <a:p>
            <a:pPr marL="0" indent="0">
              <a:buNone/>
            </a:pPr>
            <a:r>
              <a:rPr lang="hr-H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bi se korisničko računalo moglo spojiti na neki od poslužitelja, osim potrebnog hardvera, u ovom slučaju uređaja za spajanje na internet, potrena mu je i „dozvola” pristupa. Nju dobivamo otvaranjem korisničkog računa kod tvrtke koja je vlasnik poslužitelja preko kojeg dalje pristupamo poslužiteljima cijelog svijeta. Bez obzira na to koliko računala ili uređaja s mogućnošću spajanja na internet imali, dovoljno je otvoriti jedan korisnički račun.</a:t>
            </a:r>
            <a:endParaRPr lang="sr-Latn-R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33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6CEC04D-B649-7F4C-ABE0-BBDF982501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909205"/>
            <a:ext cx="9905999" cy="2690503"/>
          </a:xfrm>
        </p:spPr>
        <p:txBody>
          <a:bodyPr/>
          <a:lstStyle/>
          <a:p>
            <a:pPr marL="0" indent="0">
              <a:buNone/>
            </a:pPr>
            <a:r>
              <a:rPr lang="hr-HR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Tvrtke koje se bave uslugom davanja pristupa internetu nazivamo </a:t>
            </a:r>
            <a:r>
              <a:rPr lang="hr-HR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davateljima usluga na internetu </a:t>
            </a:r>
            <a:r>
              <a:rPr lang="hr-HR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r-HR" sz="24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Internet Service Provider – ISP).</a:t>
            </a:r>
            <a:endParaRPr lang="hr-HR" sz="2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r-HR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Bosni i Hercegovini postoji više ISP-ova. Najpoznatiji su Telemach, Logosoft i Global. U susjednoj Republici Hrvatskoj najpoznatiji je Carnet koji </a:t>
            </a:r>
            <a:r>
              <a:rPr lang="hr-H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</a:t>
            </a:r>
            <a:r>
              <a:rPr lang="hr-HR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ujedno i besplatan.</a:t>
            </a:r>
            <a:endParaRPr lang="sr-Latn-R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Slika 3">
            <a:extLst>
              <a:ext uri="{FF2B5EF4-FFF2-40B4-BE49-F238E27FC236}">
                <a16:creationId xmlns:a16="http://schemas.microsoft.com/office/drawing/2014/main" id="{71904E37-BE1C-6B4F-907B-CE238A1456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1502" y="3284271"/>
            <a:ext cx="6048993" cy="3250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634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A9417B7-05FD-D84E-9C95-77CE67009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317419"/>
            <a:ext cx="9905999" cy="44737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Korisnički račun sadrži:</a:t>
            </a:r>
          </a:p>
          <a:p>
            <a:pPr marL="0" indent="0">
              <a:buNone/>
            </a:pPr>
            <a:endParaRPr lang="hr-HR" sz="2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hr-H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korisničko ime</a:t>
            </a:r>
          </a:p>
          <a:p>
            <a:pPr marL="457200" indent="-457200">
              <a:buFont typeface="+mj-lt"/>
              <a:buAutoNum type="arabicPeriod"/>
            </a:pPr>
            <a:r>
              <a:rPr lang="hr-H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zaporku (lozinku, šifru, password)</a:t>
            </a:r>
          </a:p>
          <a:p>
            <a:pPr marL="457200" indent="-457200">
              <a:buFont typeface="+mj-lt"/>
              <a:buAutoNum type="arabicPeriod"/>
            </a:pPr>
            <a:r>
              <a:rPr lang="hr-H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e-adresu</a:t>
            </a:r>
          </a:p>
          <a:p>
            <a:pPr marL="457200" indent="-457200">
              <a:buFont typeface="+mj-lt"/>
              <a:buAutoNum type="arabicPeriod"/>
            </a:pPr>
            <a:r>
              <a:rPr lang="hr-H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često i prostor za udomljavanje osobnih </a:t>
            </a:r>
            <a:r>
              <a:rPr lang="hr-HR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web-stranica</a:t>
            </a:r>
            <a:r>
              <a:rPr lang="hr-H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endParaRPr lang="hr-HR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sr-Latn-R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592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5AB189A-B1B0-E646-87A2-AB9975C54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2024" y="1332263"/>
            <a:ext cx="9467951" cy="41934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Udomljavanje </a:t>
            </a:r>
            <a:r>
              <a:rPr lang="hr-HR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web-stranica</a:t>
            </a:r>
            <a:r>
              <a:rPr lang="hr-H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označava smještanje </a:t>
            </a:r>
            <a:r>
              <a:rPr lang="hr-HR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web-stranica</a:t>
            </a:r>
            <a:r>
              <a:rPr lang="hr-H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 udaljeno računalo koje je dostupno 24 sata, 7 dana u tjednu. Računala koja udomljuju </a:t>
            </a:r>
            <a:r>
              <a:rPr lang="hr-HR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web-stranice</a:t>
            </a:r>
            <a:r>
              <a:rPr lang="hr-H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nazivaju se </a:t>
            </a:r>
            <a:r>
              <a:rPr lang="hr-HR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web-poslužiteljima </a:t>
            </a:r>
            <a:r>
              <a:rPr lang="hr-H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ili </a:t>
            </a:r>
            <a:r>
              <a:rPr lang="hr-HR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 poslužiteljima. </a:t>
            </a:r>
            <a:r>
              <a:rPr lang="hr-H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Prilikom udomljavanja </a:t>
            </a:r>
            <a:r>
              <a:rPr lang="hr-HR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web-stranica</a:t>
            </a:r>
            <a:r>
              <a:rPr lang="hr-H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naš nam </a:t>
            </a:r>
            <a:r>
              <a:rPr lang="hr-HR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provider</a:t>
            </a:r>
            <a:r>
              <a:rPr lang="hr-H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zapravo iznajmljuje djelić svoga diskovnog prostora. Često prilikom otvaranja korisničkog računa za pristup internetu kod nekog ISP-a dobivamo i dio prostora diska na koji možemo postaviti, tj. „udomiti” vlastite </a:t>
            </a:r>
            <a:r>
              <a:rPr lang="hr-HR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web-stranice.</a:t>
            </a:r>
            <a:r>
              <a:rPr lang="hr-H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sr-Latn-R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111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43F62DE-EC22-BD4A-87D0-583EAAAD2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983425"/>
            <a:ext cx="9905999" cy="33956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Postoji i niz besplatnih primjera udomljavanja </a:t>
            </a:r>
            <a:r>
              <a:rPr lang="hr-HR" sz="24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web-stranica. </a:t>
            </a:r>
            <a:r>
              <a:rPr lang="hr-HR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tada moramo biti spremni i na reklame koje dolaze uz besplatno dodjeljen prostor.</a:t>
            </a:r>
          </a:p>
          <a:p>
            <a:pPr marL="0" indent="0">
              <a:buNone/>
            </a:pPr>
            <a:r>
              <a:rPr lang="hr-HR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Primjeri besplatnog </a:t>
            </a:r>
            <a:r>
              <a:rPr lang="hr-HR" sz="24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hostinga:</a:t>
            </a:r>
          </a:p>
          <a:p>
            <a:r>
              <a:rPr lang="hr-HR" sz="24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400" b="1" u="sng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http://www.free-space.net/</a:t>
            </a:r>
            <a:endParaRPr lang="hr-HR" sz="2400" b="1" u="sng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2400" b="1" u="sng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http://www.x10hosting.com/</a:t>
            </a:r>
            <a:endParaRPr lang="hr-HR" sz="2400" b="1" u="sng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RS"/>
          </a:p>
        </p:txBody>
      </p:sp>
      <p:pic>
        <p:nvPicPr>
          <p:cNvPr id="2" name="Slika 3">
            <a:extLst>
              <a:ext uri="{FF2B5EF4-FFF2-40B4-BE49-F238E27FC236}">
                <a16:creationId xmlns:a16="http://schemas.microsoft.com/office/drawing/2014/main" id="{12604A86-6142-DF47-B05D-17EDB50E32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5999" y="3150672"/>
            <a:ext cx="3459926" cy="3155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3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93EB9E8-A227-1548-AD21-44049F208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5860" y="1224644"/>
            <a:ext cx="9583139" cy="2701876"/>
          </a:xfrm>
        </p:spPr>
        <p:txBody>
          <a:bodyPr/>
          <a:lstStyle/>
          <a:p>
            <a:pPr marL="0" indent="0">
              <a:buNone/>
            </a:pPr>
            <a:r>
              <a:rPr lang="hr-HR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Opasnost kod besplatnih udomitelja </a:t>
            </a:r>
            <a:r>
              <a:rPr lang="hr-HR" sz="24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web-stranica,</a:t>
            </a:r>
            <a:r>
              <a:rPr lang="hr-HR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kao i kod svih besplatnih servisa na internetu jest ta:</a:t>
            </a:r>
          </a:p>
          <a:p>
            <a:r>
              <a:rPr lang="hr-HR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mogu prestati biti besplatni</a:t>
            </a:r>
          </a:p>
          <a:p>
            <a:r>
              <a:rPr lang="hr-HR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mogu jednostavno prestati nuditi uslugu udomljavanja </a:t>
            </a:r>
            <a:r>
              <a:rPr lang="hr-HR" sz="24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web-stranica</a:t>
            </a:r>
            <a:r>
              <a:rPr lang="hr-HR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tj. „nestati” s interneta</a:t>
            </a:r>
            <a:endParaRPr lang="sr-Latn-RS">
              <a:solidFill>
                <a:schemeClr val="bg1"/>
              </a:solidFill>
            </a:endParaRPr>
          </a:p>
        </p:txBody>
      </p:sp>
      <p:pic>
        <p:nvPicPr>
          <p:cNvPr id="2" name="Slika 3">
            <a:extLst>
              <a:ext uri="{FF2B5EF4-FFF2-40B4-BE49-F238E27FC236}">
                <a16:creationId xmlns:a16="http://schemas.microsoft.com/office/drawing/2014/main" id="{D7C2D81B-1B28-4F4D-B220-2D158F6745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8426" y="3722412"/>
            <a:ext cx="5002215" cy="2931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495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ADEA8CA-0456-6C42-97EA-8EA74DE74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1" y="655278"/>
            <a:ext cx="9905998" cy="1478570"/>
          </a:xfrm>
        </p:spPr>
        <p:txBody>
          <a:bodyPr>
            <a:normAutofit/>
          </a:bodyPr>
          <a:lstStyle/>
          <a:p>
            <a:r>
              <a:rPr lang="hr-HR" sz="54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Povezivanje na internet</a:t>
            </a:r>
            <a:endParaRPr lang="sr-Latn-RS" sz="5400" b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C1FC8E6-F882-1641-8D35-99478860E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1" y="2375065"/>
            <a:ext cx="9905999" cy="181841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bismo se povezali na internet, treba nam računalo ili neki drugi uređaj kao što je pametni telefon ili tablet, otvoren korisnički račun kod nekog davatelja usluge pristupa internetu i uređaj za spajanje na internet.</a:t>
            </a:r>
          </a:p>
          <a:p>
            <a:pPr marL="0" indent="0">
              <a:buNone/>
            </a:pPr>
            <a:endParaRPr lang="sr-Latn-R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Slika 6">
            <a:extLst>
              <a:ext uri="{FF2B5EF4-FFF2-40B4-BE49-F238E27FC236}">
                <a16:creationId xmlns:a16="http://schemas.microsoft.com/office/drawing/2014/main" id="{1F8726DE-349E-6A41-AB11-F121761358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1575" y="3896591"/>
            <a:ext cx="4164669" cy="2961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6783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Kružnica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Široki zaslon</PresentationFormat>
  <Slides>16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16</vt:i4>
      </vt:variant>
    </vt:vector>
  </HeadingPairs>
  <TitlesOfParts>
    <vt:vector size="17" baseType="lpstr">
      <vt:lpstr>Kružnica</vt:lpstr>
      <vt:lpstr>       Internet</vt:lpstr>
      <vt:lpstr>Davatelj usluga na               internetu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Povezivanje na internet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         Kraj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Internet</dc:title>
  <dc:creator>anamarijaluburic@gmail.com</dc:creator>
  <cp:lastModifiedBy>anamarijaluburic@gmail.com</cp:lastModifiedBy>
  <cp:revision>10</cp:revision>
  <dcterms:created xsi:type="dcterms:W3CDTF">2020-05-04T11:13:04Z</dcterms:created>
  <dcterms:modified xsi:type="dcterms:W3CDTF">2020-05-04T13:49:23Z</dcterms:modified>
</cp:coreProperties>
</file>