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7" r:id="rId22"/>
    <p:sldId id="288" r:id="rId23"/>
    <p:sldId id="286" r:id="rId24"/>
    <p:sldId id="276" r:id="rId25"/>
    <p:sldId id="277" r:id="rId26"/>
    <p:sldId id="278" r:id="rId27"/>
    <p:sldId id="279" r:id="rId28"/>
    <p:sldId id="280" r:id="rId29"/>
    <p:sldId id="281" r:id="rId30"/>
    <p:sldId id="282" r:id="rId31"/>
    <p:sldId id="283" r:id="rId32"/>
    <p:sldId id="284" r:id="rId33"/>
    <p:sldId id="285" r:id="rId34"/>
    <p:sldId id="289" r:id="rId35"/>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varScale="1">
        <p:scale>
          <a:sx n="105" d="100"/>
          <a:sy n="105" d="100"/>
        </p:scale>
        <p:origin x="120"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103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8756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71015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8636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7389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8625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7726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83922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8235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32796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9277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5/6/2020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0084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5/6/2020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58850076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2" r:id="rId6"/>
    <p:sldLayoutId id="2147483707" r:id="rId7"/>
    <p:sldLayoutId id="2147483708" r:id="rId8"/>
    <p:sldLayoutId id="2147483709" r:id="rId9"/>
    <p:sldLayoutId id="2147483710" r:id="rId10"/>
    <p:sldLayoutId id="2147483711" r:id="rId11"/>
    <p:sldLayoutId id="2147483713"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slide" Target="slide27.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10" Type="http://schemas.openxmlformats.org/officeDocument/2006/relationships/slide" Target="slide33.xml"/><Relationship Id="rId4" Type="http://schemas.openxmlformats.org/officeDocument/2006/relationships/slide" Target="slide26.xml"/><Relationship Id="rId9" Type="http://schemas.openxmlformats.org/officeDocument/2006/relationships/slide" Target="slide32.xml"/></Relationships>
</file>

<file path=ppt/slides/_rels/slide2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2CFBC99-FB8F-41F7-A81D-A5288D688D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8A9A878-8F5D-44DB-9B75-2173826DFC98}"/>
              </a:ext>
            </a:extLst>
          </p:cNvPr>
          <p:cNvPicPr>
            <a:picLocks noChangeAspect="1"/>
          </p:cNvPicPr>
          <p:nvPr/>
        </p:nvPicPr>
        <p:blipFill rotWithShape="1">
          <a:blip r:embed="rId2"/>
          <a:srcRect r="25"/>
          <a:stretch/>
        </p:blipFill>
        <p:spPr>
          <a:xfrm>
            <a:off x="20" y="10"/>
            <a:ext cx="12188932" cy="6857990"/>
          </a:xfrm>
          <a:prstGeom prst="rect">
            <a:avLst/>
          </a:prstGeom>
        </p:spPr>
      </p:pic>
      <p:sp>
        <p:nvSpPr>
          <p:cNvPr id="11" name="Rectangle 10">
            <a:extLst>
              <a:ext uri="{FF2B5EF4-FFF2-40B4-BE49-F238E27FC236}">
                <a16:creationId xmlns:a16="http://schemas.microsoft.com/office/drawing/2014/main" id="{1EF86BFA-9133-4F6B-98BE-1CBB87EB6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A9E01833-88FD-4755-AA7E-F75EA9269CEF}"/>
              </a:ext>
            </a:extLst>
          </p:cNvPr>
          <p:cNvSpPr>
            <a:spLocks noGrp="1"/>
          </p:cNvSpPr>
          <p:nvPr>
            <p:ph type="ctrTitle"/>
          </p:nvPr>
        </p:nvSpPr>
        <p:spPr>
          <a:xfrm>
            <a:off x="6095999" y="3834174"/>
            <a:ext cx="5257800" cy="1701570"/>
          </a:xfrm>
        </p:spPr>
        <p:txBody>
          <a:bodyPr anchor="b">
            <a:normAutofit/>
          </a:bodyPr>
          <a:lstStyle/>
          <a:p>
            <a:r>
              <a:rPr lang="hr-HR" sz="4400" dirty="0"/>
              <a:t>SFR Jugoslavija</a:t>
            </a:r>
          </a:p>
        </p:txBody>
      </p:sp>
      <p:sp>
        <p:nvSpPr>
          <p:cNvPr id="3" name="Podnaslov 2">
            <a:extLst>
              <a:ext uri="{FF2B5EF4-FFF2-40B4-BE49-F238E27FC236}">
                <a16:creationId xmlns:a16="http://schemas.microsoft.com/office/drawing/2014/main" id="{F6268227-3F7A-4F6D-9068-26E259B16069}"/>
              </a:ext>
            </a:extLst>
          </p:cNvPr>
          <p:cNvSpPr>
            <a:spLocks noGrp="1"/>
          </p:cNvSpPr>
          <p:nvPr>
            <p:ph type="subTitle" idx="1"/>
          </p:nvPr>
        </p:nvSpPr>
        <p:spPr>
          <a:xfrm>
            <a:off x="6096000" y="5592499"/>
            <a:ext cx="5147960" cy="646785"/>
          </a:xfrm>
        </p:spPr>
        <p:txBody>
          <a:bodyPr>
            <a:normAutofit fontScale="92500" lnSpcReduction="10000"/>
          </a:bodyPr>
          <a:lstStyle/>
          <a:p>
            <a:r>
              <a:rPr lang="hr-HR" sz="2000" dirty="0"/>
              <a:t>Socijalistička Federativna Republika Jugoslavija – rođenje i raspad</a:t>
            </a:r>
          </a:p>
        </p:txBody>
      </p:sp>
      <p:sp>
        <p:nvSpPr>
          <p:cNvPr id="5" name="Akcijski gumb: Naprijed ili Dalje 4">
            <a:hlinkClick r:id="" action="ppaction://hlinkshowjump?jump=nextslide" highlightClick="1"/>
            <a:extLst>
              <a:ext uri="{FF2B5EF4-FFF2-40B4-BE49-F238E27FC236}">
                <a16:creationId xmlns:a16="http://schemas.microsoft.com/office/drawing/2014/main" id="{0F419E9E-15CE-45FF-B941-59FCDF009A20}"/>
              </a:ext>
            </a:extLst>
          </p:cNvPr>
          <p:cNvSpPr/>
          <p:nvPr/>
        </p:nvSpPr>
        <p:spPr>
          <a:xfrm>
            <a:off x="10817352" y="6135624"/>
            <a:ext cx="1261872" cy="64678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2661924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1AE0BF-9AD4-4213-BFBD-3D754A32DB85}"/>
              </a:ext>
            </a:extLst>
          </p:cNvPr>
          <p:cNvSpPr>
            <a:spLocks noGrp="1"/>
          </p:cNvSpPr>
          <p:nvPr>
            <p:ph type="title"/>
          </p:nvPr>
        </p:nvSpPr>
        <p:spPr/>
        <p:txBody>
          <a:bodyPr/>
          <a:lstStyle/>
          <a:p>
            <a:r>
              <a:rPr lang="hr-HR" dirty="0"/>
              <a:t>Vojna moć SFRJ</a:t>
            </a:r>
          </a:p>
        </p:txBody>
      </p:sp>
      <p:sp>
        <p:nvSpPr>
          <p:cNvPr id="3" name="Rezervirano mjesto sadržaja 2">
            <a:extLst>
              <a:ext uri="{FF2B5EF4-FFF2-40B4-BE49-F238E27FC236}">
                <a16:creationId xmlns:a16="http://schemas.microsoft.com/office/drawing/2014/main" id="{0C78BE0D-9251-44E1-A74D-C11CC3F02D92}"/>
              </a:ext>
            </a:extLst>
          </p:cNvPr>
          <p:cNvSpPr>
            <a:spLocks noGrp="1"/>
          </p:cNvSpPr>
          <p:nvPr>
            <p:ph idx="1"/>
          </p:nvPr>
        </p:nvSpPr>
        <p:spPr>
          <a:xfrm>
            <a:off x="0" y="1690688"/>
            <a:ext cx="12192000" cy="5167312"/>
          </a:xfrm>
        </p:spPr>
        <p:txBody>
          <a:bodyPr>
            <a:normAutofit lnSpcReduction="10000"/>
          </a:bodyPr>
          <a:lstStyle/>
          <a:p>
            <a:r>
              <a:rPr lang="hr-HR" dirty="0"/>
              <a:t>U operaciji Sloboda ’71, JNA je smirivala tenzije i čežnju hrvatskih i slovenskih političara za konfederacijom i demokracijom, te da se izbaci jedno-stranačka politika.</a:t>
            </a:r>
          </a:p>
          <a:p>
            <a:r>
              <a:rPr lang="hr-HR" dirty="0"/>
              <a:t>JNA uspješno izvodi manevre koje je nadgledao i sam predsjednik, vrhovni vođa JNA, Josip Broz Tito.</a:t>
            </a:r>
          </a:p>
          <a:p>
            <a:r>
              <a:rPr lang="hr-HR" dirty="0"/>
              <a:t>Svoje treće djelovanje zabilježeno je na „Danu zastava”, nacionalnom prazniku Republike susjedne Albanije, kada se svake godine na taj isti dan, Albanci na SAP Kosovu okupljaju sa Albanskim zastavama te uzvikuju poznati slogan „Kosovo Republika!”.</a:t>
            </a:r>
          </a:p>
          <a:p>
            <a:r>
              <a:rPr lang="hr-HR" dirty="0"/>
              <a:t>JNA i Milicija SFRJ je uspješno djeluju, te nemire zaustavljaju uspješno sve do 1998.</a:t>
            </a:r>
          </a:p>
        </p:txBody>
      </p:sp>
      <p:sp>
        <p:nvSpPr>
          <p:cNvPr id="4" name="Akcijski gumb: Naprijed ili Dalje 3">
            <a:hlinkClick r:id="" action="ppaction://hlinkshowjump?jump=nextslide" highlightClick="1"/>
            <a:extLst>
              <a:ext uri="{FF2B5EF4-FFF2-40B4-BE49-F238E27FC236}">
                <a16:creationId xmlns:a16="http://schemas.microsoft.com/office/drawing/2014/main" id="{8FF6FEF8-2ACE-4F13-A088-9012D3C558BC}"/>
              </a:ext>
            </a:extLst>
          </p:cNvPr>
          <p:cNvSpPr/>
          <p:nvPr/>
        </p:nvSpPr>
        <p:spPr>
          <a:xfrm>
            <a:off x="10533888" y="5167312"/>
            <a:ext cx="1481328" cy="67570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10608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9771F54-676F-4878-81E7-9FB68556DB07}"/>
              </a:ext>
            </a:extLst>
          </p:cNvPr>
          <p:cNvSpPr>
            <a:spLocks noGrp="1"/>
          </p:cNvSpPr>
          <p:nvPr>
            <p:ph type="title"/>
          </p:nvPr>
        </p:nvSpPr>
        <p:spPr/>
        <p:txBody>
          <a:bodyPr/>
          <a:lstStyle/>
          <a:p>
            <a:r>
              <a:rPr lang="hr-HR" dirty="0"/>
              <a:t>Vojna moć SFRJ</a:t>
            </a:r>
          </a:p>
        </p:txBody>
      </p:sp>
      <p:sp>
        <p:nvSpPr>
          <p:cNvPr id="3" name="Rezervirano mjesto sadržaja 2">
            <a:extLst>
              <a:ext uri="{FF2B5EF4-FFF2-40B4-BE49-F238E27FC236}">
                <a16:creationId xmlns:a16="http://schemas.microsoft.com/office/drawing/2014/main" id="{8967EEB1-4247-4A53-879B-2236E57C6944}"/>
              </a:ext>
            </a:extLst>
          </p:cNvPr>
          <p:cNvSpPr>
            <a:spLocks noGrp="1"/>
          </p:cNvSpPr>
          <p:nvPr>
            <p:ph idx="1"/>
          </p:nvPr>
        </p:nvSpPr>
        <p:spPr>
          <a:xfrm>
            <a:off x="0" y="1690688"/>
            <a:ext cx="12192000" cy="5167312"/>
          </a:xfrm>
        </p:spPr>
        <p:txBody>
          <a:bodyPr>
            <a:normAutofit lnSpcReduction="10000"/>
          </a:bodyPr>
          <a:lstStyle/>
          <a:p>
            <a:r>
              <a:rPr lang="hr-HR" dirty="0"/>
              <a:t>Nakon Titove smrti upravu nad JNA preuzimaju predsjednički vrhovi SFRJ.</a:t>
            </a:r>
          </a:p>
          <a:p>
            <a:r>
              <a:rPr lang="hr-HR" dirty="0"/>
              <a:t>Zbog većinskih etičkih Srba na vlasti JNA, Hrvatska i Slovenija napuštaju Kongres Saveza Komunista 1990. te potiču nacionalnu demokraciju u državi.</a:t>
            </a:r>
          </a:p>
          <a:p>
            <a:r>
              <a:rPr lang="hr-HR" dirty="0"/>
              <a:t>Vidjevši da se više mir u Jugoslaviji ne može vratiti, očajni predsjednički vrh pomisli da će se sve zaustaviti dugim vojnim intervencijama.</a:t>
            </a:r>
          </a:p>
          <a:p>
            <a:r>
              <a:rPr lang="hr-HR" dirty="0"/>
              <a:t>Zauzvrat tome, Hrvatska i Slovenija, 25. lipnja, 1991. proglašavaju neovisnost, a za njima ide i Makedonija i Bosna i Hercegovina 1992.</a:t>
            </a:r>
          </a:p>
          <a:p>
            <a:r>
              <a:rPr lang="hr-HR" dirty="0"/>
              <a:t>Službeno okončanje JNA potpisano je 20. studenog 1992.</a:t>
            </a:r>
          </a:p>
        </p:txBody>
      </p:sp>
      <p:sp>
        <p:nvSpPr>
          <p:cNvPr id="4" name="Akcijski gumb: Naprijed ili Dalje 3">
            <a:hlinkClick r:id="" action="ppaction://hlinkshowjump?jump=nextslide" highlightClick="1"/>
            <a:extLst>
              <a:ext uri="{FF2B5EF4-FFF2-40B4-BE49-F238E27FC236}">
                <a16:creationId xmlns:a16="http://schemas.microsoft.com/office/drawing/2014/main" id="{5E03091E-0CC2-41A2-9E5C-C45AFDE51923}"/>
              </a:ext>
            </a:extLst>
          </p:cNvPr>
          <p:cNvSpPr/>
          <p:nvPr/>
        </p:nvSpPr>
        <p:spPr>
          <a:xfrm>
            <a:off x="10497312" y="6080760"/>
            <a:ext cx="1362456" cy="57607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400623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5A6ABE3-17A3-45B3-8F88-6F272ED40D8F}"/>
              </a:ext>
            </a:extLst>
          </p:cNvPr>
          <p:cNvSpPr>
            <a:spLocks noGrp="1"/>
          </p:cNvSpPr>
          <p:nvPr>
            <p:ph type="title"/>
          </p:nvPr>
        </p:nvSpPr>
        <p:spPr/>
        <p:txBody>
          <a:bodyPr/>
          <a:lstStyle/>
          <a:p>
            <a:r>
              <a:rPr lang="hr-HR" dirty="0"/>
              <a:t>Politika SFRJ</a:t>
            </a:r>
          </a:p>
        </p:txBody>
      </p:sp>
      <p:sp>
        <p:nvSpPr>
          <p:cNvPr id="3" name="Rezervirano mjesto sadržaja 2">
            <a:extLst>
              <a:ext uri="{FF2B5EF4-FFF2-40B4-BE49-F238E27FC236}">
                <a16:creationId xmlns:a16="http://schemas.microsoft.com/office/drawing/2014/main" id="{EA698861-851A-450D-8AB4-1FEE2BF5F488}"/>
              </a:ext>
            </a:extLst>
          </p:cNvPr>
          <p:cNvSpPr>
            <a:spLocks noGrp="1"/>
          </p:cNvSpPr>
          <p:nvPr>
            <p:ph idx="1"/>
          </p:nvPr>
        </p:nvSpPr>
        <p:spPr>
          <a:xfrm>
            <a:off x="0" y="1718120"/>
            <a:ext cx="12192000" cy="5139880"/>
          </a:xfrm>
        </p:spPr>
        <p:txBody>
          <a:bodyPr/>
          <a:lstStyle/>
          <a:p>
            <a:r>
              <a:rPr lang="hr-HR" dirty="0"/>
              <a:t>Politički vrh SFRJ usavršavao je definiciju Socijalističke </a:t>
            </a:r>
            <a:r>
              <a:rPr lang="hr-HR" b="1" dirty="0"/>
              <a:t>Federativne</a:t>
            </a:r>
            <a:r>
              <a:rPr lang="hr-HR" dirty="0"/>
              <a:t> Republike Jugoslavije.</a:t>
            </a:r>
          </a:p>
          <a:p>
            <a:r>
              <a:rPr lang="hr-HR" dirty="0"/>
              <a:t>Od 6 država članica te 2 autonomne pokrajine, svaka je imala predsjednički vrh koji se zvao Predsjedništvo SFRJ.</a:t>
            </a:r>
          </a:p>
          <a:p>
            <a:r>
              <a:rPr lang="hr-HR" dirty="0"/>
              <a:t>Na vrhu svega toga bio je predsjednik Josip Broz Tito, a nakon njegove smrti, Predsjedništvo SFRJ počinje djelovati samostalno i upravljati državom i JNA.</a:t>
            </a:r>
          </a:p>
          <a:p>
            <a:r>
              <a:rPr lang="hr-HR" dirty="0"/>
              <a:t>Predsjedništvo formira UDBU – tajna organizacija za istrebljivanje teških zločinaca.</a:t>
            </a:r>
          </a:p>
        </p:txBody>
      </p:sp>
      <p:sp>
        <p:nvSpPr>
          <p:cNvPr id="4" name="Akcijski gumb: Naprijed ili Dalje 3">
            <a:hlinkClick r:id="" action="ppaction://hlinkshowjump?jump=nextslide" highlightClick="1"/>
            <a:extLst>
              <a:ext uri="{FF2B5EF4-FFF2-40B4-BE49-F238E27FC236}">
                <a16:creationId xmlns:a16="http://schemas.microsoft.com/office/drawing/2014/main" id="{BF49337E-D6A1-4964-A83D-CD7130171159}"/>
              </a:ext>
            </a:extLst>
          </p:cNvPr>
          <p:cNvSpPr/>
          <p:nvPr/>
        </p:nvSpPr>
        <p:spPr>
          <a:xfrm>
            <a:off x="10113264" y="5788152"/>
            <a:ext cx="1764792" cy="85039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67494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61A7A5-9889-43E5-95AB-356D4B2CA4AA}"/>
              </a:ext>
            </a:extLst>
          </p:cNvPr>
          <p:cNvSpPr>
            <a:spLocks noGrp="1"/>
          </p:cNvSpPr>
          <p:nvPr>
            <p:ph type="title"/>
          </p:nvPr>
        </p:nvSpPr>
        <p:spPr/>
        <p:txBody>
          <a:bodyPr/>
          <a:lstStyle/>
          <a:p>
            <a:r>
              <a:rPr lang="hr-HR" dirty="0"/>
              <a:t>- Djelovanje UDBA-e – Obitelj Ševo</a:t>
            </a:r>
          </a:p>
        </p:txBody>
      </p:sp>
      <p:sp>
        <p:nvSpPr>
          <p:cNvPr id="3" name="Rezervirano mjesto sadržaja 2">
            <a:extLst>
              <a:ext uri="{FF2B5EF4-FFF2-40B4-BE49-F238E27FC236}">
                <a16:creationId xmlns:a16="http://schemas.microsoft.com/office/drawing/2014/main" id="{DCA849A4-FE46-4E60-9FC7-8D70624E5CAB}"/>
              </a:ext>
            </a:extLst>
          </p:cNvPr>
          <p:cNvSpPr>
            <a:spLocks noGrp="1"/>
          </p:cNvSpPr>
          <p:nvPr>
            <p:ph idx="1"/>
          </p:nvPr>
        </p:nvSpPr>
        <p:spPr>
          <a:xfrm>
            <a:off x="0" y="1690688"/>
            <a:ext cx="12192000" cy="5167312"/>
          </a:xfrm>
        </p:spPr>
        <p:txBody>
          <a:bodyPr/>
          <a:lstStyle/>
          <a:p>
            <a:r>
              <a:rPr lang="hr-HR" dirty="0"/>
              <a:t>Jedinstven primjer i potpuno blizak ovom središtu, a povezan je s UDBA-om i djelovanjem UDBA-e, je ubojstvo obitelji Ševo.</a:t>
            </a:r>
          </a:p>
          <a:p>
            <a:r>
              <a:rPr lang="hr-HR" dirty="0"/>
              <a:t>Stjepan Ševo rođen u Hamzićima u općini Čitluk bio je hrvatski emigrantski političar i zagovornik za Demokratsku Suvremenu Slobodnu Hrvatsku.</a:t>
            </a:r>
          </a:p>
          <a:p>
            <a:r>
              <a:rPr lang="hr-HR" dirty="0"/>
              <a:t>Nakon sloma Hrvatskog proljeća, UDBA ga smatra najopasnijim vođom Hrvatskog Revolucionarnog Bratstva.</a:t>
            </a:r>
          </a:p>
          <a:p>
            <a:r>
              <a:rPr lang="hr-HR" dirty="0"/>
              <a:t>Po izvješću tajnog agenta UDBE i kuma Stjepana Ševe, Vinka Sindičića, bio je jedan od važnijih logističara HRB-a.</a:t>
            </a:r>
          </a:p>
          <a:p>
            <a:endParaRPr lang="hr-HR" dirty="0"/>
          </a:p>
        </p:txBody>
      </p:sp>
      <p:sp>
        <p:nvSpPr>
          <p:cNvPr id="4" name="Akcijski gumb: Naprijed ili Dalje 3">
            <a:hlinkClick r:id="" action="ppaction://hlinkshowjump?jump=nextslide" highlightClick="1"/>
            <a:extLst>
              <a:ext uri="{FF2B5EF4-FFF2-40B4-BE49-F238E27FC236}">
                <a16:creationId xmlns:a16="http://schemas.microsoft.com/office/drawing/2014/main" id="{1CAE5837-D721-45D0-953F-F514B36D86BF}"/>
              </a:ext>
            </a:extLst>
          </p:cNvPr>
          <p:cNvSpPr/>
          <p:nvPr/>
        </p:nvSpPr>
        <p:spPr>
          <a:xfrm>
            <a:off x="9857232" y="5760720"/>
            <a:ext cx="1947672" cy="73215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14864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6E5C2F-82CF-45A8-AEFF-A6B74E582D27}"/>
              </a:ext>
            </a:extLst>
          </p:cNvPr>
          <p:cNvSpPr>
            <a:spLocks noGrp="1"/>
          </p:cNvSpPr>
          <p:nvPr>
            <p:ph type="title"/>
          </p:nvPr>
        </p:nvSpPr>
        <p:spPr/>
        <p:txBody>
          <a:bodyPr/>
          <a:lstStyle/>
          <a:p>
            <a:r>
              <a:rPr lang="hr-HR" dirty="0"/>
              <a:t>- Djelovanje UDBA-e – Obitelj Ševo</a:t>
            </a:r>
          </a:p>
        </p:txBody>
      </p:sp>
      <p:sp>
        <p:nvSpPr>
          <p:cNvPr id="3" name="Rezervirano mjesto sadržaja 2">
            <a:extLst>
              <a:ext uri="{FF2B5EF4-FFF2-40B4-BE49-F238E27FC236}">
                <a16:creationId xmlns:a16="http://schemas.microsoft.com/office/drawing/2014/main" id="{770337C6-E836-4CFA-AC56-3632D9B0BE82}"/>
              </a:ext>
            </a:extLst>
          </p:cNvPr>
          <p:cNvSpPr>
            <a:spLocks noGrp="1"/>
          </p:cNvSpPr>
          <p:nvPr>
            <p:ph idx="1"/>
          </p:nvPr>
        </p:nvSpPr>
        <p:spPr>
          <a:xfrm>
            <a:off x="0" y="1699832"/>
            <a:ext cx="12192000" cy="5158168"/>
          </a:xfrm>
        </p:spPr>
        <p:txBody>
          <a:bodyPr>
            <a:normAutofit fontScale="92500" lnSpcReduction="10000"/>
          </a:bodyPr>
          <a:lstStyle/>
          <a:p>
            <a:r>
              <a:rPr lang="hr-HR" dirty="0"/>
              <a:t>18. kolovoza u ranim jutarnjim satima, Stjepan Ševo, sa svojom suprugom Tatjanom i kćerkom </a:t>
            </a:r>
            <a:r>
              <a:rPr lang="hr-HR" dirty="0" err="1"/>
              <a:t>Rosemarie</a:t>
            </a:r>
            <a:r>
              <a:rPr lang="hr-HR" dirty="0"/>
              <a:t> Ševo polazi na izlet u Veneciju.</a:t>
            </a:r>
          </a:p>
          <a:p>
            <a:r>
              <a:rPr lang="hr-HR" dirty="0"/>
              <a:t>Vinko Sindičić je doznao za taj plan te je nagovorio Ševu da pođe s njim, na što je Ševo pristao, što su svjedoci i priznali.</a:t>
            </a:r>
          </a:p>
          <a:p>
            <a:r>
              <a:rPr lang="hr-HR" dirty="0"/>
              <a:t>Istog dana, u večernjim satima, Vinko Sindičić je iskoristio nepažnju suputnika te spavanje mlade djevojčice te je lagano podignuo pištolj i postavio prigušivač tipa R2.</a:t>
            </a:r>
          </a:p>
          <a:p>
            <a:r>
              <a:rPr lang="hr-HR" dirty="0"/>
              <a:t>10 minuta nakon, ispaljuje hitac ravno u glavu Stjepana Ševe.</a:t>
            </a:r>
          </a:p>
          <a:p>
            <a:r>
              <a:rPr lang="hr-HR" dirty="0"/>
              <a:t>Tatjana je u borbi da mu otme pištolj izgubila život također.</a:t>
            </a:r>
          </a:p>
          <a:p>
            <a:r>
              <a:rPr lang="hr-HR" dirty="0"/>
              <a:t>Mlada djevojčica koja je spavala, probudila se zbog buke i pokušala pobjeći, ali ju je Vinko uhvatio prislonio pištolj na glavu i ubio kao i ostale iz obitelji.</a:t>
            </a:r>
          </a:p>
          <a:p>
            <a:endParaRPr lang="hr-HR" dirty="0"/>
          </a:p>
          <a:p>
            <a:endParaRPr lang="hr-HR" dirty="0"/>
          </a:p>
        </p:txBody>
      </p:sp>
      <p:sp>
        <p:nvSpPr>
          <p:cNvPr id="4" name="Akcijski gumb: Naprijed ili Dalje 3">
            <a:hlinkClick r:id="" action="ppaction://hlinkshowjump?jump=nextslide" highlightClick="1"/>
            <a:extLst>
              <a:ext uri="{FF2B5EF4-FFF2-40B4-BE49-F238E27FC236}">
                <a16:creationId xmlns:a16="http://schemas.microsoft.com/office/drawing/2014/main" id="{9BC8DB8C-947B-44B1-AF47-DA10002A9A28}"/>
              </a:ext>
            </a:extLst>
          </p:cNvPr>
          <p:cNvSpPr/>
          <p:nvPr/>
        </p:nvSpPr>
        <p:spPr>
          <a:xfrm>
            <a:off x="10287000" y="4754880"/>
            <a:ext cx="1682496" cy="67665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62423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FB6FE78-1EE6-4E8C-A67D-66E93C22D850}"/>
              </a:ext>
            </a:extLst>
          </p:cNvPr>
          <p:cNvSpPr>
            <a:spLocks noGrp="1"/>
          </p:cNvSpPr>
          <p:nvPr>
            <p:ph type="title"/>
          </p:nvPr>
        </p:nvSpPr>
        <p:spPr/>
        <p:txBody>
          <a:bodyPr/>
          <a:lstStyle/>
          <a:p>
            <a:r>
              <a:rPr lang="hr-HR" dirty="0"/>
              <a:t>Zanimljivosti iz SFRJ</a:t>
            </a:r>
          </a:p>
        </p:txBody>
      </p:sp>
      <p:sp>
        <p:nvSpPr>
          <p:cNvPr id="3" name="Rezervirano mjesto sadržaja 2">
            <a:extLst>
              <a:ext uri="{FF2B5EF4-FFF2-40B4-BE49-F238E27FC236}">
                <a16:creationId xmlns:a16="http://schemas.microsoft.com/office/drawing/2014/main" id="{C8A734E5-4C07-4DF3-B3D8-2BB55BC567F9}"/>
              </a:ext>
            </a:extLst>
          </p:cNvPr>
          <p:cNvSpPr>
            <a:spLocks noGrp="1"/>
          </p:cNvSpPr>
          <p:nvPr>
            <p:ph idx="1"/>
          </p:nvPr>
        </p:nvSpPr>
        <p:spPr>
          <a:xfrm>
            <a:off x="0" y="1690688"/>
            <a:ext cx="12192000" cy="5167312"/>
          </a:xfrm>
        </p:spPr>
        <p:txBody>
          <a:bodyPr/>
          <a:lstStyle/>
          <a:p>
            <a:r>
              <a:rPr lang="hr-HR" dirty="0"/>
              <a:t>Galeb – Titova privatna jahta. Nekoliko puta obnovljena nakon Titove smrti, danas muzej.</a:t>
            </a:r>
          </a:p>
          <a:p>
            <a:r>
              <a:rPr lang="hr-HR" dirty="0"/>
              <a:t>NNNI – „</a:t>
            </a:r>
            <a:r>
              <a:rPr lang="hr-HR" i="1" dirty="0">
                <a:effectLst>
                  <a:outerShdw blurRad="38100" dist="38100" dir="2700000" algn="tl">
                    <a:srgbClr val="000000">
                      <a:alpha val="43137"/>
                    </a:srgbClr>
                  </a:outerShdw>
                </a:effectLst>
              </a:rPr>
              <a:t>Ništa nas ne smije iznenaditi</a:t>
            </a:r>
            <a:r>
              <a:rPr lang="hr-HR" dirty="0"/>
              <a:t>”, treninzi JNA u Jugoslaviji kao proces iznenadnog napada na SFRJ</a:t>
            </a:r>
          </a:p>
          <a:p>
            <a:r>
              <a:rPr lang="hr-HR" dirty="0"/>
              <a:t>Sirene – protiv-avionske sirene koje su se svakog 15.5. nakon Titove smrti uključivale kako bi simbolizirale njegov odlazak u prošlost.</a:t>
            </a:r>
          </a:p>
          <a:p>
            <a:r>
              <a:rPr lang="hr-HR" dirty="0"/>
              <a:t>JNA – JNA nije branila državu od okolnih zemalja, već beogradsko predsjedništvo od naroda unutar Jugoslavije.</a:t>
            </a:r>
          </a:p>
          <a:p>
            <a:r>
              <a:rPr lang="hr-HR" dirty="0"/>
              <a:t>KBC Ljubuški – proglašena najvećom i najboljom bolnicom u SFRJ samo zato što su uspješno Titu operirali žuč.</a:t>
            </a:r>
          </a:p>
          <a:p>
            <a:pPr marL="0" indent="0">
              <a:buNone/>
            </a:pPr>
            <a:endParaRPr lang="hr-HR" dirty="0"/>
          </a:p>
        </p:txBody>
      </p:sp>
      <p:sp>
        <p:nvSpPr>
          <p:cNvPr id="4" name="Akcijski gumb: Naprijed ili Dalje 3">
            <a:hlinkClick r:id="" action="ppaction://hlinkshowjump?jump=nextslide" highlightClick="1"/>
            <a:extLst>
              <a:ext uri="{FF2B5EF4-FFF2-40B4-BE49-F238E27FC236}">
                <a16:creationId xmlns:a16="http://schemas.microsoft.com/office/drawing/2014/main" id="{8228F14B-4334-4153-9F9F-2977CEEECE4E}"/>
              </a:ext>
            </a:extLst>
          </p:cNvPr>
          <p:cNvSpPr/>
          <p:nvPr/>
        </p:nvSpPr>
        <p:spPr>
          <a:xfrm>
            <a:off x="10012680" y="6190488"/>
            <a:ext cx="1801368" cy="5852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59215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51D090-5713-46A4-89D5-4BC9F136F57F}"/>
              </a:ext>
            </a:extLst>
          </p:cNvPr>
          <p:cNvSpPr>
            <a:spLocks noGrp="1"/>
          </p:cNvSpPr>
          <p:nvPr>
            <p:ph type="title"/>
          </p:nvPr>
        </p:nvSpPr>
        <p:spPr/>
        <p:txBody>
          <a:bodyPr/>
          <a:lstStyle/>
          <a:p>
            <a:r>
              <a:rPr lang="hr-HR" dirty="0"/>
              <a:t>Sjeme bijesa</a:t>
            </a:r>
          </a:p>
        </p:txBody>
      </p:sp>
      <p:sp>
        <p:nvSpPr>
          <p:cNvPr id="3" name="Rezervirano mjesto sadržaja 2">
            <a:extLst>
              <a:ext uri="{FF2B5EF4-FFF2-40B4-BE49-F238E27FC236}">
                <a16:creationId xmlns:a16="http://schemas.microsoft.com/office/drawing/2014/main" id="{65E0F13C-86FF-4CF9-962F-8253DB46961C}"/>
              </a:ext>
            </a:extLst>
          </p:cNvPr>
          <p:cNvSpPr>
            <a:spLocks noGrp="1"/>
          </p:cNvSpPr>
          <p:nvPr>
            <p:ph idx="1"/>
          </p:nvPr>
        </p:nvSpPr>
        <p:spPr>
          <a:xfrm>
            <a:off x="0" y="1690688"/>
            <a:ext cx="12192000" cy="5167312"/>
          </a:xfrm>
        </p:spPr>
        <p:txBody>
          <a:bodyPr/>
          <a:lstStyle/>
          <a:p>
            <a:r>
              <a:rPr lang="hr-HR" dirty="0"/>
              <a:t>Ustavom 1974. ojačana je samoupravna vlast u Jugoslaviji.</a:t>
            </a:r>
          </a:p>
          <a:p>
            <a:r>
              <a:rPr lang="hr-HR" dirty="0"/>
              <a:t>Tito postaje doživotni predsjednik, te se formira Predsjedništvo SFRJ.</a:t>
            </a:r>
          </a:p>
          <a:p>
            <a:r>
              <a:rPr lang="hr-HR" dirty="0"/>
              <a:t>Smanjen broj članova predsjedništva sa 23 na 9.</a:t>
            </a:r>
          </a:p>
          <a:p>
            <a:r>
              <a:rPr lang="hr-HR" dirty="0"/>
              <a:t>Bosanski Muslimani dobivaju ravnopravnost.</a:t>
            </a:r>
          </a:p>
          <a:p>
            <a:r>
              <a:rPr lang="hr-HR" dirty="0"/>
              <a:t>Organizirane i nove organizacije.</a:t>
            </a:r>
          </a:p>
          <a:p>
            <a:r>
              <a:rPr lang="hr-HR" dirty="0"/>
              <a:t>Osnovano savezno vijeće.</a:t>
            </a:r>
          </a:p>
          <a:p>
            <a:r>
              <a:rPr lang="hr-HR" dirty="0"/>
              <a:t>Tito je sam priznao nakon usvajanja ugovora da je greškom posijao sjeme bijesa i da više nema spasa.</a:t>
            </a:r>
          </a:p>
        </p:txBody>
      </p:sp>
      <p:sp>
        <p:nvSpPr>
          <p:cNvPr id="4" name="Akcijski gumb: Naprijed ili Dalje 3">
            <a:hlinkClick r:id="" action="ppaction://hlinkshowjump?jump=nextslide" highlightClick="1"/>
            <a:extLst>
              <a:ext uri="{FF2B5EF4-FFF2-40B4-BE49-F238E27FC236}">
                <a16:creationId xmlns:a16="http://schemas.microsoft.com/office/drawing/2014/main" id="{48299C21-EE3F-4B40-B809-9DF4039C6620}"/>
              </a:ext>
            </a:extLst>
          </p:cNvPr>
          <p:cNvSpPr/>
          <p:nvPr/>
        </p:nvSpPr>
        <p:spPr>
          <a:xfrm>
            <a:off x="10021824" y="5861304"/>
            <a:ext cx="1746504" cy="79552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11722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fade">
                                      <p:cBhvr>
                                        <p:cTn id="63" dur="1000"/>
                                        <p:tgtEl>
                                          <p:spTgt spid="4"/>
                                        </p:tgtEl>
                                      </p:cBhvr>
                                    </p:animEffect>
                                    <p:anim calcmode="lin" valueType="num">
                                      <p:cBhvr>
                                        <p:cTn id="64" dur="1000" fill="hold"/>
                                        <p:tgtEl>
                                          <p:spTgt spid="4"/>
                                        </p:tgtEl>
                                        <p:attrNameLst>
                                          <p:attrName>ppt_x</p:attrName>
                                        </p:attrNameLst>
                                      </p:cBhvr>
                                      <p:tavLst>
                                        <p:tav tm="0">
                                          <p:val>
                                            <p:strVal val="#ppt_x"/>
                                          </p:val>
                                        </p:tav>
                                        <p:tav tm="100000">
                                          <p:val>
                                            <p:strVal val="#ppt_x"/>
                                          </p:val>
                                        </p:tav>
                                      </p:tavLst>
                                    </p:anim>
                                    <p:anim calcmode="lin" valueType="num">
                                      <p:cBhvr>
                                        <p:cTn id="6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768202-2B2E-4B8F-937A-99A152FFB07F}"/>
              </a:ext>
            </a:extLst>
          </p:cNvPr>
          <p:cNvSpPr>
            <a:spLocks noGrp="1"/>
          </p:cNvSpPr>
          <p:nvPr>
            <p:ph type="title"/>
          </p:nvPr>
        </p:nvSpPr>
        <p:spPr/>
        <p:txBody>
          <a:bodyPr/>
          <a:lstStyle/>
          <a:p>
            <a:r>
              <a:rPr lang="hr-HR" dirty="0"/>
              <a:t>Početci kraja SFRJ</a:t>
            </a:r>
          </a:p>
        </p:txBody>
      </p:sp>
      <p:sp>
        <p:nvSpPr>
          <p:cNvPr id="3" name="Rezervirano mjesto sadržaja 2">
            <a:extLst>
              <a:ext uri="{FF2B5EF4-FFF2-40B4-BE49-F238E27FC236}">
                <a16:creationId xmlns:a16="http://schemas.microsoft.com/office/drawing/2014/main" id="{92373CA6-20F0-4774-813F-63C8D2490C8E}"/>
              </a:ext>
            </a:extLst>
          </p:cNvPr>
          <p:cNvSpPr>
            <a:spLocks noGrp="1"/>
          </p:cNvSpPr>
          <p:nvPr>
            <p:ph idx="1"/>
          </p:nvPr>
        </p:nvSpPr>
        <p:spPr>
          <a:xfrm>
            <a:off x="0" y="1690688"/>
            <a:ext cx="12192000" cy="5167312"/>
          </a:xfrm>
        </p:spPr>
        <p:txBody>
          <a:bodyPr>
            <a:normAutofit lnSpcReduction="10000"/>
          </a:bodyPr>
          <a:lstStyle/>
          <a:p>
            <a:r>
              <a:rPr lang="hr-HR" dirty="0"/>
              <a:t>Komunističke propagande vladale su zemljama SFRJ od početaka 1980.tih pa na dalje. </a:t>
            </a:r>
          </a:p>
          <a:p>
            <a:r>
              <a:rPr lang="hr-HR" dirty="0"/>
              <a:t>Po smrti Tita, Jugoslavija je bankrotirala, sjeme bijesa je raslo, nemiri su nastali u državama.</a:t>
            </a:r>
          </a:p>
          <a:p>
            <a:r>
              <a:rPr lang="hr-HR" dirty="0"/>
              <a:t>Slobodan Milošević dolazi na vlast te se ispunjaju plan Velike Srbije. Vlast zauzima Srb sa etničkim ciljevima čišćenja „Ustaša” i Bošnjaka.</a:t>
            </a:r>
          </a:p>
          <a:p>
            <a:r>
              <a:rPr lang="hr-HR" dirty="0"/>
              <a:t>Jugoslavija upada u veliku ekonomsku krizu, nestašica goriva, električne energije bio je samo početak kraja nekada slavne Jugoslavije.</a:t>
            </a:r>
          </a:p>
          <a:p>
            <a:r>
              <a:rPr lang="hr-HR" dirty="0"/>
              <a:t>Milošević ojačava Ustav i postavlja centralističku vlast u SR Srbiji 1990.</a:t>
            </a:r>
          </a:p>
        </p:txBody>
      </p:sp>
      <p:sp>
        <p:nvSpPr>
          <p:cNvPr id="4" name="Akcijski gumb: Naprijed ili Dalje 3">
            <a:hlinkClick r:id="" action="ppaction://hlinkshowjump?jump=nextslide" highlightClick="1"/>
            <a:extLst>
              <a:ext uri="{FF2B5EF4-FFF2-40B4-BE49-F238E27FC236}">
                <a16:creationId xmlns:a16="http://schemas.microsoft.com/office/drawing/2014/main" id="{1B405DDA-6808-4AB4-8C94-47352A65FF12}"/>
              </a:ext>
            </a:extLst>
          </p:cNvPr>
          <p:cNvSpPr/>
          <p:nvPr/>
        </p:nvSpPr>
        <p:spPr>
          <a:xfrm>
            <a:off x="10332720" y="6263640"/>
            <a:ext cx="1389888" cy="594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32824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9622D46-7F0F-4560-80A3-DF0C6F762117}"/>
              </a:ext>
            </a:extLst>
          </p:cNvPr>
          <p:cNvSpPr>
            <a:spLocks noGrp="1"/>
          </p:cNvSpPr>
          <p:nvPr>
            <p:ph type="title"/>
          </p:nvPr>
        </p:nvSpPr>
        <p:spPr/>
        <p:txBody>
          <a:bodyPr/>
          <a:lstStyle/>
          <a:p>
            <a:r>
              <a:rPr lang="hr-HR" dirty="0"/>
              <a:t>Raspad SFRJ</a:t>
            </a:r>
          </a:p>
        </p:txBody>
      </p:sp>
      <p:sp>
        <p:nvSpPr>
          <p:cNvPr id="3" name="Rezervirano mjesto sadržaja 2">
            <a:extLst>
              <a:ext uri="{FF2B5EF4-FFF2-40B4-BE49-F238E27FC236}">
                <a16:creationId xmlns:a16="http://schemas.microsoft.com/office/drawing/2014/main" id="{C4CE1901-E459-45C7-8652-7206B8346CCD}"/>
              </a:ext>
            </a:extLst>
          </p:cNvPr>
          <p:cNvSpPr>
            <a:spLocks noGrp="1"/>
          </p:cNvSpPr>
          <p:nvPr>
            <p:ph idx="1"/>
          </p:nvPr>
        </p:nvSpPr>
        <p:spPr>
          <a:xfrm>
            <a:off x="0" y="1690688"/>
            <a:ext cx="12192000" cy="5167312"/>
          </a:xfrm>
        </p:spPr>
        <p:txBody>
          <a:bodyPr/>
          <a:lstStyle/>
          <a:p>
            <a:r>
              <a:rPr lang="hr-HR" dirty="0"/>
              <a:t>Slobodan je svoje planove razjasnio na Kongresu Komunista 1990. nakon čeka Hrvatska i Slovenija napuštaju isti.</a:t>
            </a:r>
          </a:p>
          <a:p>
            <a:r>
              <a:rPr lang="hr-HR" dirty="0"/>
              <a:t>JNA biva preoblikovana u Srpsku armiju te biva služena za Veliko-Srpske planove i zločine u SFRJ.</a:t>
            </a:r>
          </a:p>
          <a:p>
            <a:r>
              <a:rPr lang="hr-HR" dirty="0"/>
              <a:t>25. lipnja 1991. Hrvatska i Slovenija proglašavaju neovisnost, što je Srbija samo čekala.</a:t>
            </a:r>
          </a:p>
          <a:p>
            <a:r>
              <a:rPr lang="hr-HR" dirty="0"/>
              <a:t>Srbija zauzima Krajinu te istočnu Hrvatsku, a 28 dana nakon početka rata, sve snage JNA bivaju povučene iz Slovenije koja istupa iz rata.</a:t>
            </a:r>
          </a:p>
          <a:p>
            <a:r>
              <a:rPr lang="hr-HR" dirty="0"/>
              <a:t>Srbija počinje sa žestokim napadima na Hrvatsku i njene gradove.</a:t>
            </a:r>
          </a:p>
        </p:txBody>
      </p:sp>
      <p:sp>
        <p:nvSpPr>
          <p:cNvPr id="4" name="Akcijski gumb: Naprijed ili Dalje 3">
            <a:hlinkClick r:id="" action="ppaction://hlinkshowjump?jump=nextslide" highlightClick="1"/>
            <a:extLst>
              <a:ext uri="{FF2B5EF4-FFF2-40B4-BE49-F238E27FC236}">
                <a16:creationId xmlns:a16="http://schemas.microsoft.com/office/drawing/2014/main" id="{4832268B-C47B-4772-8A40-F3A23B2935FE}"/>
              </a:ext>
            </a:extLst>
          </p:cNvPr>
          <p:cNvSpPr/>
          <p:nvPr/>
        </p:nvSpPr>
        <p:spPr>
          <a:xfrm>
            <a:off x="9848088" y="6245352"/>
            <a:ext cx="1719072" cy="61264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88864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Rat za neovisnost (Raspad SFRJ)</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Hrvatska se odlučila za obranu svog teritorija na vlasti sa dr. Franjom Tuđmanom.</a:t>
            </a:r>
          </a:p>
          <a:p>
            <a:r>
              <a:rPr lang="hr-HR" dirty="0"/>
              <a:t>Srpske sile vukle su svoju vojsku preko teritorija SR Crne Gore i SR Bosne i Hercegovine.</a:t>
            </a:r>
          </a:p>
          <a:p>
            <a:r>
              <a:rPr lang="hr-HR" dirty="0"/>
              <a:t>1991. i SR Makedonija glatko izlazi iz rata. Srbi su se baš okomili na Hrvatsku.</a:t>
            </a:r>
          </a:p>
          <a:p>
            <a:r>
              <a:rPr lang="hr-HR" dirty="0"/>
              <a:t>1992. Srbi bombardiraju hrvatsko selo u SR Bosni i Hercegovini te Hrvati u BiH bivaju izdani i na svoju ruku ubačeni u rat.</a:t>
            </a:r>
          </a:p>
          <a:p>
            <a:r>
              <a:rPr lang="hr-HR" dirty="0"/>
              <a:t>Ni muslimani nisu željeli Jugoslaviju te se oni odlučuju za 3. stranu.</a:t>
            </a:r>
          </a:p>
          <a:p>
            <a:r>
              <a:rPr lang="hr-HR" dirty="0"/>
              <a:t>Tako, rat u Jugoslaviji je bio između Hrvata, Srba i Muslimana.</a:t>
            </a:r>
          </a:p>
        </p:txBody>
      </p:sp>
      <p:sp>
        <p:nvSpPr>
          <p:cNvPr id="4" name="Akcijski gumb: Naprijed ili Dalje 3">
            <a:hlinkClick r:id="" action="ppaction://hlinkshowjump?jump=nextslide" highlightClick="1"/>
            <a:extLst>
              <a:ext uri="{FF2B5EF4-FFF2-40B4-BE49-F238E27FC236}">
                <a16:creationId xmlns:a16="http://schemas.microsoft.com/office/drawing/2014/main" id="{9653D845-BFCC-4CBF-9F42-C5B2529EED5D}"/>
              </a:ext>
            </a:extLst>
          </p:cNvPr>
          <p:cNvSpPr/>
          <p:nvPr/>
        </p:nvSpPr>
        <p:spPr>
          <a:xfrm>
            <a:off x="10908792" y="6144768"/>
            <a:ext cx="1283208" cy="71323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57362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EE410C-8AD2-40FA-90F1-1584445BC17D}"/>
              </a:ext>
            </a:extLst>
          </p:cNvPr>
          <p:cNvSpPr>
            <a:spLocks noGrp="1"/>
          </p:cNvSpPr>
          <p:nvPr>
            <p:ph type="title"/>
          </p:nvPr>
        </p:nvSpPr>
        <p:spPr/>
        <p:txBody>
          <a:bodyPr/>
          <a:lstStyle/>
          <a:p>
            <a:r>
              <a:rPr lang="hr-HR" dirty="0"/>
              <a:t>Sadržaj:</a:t>
            </a:r>
          </a:p>
        </p:txBody>
      </p:sp>
      <p:sp>
        <p:nvSpPr>
          <p:cNvPr id="3" name="Rezervirano mjesto sadržaja 2">
            <a:extLst>
              <a:ext uri="{FF2B5EF4-FFF2-40B4-BE49-F238E27FC236}">
                <a16:creationId xmlns:a16="http://schemas.microsoft.com/office/drawing/2014/main" id="{56B880D3-7202-47E1-8873-D7381304BD69}"/>
              </a:ext>
            </a:extLst>
          </p:cNvPr>
          <p:cNvSpPr>
            <a:spLocks noGrp="1"/>
          </p:cNvSpPr>
          <p:nvPr>
            <p:ph idx="1"/>
          </p:nvPr>
        </p:nvSpPr>
        <p:spPr>
          <a:xfrm>
            <a:off x="838200" y="2011680"/>
            <a:ext cx="10515600" cy="4764024"/>
          </a:xfrm>
        </p:spPr>
        <p:txBody>
          <a:bodyPr>
            <a:normAutofit fontScale="77500" lnSpcReduction="20000"/>
          </a:bodyPr>
          <a:lstStyle/>
          <a:p>
            <a:r>
              <a:rPr lang="hr-HR" dirty="0"/>
              <a:t>Nastanak</a:t>
            </a:r>
          </a:p>
          <a:p>
            <a:r>
              <a:rPr lang="hr-HR" dirty="0"/>
              <a:t>Borba u II. Svjetskom ratu</a:t>
            </a:r>
          </a:p>
          <a:p>
            <a:r>
              <a:rPr lang="hr-HR" dirty="0"/>
              <a:t>Informacije (zemljopisne)</a:t>
            </a:r>
          </a:p>
          <a:p>
            <a:r>
              <a:rPr lang="hr-HR" dirty="0"/>
              <a:t>Informacije (vojna moć)</a:t>
            </a:r>
          </a:p>
          <a:p>
            <a:r>
              <a:rPr lang="hr-HR" dirty="0"/>
              <a:t>Informacije (politika)</a:t>
            </a:r>
          </a:p>
          <a:p>
            <a:r>
              <a:rPr lang="hr-HR" dirty="0"/>
              <a:t>Informacije (zanimljivosti)</a:t>
            </a:r>
          </a:p>
          <a:p>
            <a:r>
              <a:rPr lang="hr-HR" dirty="0"/>
              <a:t>Sjeme bijesa</a:t>
            </a:r>
          </a:p>
          <a:p>
            <a:r>
              <a:rPr lang="hr-HR" dirty="0"/>
              <a:t>Početci kraja</a:t>
            </a:r>
          </a:p>
          <a:p>
            <a:r>
              <a:rPr lang="hr-HR" dirty="0"/>
              <a:t>Raspad SFR Jugoslavije</a:t>
            </a:r>
          </a:p>
          <a:p>
            <a:r>
              <a:rPr lang="hr-HR" dirty="0"/>
              <a:t>Rat na Kosovu</a:t>
            </a:r>
          </a:p>
          <a:p>
            <a:r>
              <a:rPr lang="hr-HR" dirty="0"/>
              <a:t>NATO-vo bombardiranje SR Jugoslavije</a:t>
            </a:r>
          </a:p>
          <a:p>
            <a:r>
              <a:rPr lang="hr-HR" dirty="0"/>
              <a:t>Dodatak: Informacije o povijesti i stanju SR država u SFRJ</a:t>
            </a:r>
          </a:p>
        </p:txBody>
      </p:sp>
      <p:sp>
        <p:nvSpPr>
          <p:cNvPr id="4" name="Akcijski gumb: Naprijed ili Dalje 3">
            <a:hlinkClick r:id="" action="ppaction://hlinkshowjump?jump=nextslide" highlightClick="1"/>
            <a:extLst>
              <a:ext uri="{FF2B5EF4-FFF2-40B4-BE49-F238E27FC236}">
                <a16:creationId xmlns:a16="http://schemas.microsoft.com/office/drawing/2014/main" id="{8B412138-D905-49EF-A8DF-841187FCAF3F}"/>
              </a:ext>
            </a:extLst>
          </p:cNvPr>
          <p:cNvSpPr/>
          <p:nvPr/>
        </p:nvSpPr>
        <p:spPr>
          <a:xfrm>
            <a:off x="10424160" y="5733288"/>
            <a:ext cx="1588008" cy="759587"/>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51351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Effect transition="in" filter="fade">
                                      <p:cBhvr>
                                        <p:cTn id="84" dur="1000"/>
                                        <p:tgtEl>
                                          <p:spTgt spid="3">
                                            <p:txEl>
                                              <p:pRg st="10" end="10"/>
                                            </p:txEl>
                                          </p:spTgt>
                                        </p:tgtEl>
                                      </p:cBhvr>
                                    </p:animEffect>
                                    <p:anim calcmode="lin" valueType="num">
                                      <p:cBhvr>
                                        <p:cTn id="8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
                                            <p:txEl>
                                              <p:pRg st="11" end="11"/>
                                            </p:txEl>
                                          </p:spTgt>
                                        </p:tgtEl>
                                        <p:attrNameLst>
                                          <p:attrName>style.visibility</p:attrName>
                                        </p:attrNameLst>
                                      </p:cBhvr>
                                      <p:to>
                                        <p:strVal val="visible"/>
                                      </p:to>
                                    </p:set>
                                    <p:animEffect transition="in" filter="fade">
                                      <p:cBhvr>
                                        <p:cTn id="91" dur="1000"/>
                                        <p:tgtEl>
                                          <p:spTgt spid="3">
                                            <p:txEl>
                                              <p:pRg st="11" end="11"/>
                                            </p:txEl>
                                          </p:spTgt>
                                        </p:tgtEl>
                                      </p:cBhvr>
                                    </p:animEffect>
                                    <p:anim calcmode="lin" valueType="num">
                                      <p:cBhvr>
                                        <p:cTn id="9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gtEl>
                                        <p:attrNameLst>
                                          <p:attrName>style.visibility</p:attrName>
                                        </p:attrNameLst>
                                      </p:cBhvr>
                                      <p:to>
                                        <p:strVal val="visible"/>
                                      </p:to>
                                    </p:set>
                                    <p:animEffect transition="in" filter="fade">
                                      <p:cBhvr>
                                        <p:cTn id="98" dur="1000"/>
                                        <p:tgtEl>
                                          <p:spTgt spid="4"/>
                                        </p:tgtEl>
                                      </p:cBhvr>
                                    </p:animEffect>
                                    <p:anim calcmode="lin" valueType="num">
                                      <p:cBhvr>
                                        <p:cTn id="99" dur="1000" fill="hold"/>
                                        <p:tgtEl>
                                          <p:spTgt spid="4"/>
                                        </p:tgtEl>
                                        <p:attrNameLst>
                                          <p:attrName>ppt_x</p:attrName>
                                        </p:attrNameLst>
                                      </p:cBhvr>
                                      <p:tavLst>
                                        <p:tav tm="0">
                                          <p:val>
                                            <p:strVal val="#ppt_x"/>
                                          </p:val>
                                        </p:tav>
                                        <p:tav tm="100000">
                                          <p:val>
                                            <p:strVal val="#ppt_x"/>
                                          </p:val>
                                        </p:tav>
                                      </p:tavLst>
                                    </p:anim>
                                    <p:anim calcmode="lin" valueType="num">
                                      <p:cBhvr>
                                        <p:cTn id="10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Rat za neovisnost</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normAutofit lnSpcReduction="10000"/>
          </a:bodyPr>
          <a:lstStyle/>
          <a:p>
            <a:r>
              <a:rPr lang="hr-HR" dirty="0"/>
              <a:t>Veliki pokolji i stradavanja zabilježila su razdoblje od 1991. do 2000. u Jugoslaviji.</a:t>
            </a:r>
          </a:p>
          <a:p>
            <a:r>
              <a:rPr lang="hr-HR" dirty="0"/>
              <a:t>Uništavanje UNESCO-</a:t>
            </a:r>
            <a:r>
              <a:rPr lang="hr-HR" dirty="0" err="1"/>
              <a:t>vih</a:t>
            </a:r>
            <a:r>
              <a:rPr lang="hr-HR" dirty="0"/>
              <a:t> spomenika po teritoriju Jugoslavije.</a:t>
            </a:r>
          </a:p>
          <a:p>
            <a:r>
              <a:rPr lang="hr-HR" dirty="0"/>
              <a:t>Stari Most u Mostaru, Grad Dubrovnik koji su </a:t>
            </a:r>
            <a:r>
              <a:rPr lang="hr-HR" dirty="0" err="1"/>
              <a:t>trpili</a:t>
            </a:r>
            <a:r>
              <a:rPr lang="hr-HR" dirty="0"/>
              <a:t> danonoćna bombardiranja te slali pozive u pomoć svih stranih država da priskoče u rat.</a:t>
            </a:r>
          </a:p>
          <a:p>
            <a:r>
              <a:rPr lang="hr-HR" dirty="0"/>
              <a:t>Pomoć nisu dobili, a Hrvati su bili podijeljeni na Dalmatinsku Hrvatsku, Središnju Hrvatsku te Hrvatsku Republiku Herceg Bosnu.</a:t>
            </a:r>
          </a:p>
          <a:p>
            <a:r>
              <a:rPr lang="hr-HR" dirty="0"/>
              <a:t>Umorni od rata, Hrvati se strateški dobro poslažu u manje vojno-teritorijalne upravne jedinice zvane HVO.</a:t>
            </a:r>
          </a:p>
          <a:p>
            <a:r>
              <a:rPr lang="hr-HR" dirty="0"/>
              <a:t>O Domovinskom ratu pogledajte posebnu prezentaciju.</a:t>
            </a:r>
          </a:p>
        </p:txBody>
      </p:sp>
      <p:sp>
        <p:nvSpPr>
          <p:cNvPr id="4" name="Akcijski gumb: Naprijed ili Dalje 3">
            <a:hlinkClick r:id="" action="ppaction://hlinkshowjump?jump=nextslide" highlightClick="1"/>
            <a:extLst>
              <a:ext uri="{FF2B5EF4-FFF2-40B4-BE49-F238E27FC236}">
                <a16:creationId xmlns:a16="http://schemas.microsoft.com/office/drawing/2014/main" id="{BE498EC3-4E2F-4707-AA8A-0EA7BDB64E5C}"/>
              </a:ext>
            </a:extLst>
          </p:cNvPr>
          <p:cNvSpPr/>
          <p:nvPr/>
        </p:nvSpPr>
        <p:spPr>
          <a:xfrm>
            <a:off x="10442448" y="5888736"/>
            <a:ext cx="1749552" cy="83210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97691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AE23893-49A6-40EA-8768-C3DAEFA61CFA}"/>
              </a:ext>
            </a:extLst>
          </p:cNvPr>
          <p:cNvSpPr>
            <a:spLocks noGrp="1"/>
          </p:cNvSpPr>
          <p:nvPr>
            <p:ph type="title"/>
          </p:nvPr>
        </p:nvSpPr>
        <p:spPr/>
        <p:txBody>
          <a:bodyPr/>
          <a:lstStyle/>
          <a:p>
            <a:r>
              <a:rPr lang="hr-HR" dirty="0"/>
              <a:t>Rat na Kosovu</a:t>
            </a:r>
          </a:p>
        </p:txBody>
      </p:sp>
      <p:sp>
        <p:nvSpPr>
          <p:cNvPr id="3" name="Rezervirano mjesto sadržaja 2">
            <a:extLst>
              <a:ext uri="{FF2B5EF4-FFF2-40B4-BE49-F238E27FC236}">
                <a16:creationId xmlns:a16="http://schemas.microsoft.com/office/drawing/2014/main" id="{243A67C8-AF46-4899-BEDF-D1E9FC29625A}"/>
              </a:ext>
            </a:extLst>
          </p:cNvPr>
          <p:cNvSpPr>
            <a:spLocks noGrp="1"/>
          </p:cNvSpPr>
          <p:nvPr>
            <p:ph idx="1"/>
          </p:nvPr>
        </p:nvSpPr>
        <p:spPr>
          <a:xfrm>
            <a:off x="0" y="1699832"/>
            <a:ext cx="12192000" cy="5158168"/>
          </a:xfrm>
        </p:spPr>
        <p:txBody>
          <a:bodyPr/>
          <a:lstStyle/>
          <a:p>
            <a:r>
              <a:rPr lang="hr-HR" dirty="0"/>
              <a:t>Dok je još bilo vrijeme Jugoslavije, u 80tim, Albanci s Kosova zahtijevali su da Kosovo postane Republika.</a:t>
            </a:r>
          </a:p>
          <a:p>
            <a:r>
              <a:rPr lang="hr-HR" dirty="0"/>
              <a:t>Nakon kraja Domovinskog rata, 1998., Albanski teroristi na Kosovu podižu uzbunu i nemire, na što Srbija odgovara oružanim otporom.</a:t>
            </a:r>
          </a:p>
          <a:p>
            <a:r>
              <a:rPr lang="hr-HR" dirty="0"/>
              <a:t>Zatim Albanci također odgovaraju oružjem te izbija rat za Kosovsku neovisnost.</a:t>
            </a:r>
          </a:p>
          <a:p>
            <a:r>
              <a:rPr lang="hr-HR" dirty="0"/>
              <a:t>Diljem Kosova Srbi su činili genocide te maskare nad Albancima.</a:t>
            </a:r>
          </a:p>
          <a:p>
            <a:r>
              <a:rPr lang="hr-HR" dirty="0"/>
              <a:t>Kosovo nije dobilo neovisnost u tom ratu.</a:t>
            </a:r>
          </a:p>
        </p:txBody>
      </p:sp>
      <p:sp>
        <p:nvSpPr>
          <p:cNvPr id="4" name="Akcijski gumb: Naprijed ili Dalje 3">
            <a:hlinkClick r:id="" action="ppaction://hlinkshowjump?jump=nextslide" highlightClick="1"/>
            <a:extLst>
              <a:ext uri="{FF2B5EF4-FFF2-40B4-BE49-F238E27FC236}">
                <a16:creationId xmlns:a16="http://schemas.microsoft.com/office/drawing/2014/main" id="{16B44AB8-0BD4-4160-BBB1-D2F48F97EA89}"/>
              </a:ext>
            </a:extLst>
          </p:cNvPr>
          <p:cNvSpPr/>
          <p:nvPr/>
        </p:nvSpPr>
        <p:spPr>
          <a:xfrm>
            <a:off x="10415016" y="5943600"/>
            <a:ext cx="1618488"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411687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67979CA-E3D6-48F7-8AE4-A137CD27F438}"/>
              </a:ext>
            </a:extLst>
          </p:cNvPr>
          <p:cNvSpPr>
            <a:spLocks noGrp="1"/>
          </p:cNvSpPr>
          <p:nvPr>
            <p:ph type="title"/>
          </p:nvPr>
        </p:nvSpPr>
        <p:spPr/>
        <p:txBody>
          <a:bodyPr/>
          <a:lstStyle/>
          <a:p>
            <a:r>
              <a:rPr lang="hr-HR" dirty="0"/>
              <a:t>NATO-vo bombardiranje SR Jugoslavije</a:t>
            </a:r>
          </a:p>
        </p:txBody>
      </p:sp>
      <p:sp>
        <p:nvSpPr>
          <p:cNvPr id="3" name="Rezervirano mjesto sadržaja 2">
            <a:extLst>
              <a:ext uri="{FF2B5EF4-FFF2-40B4-BE49-F238E27FC236}">
                <a16:creationId xmlns:a16="http://schemas.microsoft.com/office/drawing/2014/main" id="{EB73CE64-F5E7-4ADD-9D93-9918166468FC}"/>
              </a:ext>
            </a:extLst>
          </p:cNvPr>
          <p:cNvSpPr>
            <a:spLocks noGrp="1"/>
          </p:cNvSpPr>
          <p:nvPr>
            <p:ph idx="1"/>
          </p:nvPr>
        </p:nvSpPr>
        <p:spPr>
          <a:xfrm>
            <a:off x="0" y="1690688"/>
            <a:ext cx="12192000" cy="5167312"/>
          </a:xfrm>
        </p:spPr>
        <p:txBody>
          <a:bodyPr/>
          <a:lstStyle/>
          <a:p>
            <a:r>
              <a:rPr lang="hr-HR" dirty="0"/>
              <a:t>Savezna Republika Jugoslavija bio je naziv za preostale dvije (danas 3) države. SR Srbiju i SR Crnu Goru (te Kosovo).</a:t>
            </a:r>
          </a:p>
          <a:p>
            <a:r>
              <a:rPr lang="hr-HR" dirty="0"/>
              <a:t>NATO je organizacija „zapadnjaka” te im je suglasnost da je oružani napad na jednu članicu, napad je na sve njih.</a:t>
            </a:r>
          </a:p>
          <a:p>
            <a:r>
              <a:rPr lang="hr-HR" dirty="0"/>
              <a:t>1999., 23.3., NATO započinje operaciju „Krila Bijelog Anđela” te, služeći se teritorijem Slovenije, Albanije, Bosne i Hercegovine i Hrvatske, danonoćno bombardira teritoriju SR Jugoslavije 75 dana.</a:t>
            </a:r>
          </a:p>
          <a:p>
            <a:r>
              <a:rPr lang="hr-HR" dirty="0"/>
              <a:t>Jadransko more bilo je prepuno visoko-dometni razarača.</a:t>
            </a:r>
          </a:p>
          <a:p>
            <a:r>
              <a:rPr lang="hr-HR" dirty="0"/>
              <a:t>Bolnice, tvornice, vojne baze, civilne ustanove. Ništa nije bilo pošteđeno.</a:t>
            </a:r>
          </a:p>
        </p:txBody>
      </p:sp>
      <p:sp>
        <p:nvSpPr>
          <p:cNvPr id="4" name="Akcijski gumb: Naprijed ili Dalje 3">
            <a:hlinkClick r:id="" action="ppaction://hlinkshowjump?jump=nextslide" highlightClick="1"/>
            <a:extLst>
              <a:ext uri="{FF2B5EF4-FFF2-40B4-BE49-F238E27FC236}">
                <a16:creationId xmlns:a16="http://schemas.microsoft.com/office/drawing/2014/main" id="{7B776056-EF31-41CC-BAC8-33A6BAF46674}"/>
              </a:ext>
            </a:extLst>
          </p:cNvPr>
          <p:cNvSpPr/>
          <p:nvPr/>
        </p:nvSpPr>
        <p:spPr>
          <a:xfrm>
            <a:off x="10451592" y="6144768"/>
            <a:ext cx="1508760" cy="63093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5712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75A401F-7B98-419E-81FF-31F454AE13C0}"/>
              </a:ext>
            </a:extLst>
          </p:cNvPr>
          <p:cNvSpPr>
            <a:spLocks noGrp="1"/>
          </p:cNvSpPr>
          <p:nvPr>
            <p:ph type="title"/>
          </p:nvPr>
        </p:nvSpPr>
        <p:spPr/>
        <p:txBody>
          <a:bodyPr/>
          <a:lstStyle/>
          <a:p>
            <a:r>
              <a:rPr lang="hr-HR" dirty="0"/>
              <a:t>Kraj!</a:t>
            </a:r>
          </a:p>
        </p:txBody>
      </p:sp>
      <p:sp>
        <p:nvSpPr>
          <p:cNvPr id="3" name="Rezervirano mjesto sadržaja 2">
            <a:extLst>
              <a:ext uri="{FF2B5EF4-FFF2-40B4-BE49-F238E27FC236}">
                <a16:creationId xmlns:a16="http://schemas.microsoft.com/office/drawing/2014/main" id="{2CAD4212-F620-4421-9667-7FFD4954C95F}"/>
              </a:ext>
            </a:extLst>
          </p:cNvPr>
          <p:cNvSpPr>
            <a:spLocks noGrp="1"/>
          </p:cNvSpPr>
          <p:nvPr>
            <p:ph idx="1"/>
          </p:nvPr>
        </p:nvSpPr>
        <p:spPr/>
        <p:txBody>
          <a:bodyPr/>
          <a:lstStyle/>
          <a:p>
            <a:r>
              <a:rPr lang="hr-HR" dirty="0"/>
              <a:t>Ako želite pogledati Dodatak, kliknite </a:t>
            </a:r>
            <a:r>
              <a:rPr lang="hr-HR" dirty="0">
                <a:hlinkClick r:id="rId2" action="ppaction://hlinksldjump"/>
              </a:rPr>
              <a:t>ovdje</a:t>
            </a:r>
            <a:r>
              <a:rPr lang="hr-HR" dirty="0"/>
              <a:t>.</a:t>
            </a:r>
          </a:p>
          <a:p>
            <a:r>
              <a:rPr lang="hr-HR" dirty="0"/>
              <a:t>Ako ne želite pogledati Dodatak, kliknite </a:t>
            </a:r>
            <a:r>
              <a:rPr lang="hr-HR" dirty="0">
                <a:hlinkClick r:id="" action="ppaction://hlinkshowjump?jump=endshow"/>
              </a:rPr>
              <a:t>ovdje</a:t>
            </a:r>
            <a:r>
              <a:rPr lang="hr-HR" dirty="0"/>
              <a:t>.</a:t>
            </a:r>
          </a:p>
        </p:txBody>
      </p:sp>
    </p:spTree>
    <p:extLst>
      <p:ext uri="{BB962C8B-B14F-4D97-AF65-F5344CB8AC3E}">
        <p14:creationId xmlns:p14="http://schemas.microsoft.com/office/powerpoint/2010/main" val="68440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Dodatak: Socijalističke Republike SFRJ-a i SFRJ:</a:t>
            </a:r>
          </a:p>
        </p:txBody>
      </p:sp>
      <p:sp>
        <p:nvSpPr>
          <p:cNvPr id="4" name="Akcijski gumb: Prazno 3">
            <a:hlinkClick r:id="rId2" action="ppaction://hlinksldjump" highlightClick="1"/>
            <a:extLst>
              <a:ext uri="{FF2B5EF4-FFF2-40B4-BE49-F238E27FC236}">
                <a16:creationId xmlns:a16="http://schemas.microsoft.com/office/drawing/2014/main" id="{09AA01FE-4782-4E10-AD5C-F61AC38C26DD}"/>
              </a:ext>
            </a:extLst>
          </p:cNvPr>
          <p:cNvSpPr/>
          <p:nvPr/>
        </p:nvSpPr>
        <p:spPr>
          <a:xfrm>
            <a:off x="4614672" y="2039112"/>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Jugoslavija</a:t>
            </a:r>
          </a:p>
        </p:txBody>
      </p:sp>
      <p:sp>
        <p:nvSpPr>
          <p:cNvPr id="6" name="Akcijski gumb: Prazno 5">
            <a:hlinkClick r:id="rId3" action="ppaction://hlinksldjump" highlightClick="1"/>
            <a:extLst>
              <a:ext uri="{FF2B5EF4-FFF2-40B4-BE49-F238E27FC236}">
                <a16:creationId xmlns:a16="http://schemas.microsoft.com/office/drawing/2014/main" id="{43352CF8-0497-446D-9CFD-15CE0BDAB3B2}"/>
              </a:ext>
            </a:extLst>
          </p:cNvPr>
          <p:cNvSpPr/>
          <p:nvPr/>
        </p:nvSpPr>
        <p:spPr>
          <a:xfrm>
            <a:off x="6370320" y="3072384"/>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Slovenija</a:t>
            </a:r>
          </a:p>
        </p:txBody>
      </p:sp>
      <p:sp>
        <p:nvSpPr>
          <p:cNvPr id="7" name="Akcijski gumb: Prazno 6">
            <a:hlinkClick r:id="rId4" action="ppaction://hlinksldjump" highlightClick="1"/>
            <a:extLst>
              <a:ext uri="{FF2B5EF4-FFF2-40B4-BE49-F238E27FC236}">
                <a16:creationId xmlns:a16="http://schemas.microsoft.com/office/drawing/2014/main" id="{024E006C-3457-4105-9DF2-E58A72617A25}"/>
              </a:ext>
            </a:extLst>
          </p:cNvPr>
          <p:cNvSpPr/>
          <p:nvPr/>
        </p:nvSpPr>
        <p:spPr>
          <a:xfrm>
            <a:off x="2859024" y="3072384"/>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Hrvatska</a:t>
            </a:r>
          </a:p>
        </p:txBody>
      </p:sp>
      <p:sp>
        <p:nvSpPr>
          <p:cNvPr id="8" name="Akcijski gumb: Prazno 7">
            <a:hlinkClick r:id="rId5" action="ppaction://hlinksldjump" highlightClick="1"/>
            <a:extLst>
              <a:ext uri="{FF2B5EF4-FFF2-40B4-BE49-F238E27FC236}">
                <a16:creationId xmlns:a16="http://schemas.microsoft.com/office/drawing/2014/main" id="{62C38D53-4E8D-4784-84D1-7208B4927958}"/>
              </a:ext>
            </a:extLst>
          </p:cNvPr>
          <p:cNvSpPr/>
          <p:nvPr/>
        </p:nvSpPr>
        <p:spPr>
          <a:xfrm>
            <a:off x="2859024" y="4005072"/>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Bosna i Hercegovina</a:t>
            </a:r>
          </a:p>
        </p:txBody>
      </p:sp>
      <p:sp>
        <p:nvSpPr>
          <p:cNvPr id="9" name="Akcijski gumb: Prazno 8">
            <a:hlinkClick r:id="rId6" action="ppaction://hlinksldjump" highlightClick="1"/>
            <a:extLst>
              <a:ext uri="{FF2B5EF4-FFF2-40B4-BE49-F238E27FC236}">
                <a16:creationId xmlns:a16="http://schemas.microsoft.com/office/drawing/2014/main" id="{B9751E18-E7ED-4B45-9B01-142B3DE564BE}"/>
              </a:ext>
            </a:extLst>
          </p:cNvPr>
          <p:cNvSpPr/>
          <p:nvPr/>
        </p:nvSpPr>
        <p:spPr>
          <a:xfrm>
            <a:off x="6370320" y="4006024"/>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Srbija</a:t>
            </a:r>
          </a:p>
        </p:txBody>
      </p:sp>
      <p:sp>
        <p:nvSpPr>
          <p:cNvPr id="10" name="Akcijski gumb: Prazno 9">
            <a:hlinkClick r:id="rId7" action="ppaction://hlinksldjump" highlightClick="1"/>
            <a:extLst>
              <a:ext uri="{FF2B5EF4-FFF2-40B4-BE49-F238E27FC236}">
                <a16:creationId xmlns:a16="http://schemas.microsoft.com/office/drawing/2014/main" id="{F6B1A24B-1FAE-4D26-8A42-50A43E2A1161}"/>
              </a:ext>
            </a:extLst>
          </p:cNvPr>
          <p:cNvSpPr/>
          <p:nvPr/>
        </p:nvSpPr>
        <p:spPr>
          <a:xfrm>
            <a:off x="2859024" y="4937760"/>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Crna Gora</a:t>
            </a:r>
          </a:p>
        </p:txBody>
      </p:sp>
      <p:sp>
        <p:nvSpPr>
          <p:cNvPr id="11" name="Akcijski gumb: Prazno 10">
            <a:hlinkClick r:id="rId8" action="ppaction://hlinksldjump" highlightClick="1"/>
            <a:extLst>
              <a:ext uri="{FF2B5EF4-FFF2-40B4-BE49-F238E27FC236}">
                <a16:creationId xmlns:a16="http://schemas.microsoft.com/office/drawing/2014/main" id="{4282659A-D384-4180-A906-4AECD28112F3}"/>
              </a:ext>
            </a:extLst>
          </p:cNvPr>
          <p:cNvSpPr/>
          <p:nvPr/>
        </p:nvSpPr>
        <p:spPr>
          <a:xfrm>
            <a:off x="6370320" y="4937760"/>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Republika Makedonija</a:t>
            </a:r>
          </a:p>
        </p:txBody>
      </p:sp>
      <p:sp>
        <p:nvSpPr>
          <p:cNvPr id="12" name="Pravokutnik 11">
            <a:hlinkClick r:id="rId9" action="ppaction://hlinksldjump"/>
            <a:extLst>
              <a:ext uri="{FF2B5EF4-FFF2-40B4-BE49-F238E27FC236}">
                <a16:creationId xmlns:a16="http://schemas.microsoft.com/office/drawing/2014/main" id="{8AB32DBE-0665-4B20-92E8-4C5BDE1B31D3}"/>
              </a:ext>
            </a:extLst>
          </p:cNvPr>
          <p:cNvSpPr/>
          <p:nvPr/>
        </p:nvSpPr>
        <p:spPr>
          <a:xfrm>
            <a:off x="2859024" y="5870448"/>
            <a:ext cx="296265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Autonomna Pokrajina Kosovo</a:t>
            </a:r>
          </a:p>
        </p:txBody>
      </p:sp>
      <p:sp>
        <p:nvSpPr>
          <p:cNvPr id="13" name="Akcijski gumb: Prazno 12">
            <a:hlinkClick r:id="rId10" action="ppaction://hlinksldjump" highlightClick="1"/>
            <a:extLst>
              <a:ext uri="{FF2B5EF4-FFF2-40B4-BE49-F238E27FC236}">
                <a16:creationId xmlns:a16="http://schemas.microsoft.com/office/drawing/2014/main" id="{4F8BA931-B774-4519-A7DA-7946C4004BD0}"/>
              </a:ext>
            </a:extLst>
          </p:cNvPr>
          <p:cNvSpPr/>
          <p:nvPr/>
        </p:nvSpPr>
        <p:spPr>
          <a:xfrm>
            <a:off x="6370320" y="5870448"/>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Socijalistička Autonomna Pokrajina Vojvodina</a:t>
            </a:r>
          </a:p>
        </p:txBody>
      </p:sp>
      <p:sp>
        <p:nvSpPr>
          <p:cNvPr id="14" name="Akcijski gumb: Prazno 13">
            <a:hlinkClick r:id="" action="ppaction://hlinkshowjump?jump=endshow" highlightClick="1"/>
            <a:extLst>
              <a:ext uri="{FF2B5EF4-FFF2-40B4-BE49-F238E27FC236}">
                <a16:creationId xmlns:a16="http://schemas.microsoft.com/office/drawing/2014/main" id="{0F5273E1-63B6-43FB-A84D-7C6174699118}"/>
              </a:ext>
            </a:extLst>
          </p:cNvPr>
          <p:cNvSpPr/>
          <p:nvPr/>
        </p:nvSpPr>
        <p:spPr>
          <a:xfrm>
            <a:off x="8903208" y="1151668"/>
            <a:ext cx="2962656" cy="71323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a:t>Kraj!</a:t>
            </a:r>
          </a:p>
        </p:txBody>
      </p:sp>
    </p:spTree>
    <p:extLst>
      <p:ext uri="{BB962C8B-B14F-4D97-AF65-F5344CB8AC3E}">
        <p14:creationId xmlns:p14="http://schemas.microsoft.com/office/powerpoint/2010/main" val="29303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1000"/>
                                        <p:tgtEl>
                                          <p:spTgt spid="13"/>
                                        </p:tgtEl>
                                      </p:cBhvr>
                                    </p:animEffect>
                                    <p:anim calcmode="lin" valueType="num">
                                      <p:cBhvr>
                                        <p:cTn id="71" dur="1000" fill="hold"/>
                                        <p:tgtEl>
                                          <p:spTgt spid="13"/>
                                        </p:tgtEl>
                                        <p:attrNameLst>
                                          <p:attrName>ppt_x</p:attrName>
                                        </p:attrNameLst>
                                      </p:cBhvr>
                                      <p:tavLst>
                                        <p:tav tm="0">
                                          <p:val>
                                            <p:strVal val="#ppt_x"/>
                                          </p:val>
                                        </p:tav>
                                        <p:tav tm="100000">
                                          <p:val>
                                            <p:strVal val="#ppt_x"/>
                                          </p:val>
                                        </p:tav>
                                      </p:tavLst>
                                    </p:anim>
                                    <p:anim calcmode="lin" valueType="num">
                                      <p:cBhvr>
                                        <p:cTn id="7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fade">
                                      <p:cBhvr>
                                        <p:cTn id="77" dur="1000"/>
                                        <p:tgtEl>
                                          <p:spTgt spid="14"/>
                                        </p:tgtEl>
                                      </p:cBhvr>
                                    </p:animEffect>
                                    <p:anim calcmode="lin" valueType="num">
                                      <p:cBhvr>
                                        <p:cTn id="78" dur="1000" fill="hold"/>
                                        <p:tgtEl>
                                          <p:spTgt spid="14"/>
                                        </p:tgtEl>
                                        <p:attrNameLst>
                                          <p:attrName>ppt_x</p:attrName>
                                        </p:attrNameLst>
                                      </p:cBhvr>
                                      <p:tavLst>
                                        <p:tav tm="0">
                                          <p:val>
                                            <p:strVal val="#ppt_x"/>
                                          </p:val>
                                        </p:tav>
                                        <p:tav tm="100000">
                                          <p:val>
                                            <p:strVal val="#ppt_x"/>
                                          </p:val>
                                        </p:tav>
                                      </p:tavLst>
                                    </p:anim>
                                    <p:anim calcmode="lin" valueType="num">
                                      <p:cBhvr>
                                        <p:cTn id="7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Jugoslavija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normAutofit fontScale="92500"/>
          </a:bodyPr>
          <a:lstStyle/>
          <a:p>
            <a:r>
              <a:rPr lang="hr-HR" dirty="0"/>
              <a:t>SFRJ ima 23 724 929 stanovnika i 250 804 kilometara kvadratnih površine.</a:t>
            </a:r>
          </a:p>
          <a:p>
            <a:r>
              <a:rPr lang="hr-HR" dirty="0"/>
              <a:t>Jugoslavija je srednje-europska, balkanska, jadranska i južno-europska zemlja.</a:t>
            </a:r>
          </a:p>
          <a:p>
            <a:r>
              <a:rPr lang="hr-HR" dirty="0"/>
              <a:t>Službeni jezik: Srpsko-hrvatski ili hrvatsko-srpski.</a:t>
            </a:r>
          </a:p>
          <a:p>
            <a:r>
              <a:rPr lang="hr-HR" dirty="0"/>
              <a:t>Od prirodnih osobina u Jugoslaviji na sjeveru jest Panonska nizina te u SR Sloveniji planine. SR BiH je pretežito planinska, kao i SR Hrvatska, samo je istočna Hrvatska u Panonskoj nizini. Ostale države su pretežito planinske. Države s izlazom na more u SR Slovenija, SR Hrvatska i SR Crna Gora.</a:t>
            </a:r>
          </a:p>
          <a:p>
            <a:r>
              <a:rPr lang="hr-HR" dirty="0"/>
              <a:t>Stanovništvo je raznoliko s dominacijom Srba i Hrvata, a vjere su Rimokatolici 32%, pravoslavni 42%, muslimani 12% i 14% ateista i drugih.</a:t>
            </a:r>
          </a:p>
        </p:txBody>
      </p:sp>
      <p:sp>
        <p:nvSpPr>
          <p:cNvPr id="4" name="Akcijski gumb: Natrag ili Prethodno 3">
            <a:hlinkClick r:id="rId2" action="ppaction://hlinksldjump" highlightClick="1"/>
            <a:extLst>
              <a:ext uri="{FF2B5EF4-FFF2-40B4-BE49-F238E27FC236}">
                <a16:creationId xmlns:a16="http://schemas.microsoft.com/office/drawing/2014/main" id="{0C111B3C-5347-44E2-A33B-0D451D5E6BCE}"/>
              </a:ext>
            </a:extLst>
          </p:cNvPr>
          <p:cNvSpPr/>
          <p:nvPr/>
        </p:nvSpPr>
        <p:spPr>
          <a:xfrm>
            <a:off x="9546336" y="219456"/>
            <a:ext cx="1444752" cy="96012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92592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Hrvatska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normAutofit lnSpcReduction="10000"/>
          </a:bodyPr>
          <a:lstStyle/>
          <a:p>
            <a:r>
              <a:rPr lang="hr-HR" dirty="0"/>
              <a:t>SR Hrvatska ima 56 530 kilometara kvadratnih površine te 4 567 990 stanovnika.</a:t>
            </a:r>
          </a:p>
          <a:p>
            <a:r>
              <a:rPr lang="hr-HR" dirty="0"/>
              <a:t>Jezik je Hrvatski, a vjera je pretežito rimokatolička</a:t>
            </a:r>
          </a:p>
          <a:p>
            <a:r>
              <a:rPr lang="hr-HR" dirty="0"/>
              <a:t>SR Hrvatska ima najdužu obalu od svih Republika od SFRJ te ima treći najveći grad u Jugoslaviji, Zagreb (ujedno i glavni grad SR Hrvatske), i najvažniju luku i ratnu luku, Split.</a:t>
            </a:r>
          </a:p>
          <a:p>
            <a:r>
              <a:rPr lang="hr-HR" dirty="0"/>
              <a:t>Jugoslavija je u SR Hrvatsku ulagala u poljoprivredu te u industriju.</a:t>
            </a:r>
          </a:p>
          <a:p>
            <a:r>
              <a:rPr lang="hr-HR" dirty="0"/>
              <a:t>Zapadnom Hrvatskom se proteže pojas Dinarida, a na istoku Panonska nizina. Na sjeveru protežu se razna gorja i planine, baš kao i na jugu, gdje je nizina samo uz obalu Jadrana.</a:t>
            </a:r>
          </a:p>
          <a:p>
            <a:r>
              <a:rPr lang="hr-HR" dirty="0"/>
              <a:t>Postoje razna nalazišta ruda diljem Hrvatske</a:t>
            </a:r>
          </a:p>
          <a:p>
            <a:endParaRPr lang="hr-HR" dirty="0"/>
          </a:p>
          <a:p>
            <a:endParaRPr lang="hr-HR" dirty="0"/>
          </a:p>
        </p:txBody>
      </p:sp>
      <p:sp>
        <p:nvSpPr>
          <p:cNvPr id="4" name="Akcijski gumb: Natrag ili Prethodno 3">
            <a:hlinkClick r:id="rId2" action="ppaction://hlinksldjump" highlightClick="1"/>
            <a:extLst>
              <a:ext uri="{FF2B5EF4-FFF2-40B4-BE49-F238E27FC236}">
                <a16:creationId xmlns:a16="http://schemas.microsoft.com/office/drawing/2014/main" id="{9ADE905A-46D9-44BE-A019-90F14E4FF2B0}"/>
              </a:ext>
            </a:extLst>
          </p:cNvPr>
          <p:cNvSpPr/>
          <p:nvPr/>
        </p:nvSpPr>
        <p:spPr>
          <a:xfrm>
            <a:off x="10451592" y="5916168"/>
            <a:ext cx="1344168" cy="72237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84648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Slovenija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normAutofit lnSpcReduction="10000"/>
          </a:bodyPr>
          <a:lstStyle/>
          <a:p>
            <a:r>
              <a:rPr lang="hr-HR" dirty="0"/>
              <a:t>SR Slovenija ima 20 251 kilometara kvadratnih površine te 1 272 372 stanovnika.</a:t>
            </a:r>
          </a:p>
          <a:p>
            <a:r>
              <a:rPr lang="hr-HR" dirty="0"/>
              <a:t>Jezik je Slovenski, a vjera je pretežito rimokatolička.</a:t>
            </a:r>
          </a:p>
          <a:p>
            <a:r>
              <a:rPr lang="hr-HR" dirty="0"/>
              <a:t>SR Slovenija ima jako mal izlaz na more jer joj izlaz prepriječila SR Hrvatska, ST Trst (do pripojenja Italiji) i Italija.</a:t>
            </a:r>
          </a:p>
          <a:p>
            <a:r>
              <a:rPr lang="hr-HR" dirty="0"/>
              <a:t>SR Slovenija ima jako mal udio nizina te je zbog toga pretežito planinska zemlja s mnogo nalazišta ruda.</a:t>
            </a:r>
          </a:p>
          <a:p>
            <a:r>
              <a:rPr lang="hr-HR" dirty="0"/>
              <a:t>SFRJ je ulagala u SR Sloveniju dosta novaca u rudarstvo gdje je taj oblik gospodarstva forsiran do nestanka ruda.</a:t>
            </a:r>
          </a:p>
          <a:p>
            <a:r>
              <a:rPr lang="hr-HR" dirty="0"/>
              <a:t>SR Slovenija ima drugi grad po veličini, koji joj je ujedno i glavni, Ljubljanu, te luku Koper.</a:t>
            </a:r>
          </a:p>
        </p:txBody>
      </p:sp>
      <p:sp>
        <p:nvSpPr>
          <p:cNvPr id="4" name="Akcijski gumb: Natrag ili Prethodno 3">
            <a:hlinkClick r:id="rId2" action="ppaction://hlinksldjump" highlightClick="1"/>
            <a:extLst>
              <a:ext uri="{FF2B5EF4-FFF2-40B4-BE49-F238E27FC236}">
                <a16:creationId xmlns:a16="http://schemas.microsoft.com/office/drawing/2014/main" id="{CC27EFA5-AB97-4241-8FDE-8D1AE953E24D}"/>
              </a:ext>
            </a:extLst>
          </p:cNvPr>
          <p:cNvSpPr/>
          <p:nvPr/>
        </p:nvSpPr>
        <p:spPr>
          <a:xfrm>
            <a:off x="10497312" y="6153912"/>
            <a:ext cx="1694688" cy="70408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408979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Bosna i Hercegovina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SR Bosna i Hercegovina ima 51 129 kilometara kvadratnih površine te 3 746 111 stanovnika.</a:t>
            </a:r>
          </a:p>
          <a:p>
            <a:r>
              <a:rPr lang="hr-HR" dirty="0"/>
              <a:t>Jezik je tzv. Bošnjački, a vjerski dominiraju i pravoslavci i muslimani.</a:t>
            </a:r>
          </a:p>
          <a:p>
            <a:r>
              <a:rPr lang="hr-HR" dirty="0"/>
              <a:t>SR BiH ima glavni grad Sarajevo te izlaz na more u Neumu. </a:t>
            </a:r>
          </a:p>
          <a:p>
            <a:r>
              <a:rPr lang="hr-HR" dirty="0"/>
              <a:t>SR BiH nema dovoljno morske dubine da bi se Neum koristio kao luka, pa je u SR BiH forsirana vojna industrija, zato je BiH i korištena kao sredstvo rata.</a:t>
            </a:r>
          </a:p>
          <a:p>
            <a:r>
              <a:rPr lang="hr-HR" dirty="0"/>
              <a:t>SR BiH je pretežito planinska zemlja s obiljem ruda koje nisu baš dobro korištene.</a:t>
            </a:r>
          </a:p>
          <a:p>
            <a:r>
              <a:rPr lang="hr-HR" dirty="0"/>
              <a:t>Na sjeveru ima mal udio nizine gdje se dobro vrši poljoprivreda.</a:t>
            </a:r>
          </a:p>
          <a:p>
            <a:endParaRPr lang="hr-HR" dirty="0"/>
          </a:p>
        </p:txBody>
      </p:sp>
      <p:sp>
        <p:nvSpPr>
          <p:cNvPr id="4" name="Akcijski gumb: Natrag ili Prethodno 3">
            <a:hlinkClick r:id="rId2" action="ppaction://hlinksldjump" highlightClick="1"/>
            <a:extLst>
              <a:ext uri="{FF2B5EF4-FFF2-40B4-BE49-F238E27FC236}">
                <a16:creationId xmlns:a16="http://schemas.microsoft.com/office/drawing/2014/main" id="{13A397E1-9B2F-4E66-94D2-0811FF70A107}"/>
              </a:ext>
            </a:extLst>
          </p:cNvPr>
          <p:cNvSpPr/>
          <p:nvPr/>
        </p:nvSpPr>
        <p:spPr>
          <a:xfrm>
            <a:off x="10515600" y="5641848"/>
            <a:ext cx="1536192" cy="60350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77258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Srbija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SR Srbija ima ukupno 88 361 kilometara kvadratnih površine (sa SAP Kosovom i SAP Vojvodinom) te 8 446 539 stanovnika (s SAP Kosovom i SAP Vojvodinom).</a:t>
            </a:r>
          </a:p>
          <a:p>
            <a:r>
              <a:rPr lang="hr-HR" dirty="0"/>
              <a:t>Jezik je Srpski, a vjerski prevladavaju pravoslavci.</a:t>
            </a:r>
          </a:p>
          <a:p>
            <a:r>
              <a:rPr lang="hr-HR" dirty="0"/>
              <a:t>SR Srbija ima glavni grad i SFRJ, Beograd, a nema izlaza na more.</a:t>
            </a:r>
          </a:p>
          <a:p>
            <a:r>
              <a:rPr lang="hr-HR" dirty="0"/>
              <a:t>SR Srbija je na sjeveru nizinska, a na jugu planinska zemlja.</a:t>
            </a:r>
          </a:p>
          <a:p>
            <a:r>
              <a:rPr lang="hr-HR" dirty="0"/>
              <a:t>Od industrije, SR Srbija ulaže i u gospodarstvo i u industriju i u rudarstvo.</a:t>
            </a:r>
          </a:p>
          <a:p>
            <a:r>
              <a:rPr lang="hr-HR" dirty="0"/>
              <a:t>SR Srbija je najdominantnija zemlja u SFRJ s centralističkom upravom u Beogradu.</a:t>
            </a:r>
          </a:p>
        </p:txBody>
      </p:sp>
      <p:sp>
        <p:nvSpPr>
          <p:cNvPr id="4" name="Akcijski gumb: Natrag ili Prethodno 3">
            <a:hlinkClick r:id="rId2" action="ppaction://hlinksldjump" highlightClick="1"/>
            <a:extLst>
              <a:ext uri="{FF2B5EF4-FFF2-40B4-BE49-F238E27FC236}">
                <a16:creationId xmlns:a16="http://schemas.microsoft.com/office/drawing/2014/main" id="{D4780F7A-566E-4105-AF9F-92EA0376497D}"/>
              </a:ext>
            </a:extLst>
          </p:cNvPr>
          <p:cNvSpPr/>
          <p:nvPr/>
        </p:nvSpPr>
        <p:spPr>
          <a:xfrm>
            <a:off x="10622280" y="4278916"/>
            <a:ext cx="1463040" cy="84124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29813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DAAF2A-C305-4948-9360-13F1AD4EFE99}"/>
              </a:ext>
            </a:extLst>
          </p:cNvPr>
          <p:cNvSpPr>
            <a:spLocks noGrp="1"/>
          </p:cNvSpPr>
          <p:nvPr>
            <p:ph type="title"/>
          </p:nvPr>
        </p:nvSpPr>
        <p:spPr/>
        <p:txBody>
          <a:bodyPr/>
          <a:lstStyle/>
          <a:p>
            <a:r>
              <a:rPr lang="hr-HR" dirty="0"/>
              <a:t>SFRJ</a:t>
            </a:r>
          </a:p>
        </p:txBody>
      </p:sp>
      <p:sp>
        <p:nvSpPr>
          <p:cNvPr id="3" name="Rezervirano mjesto sadržaja 2">
            <a:extLst>
              <a:ext uri="{FF2B5EF4-FFF2-40B4-BE49-F238E27FC236}">
                <a16:creationId xmlns:a16="http://schemas.microsoft.com/office/drawing/2014/main" id="{A58A6258-7F12-4FA6-93A1-177889580598}"/>
              </a:ext>
            </a:extLst>
          </p:cNvPr>
          <p:cNvSpPr>
            <a:spLocks noGrp="1"/>
          </p:cNvSpPr>
          <p:nvPr>
            <p:ph idx="1"/>
          </p:nvPr>
        </p:nvSpPr>
        <p:spPr>
          <a:xfrm>
            <a:off x="0" y="1708976"/>
            <a:ext cx="12192000" cy="5149024"/>
          </a:xfrm>
        </p:spPr>
        <p:txBody>
          <a:bodyPr/>
          <a:lstStyle/>
          <a:p>
            <a:r>
              <a:rPr lang="hr-HR" dirty="0"/>
              <a:t>Socijalistička Federativna Republika Jugoslavija ili Druga Jugoslavija ili Titova Jugoslavija bila je naziv za zajedničku državu Socijalističke Republike Slovenije, Socijalističke Republike Hrvatske, Socijalističke republike Bosne i Hercegovine, Socijalističke Republike Crne Gore, Socijalističke Republike Srbije, Socijalističke Republike Makedonije.</a:t>
            </a:r>
          </a:p>
          <a:p>
            <a:r>
              <a:rPr lang="hr-HR" dirty="0"/>
              <a:t>Postojale su i dvije Socijalističke Autonomne Pokrajine: Kosovo i Vojvodina.</a:t>
            </a:r>
          </a:p>
        </p:txBody>
      </p:sp>
      <p:sp>
        <p:nvSpPr>
          <p:cNvPr id="4" name="Akcijski gumb: Naprijed ili Dalje 3">
            <a:hlinkClick r:id="" action="ppaction://hlinkshowjump?jump=nextslide" highlightClick="1"/>
            <a:extLst>
              <a:ext uri="{FF2B5EF4-FFF2-40B4-BE49-F238E27FC236}">
                <a16:creationId xmlns:a16="http://schemas.microsoft.com/office/drawing/2014/main" id="{665608EB-60C2-4487-9B1D-8AE6231E7111}"/>
              </a:ext>
            </a:extLst>
          </p:cNvPr>
          <p:cNvSpPr/>
          <p:nvPr/>
        </p:nvSpPr>
        <p:spPr>
          <a:xfrm>
            <a:off x="10460736" y="5998464"/>
            <a:ext cx="1581912"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02413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Crna Gora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SR Crna Gora ima 13 812 kilometara kvadratnih površine te 529 406 stanovnika.</a:t>
            </a:r>
          </a:p>
          <a:p>
            <a:r>
              <a:rPr lang="hr-HR" dirty="0"/>
              <a:t>Jezik je Srpsko-Hrvatski, a vjera je pretežito pravoslavna.</a:t>
            </a:r>
          </a:p>
          <a:p>
            <a:r>
              <a:rPr lang="hr-HR" dirty="0"/>
              <a:t>SR Crna Gora ima glavni grad Titograd (kasnije Podgorica) te nekoliko luka u Kotar-u(područje izlaza Crne Gore na more).</a:t>
            </a:r>
          </a:p>
          <a:p>
            <a:r>
              <a:rPr lang="hr-HR" dirty="0"/>
              <a:t>U SR Crnu Goru pretežito je ulagano u brodogradnju i industriju te rudarstvo.</a:t>
            </a:r>
          </a:p>
          <a:p>
            <a:r>
              <a:rPr lang="hr-HR" dirty="0"/>
              <a:t>Pretežito je planinska zemlja, a nizinski dio je tik uz more.</a:t>
            </a:r>
          </a:p>
        </p:txBody>
      </p:sp>
      <p:sp>
        <p:nvSpPr>
          <p:cNvPr id="4" name="Akcijski gumb: Natrag ili Prethodno 3">
            <a:hlinkClick r:id="rId2" action="ppaction://hlinksldjump" highlightClick="1"/>
            <a:extLst>
              <a:ext uri="{FF2B5EF4-FFF2-40B4-BE49-F238E27FC236}">
                <a16:creationId xmlns:a16="http://schemas.microsoft.com/office/drawing/2014/main" id="{A6D6444C-C5AB-4ABD-BDDF-24F600302CBE}"/>
              </a:ext>
            </a:extLst>
          </p:cNvPr>
          <p:cNvSpPr/>
          <p:nvPr/>
        </p:nvSpPr>
        <p:spPr>
          <a:xfrm>
            <a:off x="10030968" y="5806440"/>
            <a:ext cx="1719072" cy="86868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87632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Republika Makedonija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SR Makedonija ima 25 713 kilometara kvadratnih te 1 647 380 stanovnika.</a:t>
            </a:r>
          </a:p>
          <a:p>
            <a:r>
              <a:rPr lang="hr-HR" dirty="0"/>
              <a:t>Jezik je Makedonski, a vjera je pretežito pravoslavna.</a:t>
            </a:r>
          </a:p>
          <a:p>
            <a:r>
              <a:rPr lang="hr-HR" dirty="0"/>
              <a:t>SR Makedonija je najveća turistička atrakcija zbog svojih planina, u što je Jugoslavija i ulagala velike sume novca.</a:t>
            </a:r>
          </a:p>
          <a:p>
            <a:r>
              <a:rPr lang="hr-HR" dirty="0"/>
              <a:t>SR Makedonija ima glavni grad Skopje koji je četvrti po većini u SFRJ.</a:t>
            </a:r>
          </a:p>
          <a:p>
            <a:r>
              <a:rPr lang="hr-HR" dirty="0"/>
              <a:t>SR Makedonija nema izlaza na more, ali zbog svojih prelijepih planina, ulaganja u turizam i u rudarstvo, jako je važna zemlja za SFRJ.</a:t>
            </a:r>
          </a:p>
        </p:txBody>
      </p:sp>
      <p:sp>
        <p:nvSpPr>
          <p:cNvPr id="4" name="Akcijski gumb: Natrag ili Prethodno 3">
            <a:hlinkClick r:id="rId2" action="ppaction://hlinksldjump" highlightClick="1"/>
            <a:extLst>
              <a:ext uri="{FF2B5EF4-FFF2-40B4-BE49-F238E27FC236}">
                <a16:creationId xmlns:a16="http://schemas.microsoft.com/office/drawing/2014/main" id="{DDB4788A-046C-4699-BFC6-750A76A3950B}"/>
              </a:ext>
            </a:extLst>
          </p:cNvPr>
          <p:cNvSpPr/>
          <p:nvPr/>
        </p:nvSpPr>
        <p:spPr>
          <a:xfrm>
            <a:off x="9729216" y="5742432"/>
            <a:ext cx="2185416" cy="94183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92444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Autonomna Pokrajina Kosovo</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SAP Kosovo ima 10 887  kilometara površine i 1 243 963 stanovnika.</a:t>
            </a:r>
          </a:p>
          <a:p>
            <a:r>
              <a:rPr lang="hr-HR" dirty="0"/>
              <a:t>Jezik je Albanski i Srpski, a vjerski dominiraju muslimani.</a:t>
            </a:r>
          </a:p>
          <a:p>
            <a:r>
              <a:rPr lang="hr-HR" dirty="0"/>
              <a:t>SAP Kosovo je važan teritorij Jugoslavije zbog količine i vrste ruda.</a:t>
            </a:r>
          </a:p>
          <a:p>
            <a:r>
              <a:rPr lang="hr-HR" dirty="0"/>
              <a:t>SAP Kosovo je dio SR Srbije, a na njemu su nastali nemiri zbog Albanaca koji žele SR Kosovo.</a:t>
            </a:r>
          </a:p>
          <a:p>
            <a:r>
              <a:rPr lang="hr-HR" dirty="0"/>
              <a:t>SAP Kosovo je pretežito planinska zemlja.</a:t>
            </a:r>
          </a:p>
          <a:p>
            <a:r>
              <a:rPr lang="hr-HR" dirty="0"/>
              <a:t>SAP Kosovo ima najveći i glavni grad za pokrajinu Prištinu.</a:t>
            </a:r>
          </a:p>
        </p:txBody>
      </p:sp>
      <p:sp>
        <p:nvSpPr>
          <p:cNvPr id="4" name="Akcijski gumb: Natrag ili Prethodno 3">
            <a:hlinkClick r:id="rId2" action="ppaction://hlinksldjump" highlightClick="1"/>
            <a:extLst>
              <a:ext uri="{FF2B5EF4-FFF2-40B4-BE49-F238E27FC236}">
                <a16:creationId xmlns:a16="http://schemas.microsoft.com/office/drawing/2014/main" id="{CB5F0575-644D-49CB-9489-131A0D76188C}"/>
              </a:ext>
            </a:extLst>
          </p:cNvPr>
          <p:cNvSpPr/>
          <p:nvPr/>
        </p:nvSpPr>
        <p:spPr>
          <a:xfrm>
            <a:off x="9601200" y="5496179"/>
            <a:ext cx="2057400" cy="99669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27381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57E1B29-FC6A-4D1A-BE98-C06492ECAEA1}"/>
              </a:ext>
            </a:extLst>
          </p:cNvPr>
          <p:cNvSpPr>
            <a:spLocks noGrp="1"/>
          </p:cNvSpPr>
          <p:nvPr>
            <p:ph type="title"/>
          </p:nvPr>
        </p:nvSpPr>
        <p:spPr/>
        <p:txBody>
          <a:bodyPr/>
          <a:lstStyle/>
          <a:p>
            <a:r>
              <a:rPr lang="hr-HR" dirty="0"/>
              <a:t>Socijalistička Autonomna Pokrajina Vojvodina</a:t>
            </a:r>
          </a:p>
        </p:txBody>
      </p:sp>
      <p:sp>
        <p:nvSpPr>
          <p:cNvPr id="3" name="Rezervirano mjesto sadržaja 2">
            <a:extLst>
              <a:ext uri="{FF2B5EF4-FFF2-40B4-BE49-F238E27FC236}">
                <a16:creationId xmlns:a16="http://schemas.microsoft.com/office/drawing/2014/main" id="{08A5B971-A3C1-4519-B613-125E4473ACE9}"/>
              </a:ext>
            </a:extLst>
          </p:cNvPr>
          <p:cNvSpPr>
            <a:spLocks noGrp="1"/>
          </p:cNvSpPr>
          <p:nvPr>
            <p:ph idx="1"/>
          </p:nvPr>
        </p:nvSpPr>
        <p:spPr>
          <a:xfrm>
            <a:off x="0" y="1699832"/>
            <a:ext cx="12192000" cy="5158168"/>
          </a:xfrm>
        </p:spPr>
        <p:txBody>
          <a:bodyPr/>
          <a:lstStyle/>
          <a:p>
            <a:r>
              <a:rPr lang="hr-HR" dirty="0"/>
              <a:t>SAP Vojvodina ima 21 596 kilometara kvadratnih i 2 000 012 stanovnika.</a:t>
            </a:r>
          </a:p>
          <a:p>
            <a:r>
              <a:rPr lang="hr-HR" dirty="0"/>
              <a:t>Jezik je Srpski, a vjerski dominira pravoslavlje.</a:t>
            </a:r>
          </a:p>
          <a:p>
            <a:r>
              <a:rPr lang="hr-HR" dirty="0"/>
              <a:t>SAP Vojvodina je cjelovito nizinska zemlja te najveće područje poljoprivredne industrije.</a:t>
            </a:r>
          </a:p>
          <a:p>
            <a:r>
              <a:rPr lang="hr-HR" dirty="0"/>
              <a:t>SAP Vojvodina je sastavni dio SR Srbije, a glavni grad za tu pokrajinu se mijenjao između Novog Sada i Subotice.</a:t>
            </a:r>
          </a:p>
          <a:p>
            <a:endParaRPr lang="hr-HR" dirty="0"/>
          </a:p>
          <a:p>
            <a:endParaRPr lang="hr-HR" dirty="0"/>
          </a:p>
        </p:txBody>
      </p:sp>
      <p:sp>
        <p:nvSpPr>
          <p:cNvPr id="4" name="Akcijski gumb: Natrag ili Prethodno 3">
            <a:hlinkClick r:id="rId2" action="ppaction://hlinksldjump" highlightClick="1"/>
            <a:extLst>
              <a:ext uri="{FF2B5EF4-FFF2-40B4-BE49-F238E27FC236}">
                <a16:creationId xmlns:a16="http://schemas.microsoft.com/office/drawing/2014/main" id="{3E36CB9D-9539-4886-A323-3267BFE765F2}"/>
              </a:ext>
            </a:extLst>
          </p:cNvPr>
          <p:cNvSpPr/>
          <p:nvPr/>
        </p:nvSpPr>
        <p:spPr>
          <a:xfrm>
            <a:off x="9601200" y="5413248"/>
            <a:ext cx="2331720" cy="118872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08986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7331EF3-9826-4FDE-971B-CE604E1B121C}"/>
              </a:ext>
            </a:extLst>
          </p:cNvPr>
          <p:cNvSpPr>
            <a:spLocks noGrp="1"/>
          </p:cNvSpPr>
          <p:nvPr>
            <p:ph type="title"/>
          </p:nvPr>
        </p:nvSpPr>
        <p:spPr/>
        <p:txBody>
          <a:bodyPr/>
          <a:lstStyle/>
          <a:p>
            <a:r>
              <a:rPr lang="hr-HR" dirty="0"/>
              <a:t>Kraj! Hvala na pažnji!</a:t>
            </a:r>
          </a:p>
        </p:txBody>
      </p:sp>
      <p:sp>
        <p:nvSpPr>
          <p:cNvPr id="3" name="Rezervirano mjesto sadržaja 2">
            <a:extLst>
              <a:ext uri="{FF2B5EF4-FFF2-40B4-BE49-F238E27FC236}">
                <a16:creationId xmlns:a16="http://schemas.microsoft.com/office/drawing/2014/main" id="{EC460993-7B1A-4534-9C3B-1A89E62372FE}"/>
              </a:ext>
            </a:extLst>
          </p:cNvPr>
          <p:cNvSpPr>
            <a:spLocks noGrp="1"/>
          </p:cNvSpPr>
          <p:nvPr>
            <p:ph idx="1"/>
          </p:nvPr>
        </p:nvSpPr>
        <p:spPr/>
        <p:txBody>
          <a:bodyPr>
            <a:normAutofit fontScale="92500"/>
          </a:bodyPr>
          <a:lstStyle/>
          <a:p>
            <a:r>
              <a:rPr lang="hr-HR" dirty="0"/>
              <a:t>Komunizam u Jugoslaviji nije donio ništa dobro.</a:t>
            </a:r>
          </a:p>
          <a:p>
            <a:r>
              <a:rPr lang="hr-HR" dirty="0"/>
              <a:t>Ubijanje fratara i širenje ateizma nasilno po čitavoj državi 40 godina.</a:t>
            </a:r>
          </a:p>
          <a:p>
            <a:r>
              <a:rPr lang="hr-HR" dirty="0"/>
              <a:t>Nakon svega toga, Jugoslavija je podijeljena na Sloveniju i Hrvatsku koje su članice EU i NATO, Crnu Goru i Makedoniju koje je članice NATO, Bosnu i Hercegovinu koja je kandidat za članstvo u NATO,  Srbiju koja je kandidat za članstvo u EU i Kosovo koja je najnovija zemlja, a partner NATO.</a:t>
            </a:r>
          </a:p>
          <a:p>
            <a:r>
              <a:rPr lang="hr-HR" dirty="0">
                <a:hlinkClick r:id="" action="ppaction://hlinkshowjump?jump=endshow"/>
              </a:rPr>
              <a:t>Kraj!</a:t>
            </a:r>
            <a:endParaRPr lang="hr-HR" dirty="0"/>
          </a:p>
        </p:txBody>
      </p:sp>
    </p:spTree>
    <p:extLst>
      <p:ext uri="{BB962C8B-B14F-4D97-AF65-F5344CB8AC3E}">
        <p14:creationId xmlns:p14="http://schemas.microsoft.com/office/powerpoint/2010/main" val="245981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94ADEB-E6B9-4A9B-A564-D013F32E4784}"/>
              </a:ext>
            </a:extLst>
          </p:cNvPr>
          <p:cNvSpPr>
            <a:spLocks noGrp="1"/>
          </p:cNvSpPr>
          <p:nvPr>
            <p:ph type="title"/>
          </p:nvPr>
        </p:nvSpPr>
        <p:spPr/>
        <p:txBody>
          <a:bodyPr/>
          <a:lstStyle/>
          <a:p>
            <a:r>
              <a:rPr lang="hr-HR" dirty="0"/>
              <a:t>Nastanak SFRJ i njene prve godine</a:t>
            </a:r>
            <a:br>
              <a:rPr lang="hr-HR" dirty="0"/>
            </a:br>
            <a:r>
              <a:rPr lang="hr-HR" dirty="0"/>
              <a:t>- Nastanak SFRJ</a:t>
            </a:r>
          </a:p>
        </p:txBody>
      </p:sp>
      <p:sp>
        <p:nvSpPr>
          <p:cNvPr id="3" name="Rezervirano mjesto sadržaja 2">
            <a:extLst>
              <a:ext uri="{FF2B5EF4-FFF2-40B4-BE49-F238E27FC236}">
                <a16:creationId xmlns:a16="http://schemas.microsoft.com/office/drawing/2014/main" id="{666611BC-CE20-4847-8245-502D196865B0}"/>
              </a:ext>
            </a:extLst>
          </p:cNvPr>
          <p:cNvSpPr>
            <a:spLocks noGrp="1"/>
          </p:cNvSpPr>
          <p:nvPr>
            <p:ph idx="1"/>
          </p:nvPr>
        </p:nvSpPr>
        <p:spPr>
          <a:xfrm>
            <a:off x="0" y="1690688"/>
            <a:ext cx="12192000" cy="5167312"/>
          </a:xfrm>
        </p:spPr>
        <p:txBody>
          <a:bodyPr/>
          <a:lstStyle/>
          <a:p>
            <a:r>
              <a:rPr lang="hr-HR" dirty="0"/>
              <a:t>SFRJ (Socijalistička Federativna Republika Jugoslavija) uspostavljena je na teritoriju Kraljevine Jugoslavije, 29. studenoga 1943., a kao novonastala država postaje nakon kraja II. Svjetskog rata.</a:t>
            </a:r>
          </a:p>
          <a:p>
            <a:r>
              <a:rPr lang="hr-HR" dirty="0"/>
              <a:t>Prvo ime, 1946., bilo je Federativna Republika Jugoslavija, a Ustavom 1946. dobila je naziv kojeg sada svi znamo – SFR.</a:t>
            </a:r>
          </a:p>
          <a:p>
            <a:r>
              <a:rPr lang="hr-HR" dirty="0"/>
              <a:t>U SFRJ je vladao komunistički režim, ali ne kao u SSSR.</a:t>
            </a:r>
          </a:p>
          <a:p>
            <a:r>
              <a:rPr lang="hr-HR" dirty="0"/>
              <a:t>Priznanje je zadobila zahvaljujući borbi protiv fašizma, otpora staljinizma te politici pokreta nesvrstanih.</a:t>
            </a:r>
          </a:p>
        </p:txBody>
      </p:sp>
      <p:sp>
        <p:nvSpPr>
          <p:cNvPr id="4" name="Akcijski gumb: Naprijed ili Dalje 3">
            <a:hlinkClick r:id="" action="ppaction://hlinkshowjump?jump=nextslide" highlightClick="1"/>
            <a:extLst>
              <a:ext uri="{FF2B5EF4-FFF2-40B4-BE49-F238E27FC236}">
                <a16:creationId xmlns:a16="http://schemas.microsoft.com/office/drawing/2014/main" id="{ED37DC80-643F-45C7-A491-7033151AA6AF}"/>
              </a:ext>
            </a:extLst>
          </p:cNvPr>
          <p:cNvSpPr/>
          <p:nvPr/>
        </p:nvSpPr>
        <p:spPr>
          <a:xfrm>
            <a:off x="10168128" y="5833872"/>
            <a:ext cx="1865376" cy="84124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91157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4B46F6D-3BE3-4FDE-985D-A45D6ACC86BC}"/>
              </a:ext>
            </a:extLst>
          </p:cNvPr>
          <p:cNvSpPr>
            <a:spLocks noGrp="1"/>
          </p:cNvSpPr>
          <p:nvPr>
            <p:ph type="title"/>
          </p:nvPr>
        </p:nvSpPr>
        <p:spPr/>
        <p:txBody>
          <a:bodyPr/>
          <a:lstStyle/>
          <a:p>
            <a:r>
              <a:rPr lang="hr-HR" dirty="0"/>
              <a:t>- Prve godine SFRJ</a:t>
            </a:r>
          </a:p>
        </p:txBody>
      </p:sp>
      <p:sp>
        <p:nvSpPr>
          <p:cNvPr id="3" name="Rezervirano mjesto sadržaja 2">
            <a:extLst>
              <a:ext uri="{FF2B5EF4-FFF2-40B4-BE49-F238E27FC236}">
                <a16:creationId xmlns:a16="http://schemas.microsoft.com/office/drawing/2014/main" id="{145A4E96-D151-4C23-A35E-52610550F004}"/>
              </a:ext>
            </a:extLst>
          </p:cNvPr>
          <p:cNvSpPr>
            <a:spLocks noGrp="1"/>
          </p:cNvSpPr>
          <p:nvPr>
            <p:ph idx="1"/>
          </p:nvPr>
        </p:nvSpPr>
        <p:spPr>
          <a:xfrm>
            <a:off x="0" y="1690688"/>
            <a:ext cx="12192000" cy="5167312"/>
          </a:xfrm>
        </p:spPr>
        <p:txBody>
          <a:bodyPr/>
          <a:lstStyle/>
          <a:p>
            <a:r>
              <a:rPr lang="hr-HR" dirty="0"/>
              <a:t>Svoje prve godine, SFRJ, započela je s progonom fašističkih vojnih formacija koje su djelovale i ostale na tlu SFRJ.</a:t>
            </a:r>
          </a:p>
          <a:p>
            <a:r>
              <a:rPr lang="hr-HR" dirty="0"/>
              <a:t>Stoga vrijedi da je Jugoslovenska Armija pobila i formacijske snage fašista, civile koje su smatrali neprijateljima te protivnicima trenutačne vlasti u SFRJ.</a:t>
            </a:r>
          </a:p>
          <a:p>
            <a:r>
              <a:rPr lang="hr-HR" dirty="0"/>
              <a:t>Razlikujemo: pokolj u Bleiburgu, Pokolj u Gračanima, pokolj na </a:t>
            </a:r>
            <a:r>
              <a:rPr lang="hr-HR" dirty="0" err="1"/>
              <a:t>Kočevskom</a:t>
            </a:r>
            <a:r>
              <a:rPr lang="hr-HR" dirty="0"/>
              <a:t> Rogu, pokolj u </a:t>
            </a:r>
            <a:r>
              <a:rPr lang="hr-HR" dirty="0" err="1"/>
              <a:t>Teznom</a:t>
            </a:r>
            <a:r>
              <a:rPr lang="hr-HR" dirty="0"/>
              <a:t>, Pokolj u </a:t>
            </a:r>
            <a:r>
              <a:rPr lang="hr-HR" dirty="0" err="1"/>
              <a:t>Maceljskoj</a:t>
            </a:r>
            <a:r>
              <a:rPr lang="hr-HR" dirty="0"/>
              <a:t> Šumi, Pokolj u </a:t>
            </a:r>
            <a:r>
              <a:rPr lang="hr-HR" dirty="0" err="1"/>
              <a:t>Kevinoj</a:t>
            </a:r>
            <a:r>
              <a:rPr lang="hr-HR" dirty="0"/>
              <a:t> jami, Pokolj u Hudoj jami i Pokolj na otoku </a:t>
            </a:r>
            <a:r>
              <a:rPr lang="hr-HR" dirty="0" err="1"/>
              <a:t>Daksi</a:t>
            </a:r>
            <a:r>
              <a:rPr lang="hr-HR" dirty="0"/>
              <a:t>.</a:t>
            </a:r>
          </a:p>
          <a:p>
            <a:r>
              <a:rPr lang="hr-HR" dirty="0"/>
              <a:t>Anti-staljinizam nije bio prisutan do 1948., pa je u školama i ostalim ustanovama vršeno sovjetsko-staljinističko učenje.</a:t>
            </a:r>
          </a:p>
        </p:txBody>
      </p:sp>
      <p:sp>
        <p:nvSpPr>
          <p:cNvPr id="4" name="Akcijski gumb: Naprijed ili Dalje 3">
            <a:hlinkClick r:id="" action="ppaction://hlinkshowjump?jump=nextslide" highlightClick="1"/>
            <a:extLst>
              <a:ext uri="{FF2B5EF4-FFF2-40B4-BE49-F238E27FC236}">
                <a16:creationId xmlns:a16="http://schemas.microsoft.com/office/drawing/2014/main" id="{DB7C45C0-308D-4ED4-BFD1-4005BEE7C648}"/>
              </a:ext>
            </a:extLst>
          </p:cNvPr>
          <p:cNvSpPr/>
          <p:nvPr/>
        </p:nvSpPr>
        <p:spPr>
          <a:xfrm>
            <a:off x="10405872" y="6117336"/>
            <a:ext cx="1600200" cy="63093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81473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A2AA875-F1A5-4D79-B838-5B407CBBC19D}"/>
              </a:ext>
            </a:extLst>
          </p:cNvPr>
          <p:cNvSpPr>
            <a:spLocks noGrp="1"/>
          </p:cNvSpPr>
          <p:nvPr>
            <p:ph type="title"/>
          </p:nvPr>
        </p:nvSpPr>
        <p:spPr/>
        <p:txBody>
          <a:bodyPr/>
          <a:lstStyle/>
          <a:p>
            <a:r>
              <a:rPr lang="hr-HR" dirty="0"/>
              <a:t>- Prve godine SFRJ</a:t>
            </a:r>
          </a:p>
        </p:txBody>
      </p:sp>
      <p:sp>
        <p:nvSpPr>
          <p:cNvPr id="3" name="Rezervirano mjesto sadržaja 2">
            <a:extLst>
              <a:ext uri="{FF2B5EF4-FFF2-40B4-BE49-F238E27FC236}">
                <a16:creationId xmlns:a16="http://schemas.microsoft.com/office/drawing/2014/main" id="{6EB70ADD-3C2D-499B-B9F7-F46D893E0D23}"/>
              </a:ext>
            </a:extLst>
          </p:cNvPr>
          <p:cNvSpPr>
            <a:spLocks noGrp="1"/>
          </p:cNvSpPr>
          <p:nvPr>
            <p:ph idx="1"/>
          </p:nvPr>
        </p:nvSpPr>
        <p:spPr>
          <a:xfrm>
            <a:off x="0" y="1708976"/>
            <a:ext cx="12192000" cy="5149024"/>
          </a:xfrm>
        </p:spPr>
        <p:txBody>
          <a:bodyPr/>
          <a:lstStyle/>
          <a:p>
            <a:r>
              <a:rPr lang="hr-HR" dirty="0"/>
              <a:t>Od 1948. u Jugoslaviji nastaje pokret zvan Otpor Staljinizma ili titoizam, te se uspostavlja Titoistička vlast.</a:t>
            </a:r>
          </a:p>
          <a:p>
            <a:r>
              <a:rPr lang="hr-HR" dirty="0"/>
              <a:t>Neistomišljenike su pogubili u pokoljima.</a:t>
            </a:r>
          </a:p>
          <a:p>
            <a:r>
              <a:rPr lang="hr-HR" dirty="0"/>
              <a:t>Od svoga postojanja i početka Titove vlasti SFRJ se počela nametati oružanim snagama te se počela strogo naoružavati te će kasnije, ista Jugoslavija postati treća sila Europe sa svojom poznatom vojskom – JNA.</a:t>
            </a:r>
          </a:p>
        </p:txBody>
      </p:sp>
      <p:sp>
        <p:nvSpPr>
          <p:cNvPr id="4" name="Akcijski gumb: Naprijed ili Dalje 3">
            <a:hlinkClick r:id="" action="ppaction://hlinkshowjump?jump=nextslide" highlightClick="1"/>
            <a:extLst>
              <a:ext uri="{FF2B5EF4-FFF2-40B4-BE49-F238E27FC236}">
                <a16:creationId xmlns:a16="http://schemas.microsoft.com/office/drawing/2014/main" id="{739D65A3-9278-4102-B095-54053FB555F6}"/>
              </a:ext>
            </a:extLst>
          </p:cNvPr>
          <p:cNvSpPr/>
          <p:nvPr/>
        </p:nvSpPr>
        <p:spPr>
          <a:xfrm>
            <a:off x="10049256" y="5961888"/>
            <a:ext cx="1911096" cy="74980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59942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4A25549-50B2-4E2E-9135-029AFF8A7C30}"/>
              </a:ext>
            </a:extLst>
          </p:cNvPr>
          <p:cNvSpPr>
            <a:spLocks noGrp="1"/>
          </p:cNvSpPr>
          <p:nvPr>
            <p:ph type="title"/>
          </p:nvPr>
        </p:nvSpPr>
        <p:spPr/>
        <p:txBody>
          <a:bodyPr/>
          <a:lstStyle/>
          <a:p>
            <a:r>
              <a:rPr lang="hr-HR" dirty="0"/>
              <a:t>Borba u II. Svjetskom ratu</a:t>
            </a:r>
          </a:p>
        </p:txBody>
      </p:sp>
      <p:sp>
        <p:nvSpPr>
          <p:cNvPr id="3" name="Rezervirano mjesto sadržaja 2">
            <a:extLst>
              <a:ext uri="{FF2B5EF4-FFF2-40B4-BE49-F238E27FC236}">
                <a16:creationId xmlns:a16="http://schemas.microsoft.com/office/drawing/2014/main" id="{8E467860-2159-40D7-8D4A-F2A485C38108}"/>
              </a:ext>
            </a:extLst>
          </p:cNvPr>
          <p:cNvSpPr>
            <a:spLocks noGrp="1"/>
          </p:cNvSpPr>
          <p:nvPr>
            <p:ph idx="1"/>
          </p:nvPr>
        </p:nvSpPr>
        <p:spPr>
          <a:xfrm>
            <a:off x="0" y="1690688"/>
            <a:ext cx="12192000" cy="5167312"/>
          </a:xfrm>
        </p:spPr>
        <p:txBody>
          <a:bodyPr/>
          <a:lstStyle/>
          <a:p>
            <a:r>
              <a:rPr lang="hr-HR" dirty="0"/>
              <a:t>Dakle, SFRJ je zastupljena u Drugom svjetskom ratu te se borila protiv fašizma.</a:t>
            </a:r>
          </a:p>
          <a:p>
            <a:r>
              <a:rPr lang="hr-HR" dirty="0"/>
              <a:t>Komunistička Partija Jugoslavije pod vodstvom Josipa Broza Tita uspješno organizira partizanski oružani otpor okupatorima. </a:t>
            </a:r>
          </a:p>
          <a:p>
            <a:r>
              <a:rPr lang="hr-HR" dirty="0"/>
              <a:t>1941. su počela zasjedanja partizanskih strana te se od 1942. organizira AVNOJ (Antifašističko Vijeće Narodnog Oslobođenja Jugoslavije)</a:t>
            </a:r>
          </a:p>
          <a:p>
            <a:r>
              <a:rPr lang="hr-HR" dirty="0"/>
              <a:t>Nastaje Demokratska Federativna Jugoslavija 1944. te biva priznata, a kasnije vlast zauzimaju ponovno KPJ-ovci te stvaraju jedno-partijski režim.</a:t>
            </a:r>
          </a:p>
        </p:txBody>
      </p:sp>
      <p:sp>
        <p:nvSpPr>
          <p:cNvPr id="4" name="Akcijski gumb: Naprijed ili Dalje 3">
            <a:hlinkClick r:id="" action="ppaction://hlinkshowjump?jump=nextslide" highlightClick="1"/>
            <a:extLst>
              <a:ext uri="{FF2B5EF4-FFF2-40B4-BE49-F238E27FC236}">
                <a16:creationId xmlns:a16="http://schemas.microsoft.com/office/drawing/2014/main" id="{F9B8BC45-5167-4717-8023-5E5A817178BE}"/>
              </a:ext>
            </a:extLst>
          </p:cNvPr>
          <p:cNvSpPr/>
          <p:nvPr/>
        </p:nvSpPr>
        <p:spPr>
          <a:xfrm>
            <a:off x="10085832" y="6135624"/>
            <a:ext cx="1792224" cy="59436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427484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B28A8A3-8F2E-4E8B-BFD2-9F62679F348A}"/>
              </a:ext>
            </a:extLst>
          </p:cNvPr>
          <p:cNvSpPr>
            <a:spLocks noGrp="1"/>
          </p:cNvSpPr>
          <p:nvPr>
            <p:ph type="title"/>
          </p:nvPr>
        </p:nvSpPr>
        <p:spPr/>
        <p:txBody>
          <a:bodyPr/>
          <a:lstStyle/>
          <a:p>
            <a:r>
              <a:rPr lang="hr-HR" dirty="0"/>
              <a:t>Novonastala SFRJ - zemljopis</a:t>
            </a:r>
          </a:p>
        </p:txBody>
      </p:sp>
      <p:sp>
        <p:nvSpPr>
          <p:cNvPr id="3" name="Rezervirano mjesto sadržaja 2">
            <a:extLst>
              <a:ext uri="{FF2B5EF4-FFF2-40B4-BE49-F238E27FC236}">
                <a16:creationId xmlns:a16="http://schemas.microsoft.com/office/drawing/2014/main" id="{4E0857B1-2042-4F86-8EFD-C6606163BA4C}"/>
              </a:ext>
            </a:extLst>
          </p:cNvPr>
          <p:cNvSpPr>
            <a:spLocks noGrp="1"/>
          </p:cNvSpPr>
          <p:nvPr>
            <p:ph idx="1"/>
          </p:nvPr>
        </p:nvSpPr>
        <p:spPr>
          <a:xfrm>
            <a:off x="0" y="1690688"/>
            <a:ext cx="12192000" cy="5167312"/>
          </a:xfrm>
        </p:spPr>
        <p:txBody>
          <a:bodyPr/>
          <a:lstStyle/>
          <a:p>
            <a:r>
              <a:rPr lang="hr-HR" dirty="0"/>
              <a:t>SFRJ se prostirala od Slovenije pa do Makedonije, od Jadranskog Mora pa do Srbije (Današnjih zemalja i mora).</a:t>
            </a:r>
          </a:p>
          <a:p>
            <a:r>
              <a:rPr lang="hr-HR" dirty="0"/>
              <a:t>Prostirala se u vremenskoj zoni: UTC+1</a:t>
            </a:r>
          </a:p>
          <a:p>
            <a:r>
              <a:rPr lang="hr-HR" dirty="0"/>
              <a:t>Površina SFRJ: 255 804 km</a:t>
            </a:r>
            <a:r>
              <a:rPr lang="hr-HR" baseline="30000" dirty="0"/>
              <a:t>2</a:t>
            </a:r>
            <a:r>
              <a:rPr lang="hr-HR" dirty="0"/>
              <a:t> </a:t>
            </a:r>
          </a:p>
          <a:p>
            <a:r>
              <a:rPr lang="hr-HR" dirty="0"/>
              <a:t>Stanovništvo: 23 724 929 (popis iz srpnja 1989.)</a:t>
            </a:r>
          </a:p>
          <a:p>
            <a:r>
              <a:rPr lang="hr-HR" dirty="0"/>
              <a:t>Valuta u SFRJ bila je Jugoslavenski Dinar.</a:t>
            </a:r>
          </a:p>
          <a:p>
            <a:r>
              <a:rPr lang="hr-HR" dirty="0"/>
              <a:t>(O ukupnom zemljopisu: gospodarstvo, zanimanja i ostalo pogledajte u Dodatku, SR država i cjelokupan status SFRJ)</a:t>
            </a:r>
          </a:p>
        </p:txBody>
      </p:sp>
      <p:sp>
        <p:nvSpPr>
          <p:cNvPr id="4" name="Akcijski gumb: Naprijed ili Dalje 3">
            <a:hlinkClick r:id="" action="ppaction://hlinkshowjump?jump=nextslide" highlightClick="1"/>
            <a:extLst>
              <a:ext uri="{FF2B5EF4-FFF2-40B4-BE49-F238E27FC236}">
                <a16:creationId xmlns:a16="http://schemas.microsoft.com/office/drawing/2014/main" id="{03AED128-E9E0-471A-84EC-E6D15FE81045}"/>
              </a:ext>
            </a:extLst>
          </p:cNvPr>
          <p:cNvSpPr/>
          <p:nvPr/>
        </p:nvSpPr>
        <p:spPr>
          <a:xfrm>
            <a:off x="9985248" y="6053328"/>
            <a:ext cx="1700784" cy="66751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80451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2033A71-6011-4C67-8B8C-FE3AF22AC7D5}"/>
              </a:ext>
            </a:extLst>
          </p:cNvPr>
          <p:cNvSpPr>
            <a:spLocks noGrp="1"/>
          </p:cNvSpPr>
          <p:nvPr>
            <p:ph type="title"/>
          </p:nvPr>
        </p:nvSpPr>
        <p:spPr/>
        <p:txBody>
          <a:bodyPr/>
          <a:lstStyle/>
          <a:p>
            <a:r>
              <a:rPr lang="hr-HR" dirty="0"/>
              <a:t>Vojna moć SFRJ</a:t>
            </a:r>
          </a:p>
        </p:txBody>
      </p:sp>
      <p:sp>
        <p:nvSpPr>
          <p:cNvPr id="3" name="Rezervirano mjesto sadržaja 2">
            <a:extLst>
              <a:ext uri="{FF2B5EF4-FFF2-40B4-BE49-F238E27FC236}">
                <a16:creationId xmlns:a16="http://schemas.microsoft.com/office/drawing/2014/main" id="{F0237F35-3D06-4AA6-88E5-208D1D6F4679}"/>
              </a:ext>
            </a:extLst>
          </p:cNvPr>
          <p:cNvSpPr>
            <a:spLocks noGrp="1"/>
          </p:cNvSpPr>
          <p:nvPr>
            <p:ph idx="1"/>
          </p:nvPr>
        </p:nvSpPr>
        <p:spPr>
          <a:xfrm>
            <a:off x="0" y="1708976"/>
            <a:ext cx="12192000" cy="5149024"/>
          </a:xfrm>
        </p:spPr>
        <p:txBody>
          <a:bodyPr/>
          <a:lstStyle/>
          <a:p>
            <a:r>
              <a:rPr lang="hr-HR" dirty="0"/>
              <a:t>Jugoslavenska Narodna Armija (JNA) bila je vojna moć Jugoslavije i treća vojna sila u Europi.</a:t>
            </a:r>
          </a:p>
          <a:p>
            <a:r>
              <a:rPr lang="hr-HR" dirty="0"/>
              <a:t>JNA se granala na tri grane: Kopnena vojska JNA, Jugoslavenska ratna mornarica, Jugoslavensko ratno vazduhoplovstvo (zrakoplovstvo).</a:t>
            </a:r>
          </a:p>
          <a:p>
            <a:r>
              <a:rPr lang="hr-HR" dirty="0"/>
              <a:t>Zbog svoje politike djelovanja unutar države, JNA je zadobila svoju veliku moć.</a:t>
            </a:r>
          </a:p>
          <a:p>
            <a:r>
              <a:rPr lang="hr-HR" dirty="0"/>
              <a:t>Njezino prvo djelovanje u državi bilo je pokolj fašističkih generala i oružanih snaga na tlu Jugoslavije, te nije imala važnih djelovanja do Oslobođenja ‘71.</a:t>
            </a:r>
          </a:p>
          <a:p>
            <a:endParaRPr lang="hr-HR" dirty="0"/>
          </a:p>
        </p:txBody>
      </p:sp>
      <p:sp>
        <p:nvSpPr>
          <p:cNvPr id="4" name="Akcijski gumb: Naprijed ili Dalje 3">
            <a:hlinkClick r:id="" action="ppaction://hlinkshowjump?jump=nextslide" highlightClick="1"/>
            <a:extLst>
              <a:ext uri="{FF2B5EF4-FFF2-40B4-BE49-F238E27FC236}">
                <a16:creationId xmlns:a16="http://schemas.microsoft.com/office/drawing/2014/main" id="{2539F45A-73D1-4C7F-9B52-9CBFB1246B0B}"/>
              </a:ext>
            </a:extLst>
          </p:cNvPr>
          <p:cNvSpPr/>
          <p:nvPr/>
        </p:nvSpPr>
        <p:spPr>
          <a:xfrm>
            <a:off x="10213848" y="6181344"/>
            <a:ext cx="1719072" cy="53035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2290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theme/theme1.xml><?xml version="1.0" encoding="utf-8"?>
<a:theme xmlns:a="http://schemas.openxmlformats.org/drawingml/2006/main" name="BrushVTI">
  <a:themeElements>
    <a:clrScheme name="AnalogousFromDarkSeedLeftStep">
      <a:dk1>
        <a:srgbClr val="000000"/>
      </a:dk1>
      <a:lt1>
        <a:srgbClr val="FFFFFF"/>
      </a:lt1>
      <a:dk2>
        <a:srgbClr val="242B41"/>
      </a:dk2>
      <a:lt2>
        <a:srgbClr val="E2E8E2"/>
      </a:lt2>
      <a:accent1>
        <a:srgbClr val="C34DBF"/>
      </a:accent1>
      <a:accent2>
        <a:srgbClr val="843BB1"/>
      </a:accent2>
      <a:accent3>
        <a:srgbClr val="644DC3"/>
      </a:accent3>
      <a:accent4>
        <a:srgbClr val="3B54B1"/>
      </a:accent4>
      <a:accent5>
        <a:srgbClr val="4D98C3"/>
      </a:accent5>
      <a:accent6>
        <a:srgbClr val="3BB1AC"/>
      </a:accent6>
      <a:hlink>
        <a:srgbClr val="3F7BB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3641</TotalTime>
  <Words>2868</Words>
  <Application>Microsoft Office PowerPoint</Application>
  <PresentationFormat>Široki zaslon</PresentationFormat>
  <Paragraphs>206</Paragraphs>
  <Slides>34</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34</vt:i4>
      </vt:variant>
    </vt:vector>
  </HeadingPairs>
  <TitlesOfParts>
    <vt:vector size="38" baseType="lpstr">
      <vt:lpstr>Arial</vt:lpstr>
      <vt:lpstr>Century Gothic</vt:lpstr>
      <vt:lpstr>Elephant</vt:lpstr>
      <vt:lpstr>BrushVTI</vt:lpstr>
      <vt:lpstr>SFR Jugoslavija</vt:lpstr>
      <vt:lpstr>Sadržaj:</vt:lpstr>
      <vt:lpstr>SFRJ</vt:lpstr>
      <vt:lpstr>Nastanak SFRJ i njene prve godine - Nastanak SFRJ</vt:lpstr>
      <vt:lpstr>- Prve godine SFRJ</vt:lpstr>
      <vt:lpstr>- Prve godine SFRJ</vt:lpstr>
      <vt:lpstr>Borba u II. Svjetskom ratu</vt:lpstr>
      <vt:lpstr>Novonastala SFRJ - zemljopis</vt:lpstr>
      <vt:lpstr>Vojna moć SFRJ</vt:lpstr>
      <vt:lpstr>Vojna moć SFRJ</vt:lpstr>
      <vt:lpstr>Vojna moć SFRJ</vt:lpstr>
      <vt:lpstr>Politika SFRJ</vt:lpstr>
      <vt:lpstr>- Djelovanje UDBA-e – Obitelj Ševo</vt:lpstr>
      <vt:lpstr>- Djelovanje UDBA-e – Obitelj Ševo</vt:lpstr>
      <vt:lpstr>Zanimljivosti iz SFRJ</vt:lpstr>
      <vt:lpstr>Sjeme bijesa</vt:lpstr>
      <vt:lpstr>Početci kraja SFRJ</vt:lpstr>
      <vt:lpstr>Raspad SFRJ</vt:lpstr>
      <vt:lpstr>Rat za neovisnost (Raspad SFRJ)</vt:lpstr>
      <vt:lpstr>Rat za neovisnost</vt:lpstr>
      <vt:lpstr>Rat na Kosovu</vt:lpstr>
      <vt:lpstr>NATO-vo bombardiranje SR Jugoslavije</vt:lpstr>
      <vt:lpstr>Kraj!</vt:lpstr>
      <vt:lpstr>Dodatak: Socijalističke Republike SFRJ-a i SFRJ:</vt:lpstr>
      <vt:lpstr>Jugoslavija</vt:lpstr>
      <vt:lpstr>Socijalistička Republika Hrvatska</vt:lpstr>
      <vt:lpstr>Socijalistička Republika Slovenija</vt:lpstr>
      <vt:lpstr>Socijalistička Republika Bosna i Hercegovina</vt:lpstr>
      <vt:lpstr>Socijalistička Republika Srbija</vt:lpstr>
      <vt:lpstr>Socijalistička Republika Crna Gora</vt:lpstr>
      <vt:lpstr>Socijalistička Republika Makedonija</vt:lpstr>
      <vt:lpstr>Socijalistička Autonomna Pokrajina Kosovo</vt:lpstr>
      <vt:lpstr>Socijalistička Autonomna Pokrajina Vojvodina</vt:lpstr>
      <vt:lpstr>Kraj! Hvala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ivan ivankovic</dc:creator>
  <cp:lastModifiedBy>ivan ivankovic</cp:lastModifiedBy>
  <cp:revision>37</cp:revision>
  <dcterms:created xsi:type="dcterms:W3CDTF">2020-05-06T09:08:55Z</dcterms:created>
  <dcterms:modified xsi:type="dcterms:W3CDTF">2020-05-08T21:50:46Z</dcterms:modified>
</cp:coreProperties>
</file>