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Lato" charset="-18"/>
      <p:regular r:id="rId18"/>
    </p:embeddedFont>
    <p:embeddedFont>
      <p:font typeface="Playfair Display" charset="-18"/>
      <p:regular r:id="rId19"/>
      <p:bold r:id="rId20"/>
      <p:italic r:id="rId21"/>
      <p:boldItalic r:id="rId22"/>
    </p:embeddedFont>
    <p:embeddedFont>
      <p:font typeface="Comic Sans MS" pitchFamily="66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68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08d2afe9f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08d2afe9f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08d2afe9f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08d2afe9f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08d2afe9f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08d2afe9f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08d2afe9f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08d2afe9f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08d2afe9f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08d2afe9f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08d2afe9f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08d2afe9f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08d2afe9f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08d2afe9f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08d2afe9f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08d2afe9f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08d2afe9f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08d2afe9f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08d2afe9f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08d2afe9f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08d2afe9f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08d2afe9f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08d2afe9f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08d2afe9f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08d2afe9f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08d2afe9f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08d2afe9f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08d2afe9f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iki/Religija" TargetMode="External"/><Relationship Id="rId13" Type="http://schemas.openxmlformats.org/officeDocument/2006/relationships/image" Target="../media/image1.png"/><Relationship Id="rId3" Type="http://schemas.openxmlformats.org/officeDocument/2006/relationships/hyperlink" Target="https://hr.wikipedia.org/wiki/Jezik" TargetMode="External"/><Relationship Id="rId7" Type="http://schemas.openxmlformats.org/officeDocument/2006/relationships/hyperlink" Target="https://hr.wikipedia.org/wiki/Filozofija" TargetMode="External"/><Relationship Id="rId12" Type="http://schemas.openxmlformats.org/officeDocument/2006/relationships/hyperlink" Target="https://hr.wikipedia.org/wiki/Svjetonazo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hr.wikipedia.org/wiki/Pedagogija" TargetMode="External"/><Relationship Id="rId11" Type="http://schemas.openxmlformats.org/officeDocument/2006/relationships/hyperlink" Target="https://hr.wikipedia.org/wiki/Pisac" TargetMode="External"/><Relationship Id="rId5" Type="http://schemas.openxmlformats.org/officeDocument/2006/relationships/hyperlink" Target="https://hr.wikipedia.org/wiki/Civilizacija" TargetMode="External"/><Relationship Id="rId10" Type="http://schemas.openxmlformats.org/officeDocument/2006/relationships/hyperlink" Target="https://hr.wikipedia.org/wiki/Umjetnost" TargetMode="External"/><Relationship Id="rId4" Type="http://schemas.openxmlformats.org/officeDocument/2006/relationships/hyperlink" Target="https://hr.wikipedia.org/wiki/Narod" TargetMode="External"/><Relationship Id="rId9" Type="http://schemas.openxmlformats.org/officeDocument/2006/relationships/hyperlink" Target="https://hr.wikipedia.org/wiki/Znanos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KNJIŽEVNOST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ONLINE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/>
        </p:nvSpPr>
        <p:spPr>
          <a:xfrm>
            <a:off x="223100" y="309850"/>
            <a:ext cx="8712900" cy="45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Koliko god se online književnost činila teškom  i </a:t>
            </a: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neuspješnom </a:t>
            </a: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, ona ima mnogo svojih </a:t>
            </a: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prednosti</a:t>
            </a: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. 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Učenici </a:t>
            </a: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su sad upoznati s online školom , jer je </a:t>
            </a: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većina htjela </a:t>
            </a: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pohađati online </a:t>
            </a: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školu,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ali </a:t>
            </a: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mislim da </a:t>
            </a: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će nakon </a:t>
            </a: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ove </a:t>
            </a: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situacije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većina  uvidjeti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koliko </a:t>
            </a: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je ljepša škola uživo, </a:t>
            </a:r>
            <a:endParaRPr lang="hr" sz="1800" dirty="0" smtClean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u </a:t>
            </a: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učionicama. 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9200" y="1950974"/>
            <a:ext cx="4124750" cy="291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/>
        </p:nvSpPr>
        <p:spPr>
          <a:xfrm>
            <a:off x="421400" y="2342450"/>
            <a:ext cx="3383700" cy="23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latin typeface="Lato"/>
                <a:ea typeface="Lato"/>
                <a:cs typeface="Lato"/>
                <a:sym typeface="Lato"/>
              </a:rPr>
              <a:t> 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/>
        </p:nvSpPr>
        <p:spPr>
          <a:xfrm>
            <a:off x="334625" y="446175"/>
            <a:ext cx="1983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272675" y="247875"/>
            <a:ext cx="6853800" cy="45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309850" y="371825"/>
            <a:ext cx="8539500" cy="4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Također , jako veliku ulogu u svemu tome imaju nastavnici i profesori </a:t>
            </a: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koji </a:t>
            </a: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nam usmeno </a:t>
            </a: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objašnjavaju</a:t>
            </a: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 </a:t>
            </a: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gradivo.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Tijekom online škole kod nekih predmeta imamo samo upute, </a:t>
            </a:r>
            <a:endParaRPr lang="hr" sz="1800" dirty="0" smtClean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t</a:t>
            </a: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j.</a:t>
            </a: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nemamo </a:t>
            </a: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video lekciju koja je objašnjena </a:t>
            </a:r>
            <a:endParaRPr lang="hr" sz="1800" dirty="0" smtClean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premda </a:t>
            </a: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nam je to sada SUM </a:t>
            </a: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dopustio. 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3346375" y="2689500"/>
            <a:ext cx="4548600" cy="21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9669" y="2610196"/>
            <a:ext cx="4363386" cy="2430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/>
        </p:nvSpPr>
        <p:spPr>
          <a:xfrm>
            <a:off x="532975" y="260275"/>
            <a:ext cx="6782225" cy="24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ŠKOLA JE ŠKOLA! </a:t>
            </a:r>
            <a:endParaRPr sz="2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Bez nje ne možemo ništa. </a:t>
            </a:r>
            <a:endParaRPr sz="2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Zato je </a:t>
            </a:r>
            <a:r>
              <a:rPr lang="hr" sz="2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najvažnije da se potrudimo i da vjerujemo u sebe.</a:t>
            </a:r>
            <a:endParaRPr sz="2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4325500" y="2937375"/>
            <a:ext cx="3978600" cy="20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8750" y="2713421"/>
            <a:ext cx="2985351" cy="22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/>
        </p:nvSpPr>
        <p:spPr>
          <a:xfrm>
            <a:off x="210700" y="260275"/>
            <a:ext cx="8712900" cy="45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p25"/>
          <p:cNvSpPr txBox="1"/>
          <p:nvPr/>
        </p:nvSpPr>
        <p:spPr>
          <a:xfrm>
            <a:off x="247875" y="557725"/>
            <a:ext cx="8415600" cy="3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100">
                <a:latin typeface="Lato"/>
                <a:ea typeface="Lato"/>
                <a:cs typeface="Lato"/>
                <a:sym typeface="Lato"/>
              </a:rPr>
              <a:t>Neke stvari počnemo cijeniti tek kad ih  izgubimo. 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100">
                <a:latin typeface="Lato"/>
                <a:ea typeface="Lato"/>
                <a:cs typeface="Lato"/>
                <a:sym typeface="Lato"/>
              </a:rPr>
              <a:t>Ove godine smo “izgubili” normalnu nastavu , i počeli smo cijeniti koliko 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100">
                <a:latin typeface="Lato"/>
                <a:ea typeface="Lato"/>
                <a:cs typeface="Lato"/>
                <a:sym typeface="Lato"/>
              </a:rPr>
              <a:t>je zapravo bitna.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25"/>
          <p:cNvSpPr txBox="1"/>
          <p:nvPr/>
        </p:nvSpPr>
        <p:spPr>
          <a:xfrm>
            <a:off x="3395950" y="2106975"/>
            <a:ext cx="4176900" cy="19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1399" y="1871225"/>
            <a:ext cx="3040175" cy="298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/>
        </p:nvSpPr>
        <p:spPr>
          <a:xfrm>
            <a:off x="334625" y="173525"/>
            <a:ext cx="8638500" cy="12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300">
                <a:latin typeface="Lato"/>
                <a:ea typeface="Lato"/>
                <a:cs typeface="Lato"/>
                <a:sym typeface="Lato"/>
              </a:rPr>
              <a:t>ŠTO SMO NAUČILA TIJEKOM ONLINE KNJIŽEVNOSTI?</a:t>
            </a: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p26"/>
          <p:cNvSpPr txBox="1"/>
          <p:nvPr/>
        </p:nvSpPr>
        <p:spPr>
          <a:xfrm>
            <a:off x="198300" y="842850"/>
            <a:ext cx="8266800" cy="27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900">
                <a:latin typeface="Lato"/>
                <a:ea typeface="Lato"/>
                <a:cs typeface="Lato"/>
                <a:sym typeface="Lato"/>
              </a:rPr>
              <a:t>Naučila sam koliko je književnost bitna u životu i koliko je važno čitati ali ne preko tehnologije već kad imamo fizički knjigu. 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900">
                <a:latin typeface="Lato"/>
                <a:ea typeface="Lato"/>
                <a:cs typeface="Lato"/>
                <a:sym typeface="Lato"/>
              </a:rPr>
              <a:t>Naučila sam da smo bez čitanja nitko i ništa. Da zapravo ne možemo živjeti a da nismo nikad pročitali knjigu ili priču.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900">
                <a:latin typeface="Lato"/>
                <a:ea typeface="Lato"/>
                <a:cs typeface="Lato"/>
                <a:sym typeface="Lato"/>
              </a:rPr>
              <a:t>Naučila sam važnost hrvatskog jezika , i 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900">
                <a:latin typeface="Lato"/>
                <a:ea typeface="Lato"/>
                <a:cs typeface="Lato"/>
                <a:sym typeface="Lato"/>
              </a:rPr>
              <a:t>koliko zapravo trebamo cijeniti svoj jezik i 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900">
                <a:latin typeface="Lato"/>
                <a:ea typeface="Lato"/>
                <a:cs typeface="Lato"/>
                <a:sym typeface="Lato"/>
              </a:rPr>
              <a:t>nikad ne kriti činjenicu da smo iz Hrvatske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900">
                <a:latin typeface="Lato"/>
                <a:ea typeface="Lato"/>
                <a:cs typeface="Lato"/>
                <a:sym typeface="Lato"/>
              </a:rPr>
              <a:t> ili Bosne i Hercegovine.</a:t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" name="Google Shape;159;p26"/>
          <p:cNvSpPr txBox="1"/>
          <p:nvPr/>
        </p:nvSpPr>
        <p:spPr>
          <a:xfrm>
            <a:off x="3928900" y="3457925"/>
            <a:ext cx="47592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" name="Google Shape;160;p26"/>
          <p:cNvSpPr txBox="1"/>
          <p:nvPr/>
        </p:nvSpPr>
        <p:spPr>
          <a:xfrm>
            <a:off x="5118700" y="2776250"/>
            <a:ext cx="3966000" cy="22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8600" y="2164800"/>
            <a:ext cx="3375625" cy="2696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/>
        </p:nvSpPr>
        <p:spPr>
          <a:xfrm>
            <a:off x="-235475" y="4251125"/>
            <a:ext cx="71388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To bi bilo to!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7"/>
          <p:cNvSpPr txBox="1"/>
          <p:nvPr/>
        </p:nvSpPr>
        <p:spPr>
          <a:xfrm>
            <a:off x="991525" y="3792550"/>
            <a:ext cx="68166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27"/>
          <p:cNvSpPr txBox="1"/>
          <p:nvPr/>
        </p:nvSpPr>
        <p:spPr>
          <a:xfrm>
            <a:off x="2435629" y="2984269"/>
            <a:ext cx="4975871" cy="144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700" dirty="0">
                <a:latin typeface="Lato"/>
                <a:ea typeface="Lato"/>
                <a:cs typeface="Lato"/>
                <a:sym typeface="Lato"/>
              </a:rPr>
              <a:t>GABRIELA MEDIĆ VII.a </a:t>
            </a:r>
            <a:endParaRPr sz="17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5416175" y="3790604"/>
            <a:ext cx="2664600" cy="44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Lato"/>
                <a:ea typeface="Lato"/>
                <a:cs typeface="Lato"/>
                <a:sym typeface="Lato"/>
              </a:rPr>
              <a:t>PREDANO: </a:t>
            </a:r>
            <a:r>
              <a:rPr lang="hr" dirty="0" smtClean="0">
                <a:latin typeface="Lato"/>
                <a:ea typeface="Lato"/>
                <a:cs typeface="Lato"/>
                <a:sym typeface="Lato"/>
              </a:rPr>
              <a:t>28.svibnja 2020</a:t>
            </a:r>
            <a:r>
              <a:rPr lang="hr" dirty="0">
                <a:latin typeface="Lato"/>
                <a:ea typeface="Lato"/>
                <a:cs typeface="Lato"/>
                <a:sym typeface="Lato"/>
              </a:rPr>
              <a:t>.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 smtClean="0"/>
              <a:t>PODSJETIMO SE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4362675" y="2652300"/>
            <a:ext cx="8055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-210700" y="0"/>
            <a:ext cx="5478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86575" y="2571750"/>
            <a:ext cx="4660200" cy="24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hr" sz="1200" b="1" dirty="0">
                <a:solidFill>
                  <a:srgbClr val="202122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Književnost</a:t>
            </a:r>
            <a:r>
              <a:rPr lang="hr" sz="1200" dirty="0">
                <a:solidFill>
                  <a:srgbClr val="202122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 je sveukupnost pisanih predložaka, djela, dokumenata, spomenika jednog </a:t>
            </a:r>
            <a:r>
              <a:rPr lang="hr" sz="1200" dirty="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 pitchFamily="18" charset="0"/>
                <a:cs typeface="Times New Roman" pitchFamily="18" charset="0"/>
                <a:hlinkClick r:id="rId3"/>
              </a:rPr>
              <a:t>jezika</a:t>
            </a:r>
            <a:r>
              <a:rPr lang="hr" sz="1200" dirty="0">
                <a:solidFill>
                  <a:srgbClr val="202122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" sz="1200" dirty="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 pitchFamily="18" charset="0"/>
                <a:cs typeface="Times New Roman" pitchFamily="18" charset="0"/>
                <a:hlinkClick r:id="rId4"/>
              </a:rPr>
              <a:t>naroda</a:t>
            </a:r>
            <a:r>
              <a:rPr lang="hr" sz="1200" dirty="0">
                <a:solidFill>
                  <a:srgbClr val="202122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, kulturnog kruga ili </a:t>
            </a:r>
            <a:r>
              <a:rPr lang="hr" sz="1200" dirty="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 pitchFamily="18" charset="0"/>
                <a:cs typeface="Times New Roman" pitchFamily="18" charset="0"/>
                <a:hlinkClick r:id="rId5"/>
              </a:rPr>
              <a:t>civilizacije</a:t>
            </a:r>
            <a:r>
              <a:rPr lang="hr" sz="1200" dirty="0">
                <a:solidFill>
                  <a:srgbClr val="202122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. Književnost može značiti i kao umjetnost lijepih riječi.</a:t>
            </a:r>
            <a:endParaRPr sz="1200" dirty="0">
              <a:solidFill>
                <a:srgbClr val="202122"/>
              </a:solidFill>
              <a:highlight>
                <a:srgbClr val="FFFFFF"/>
              </a:highlight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hr" sz="1200" dirty="0">
                <a:solidFill>
                  <a:srgbClr val="202122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Književnost je i zbir tekstova </a:t>
            </a:r>
            <a:r>
              <a:rPr lang="hr" sz="1200" dirty="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 pitchFamily="18" charset="0"/>
                <a:cs typeface="Times New Roman" pitchFamily="18" charset="0"/>
                <a:hlinkClick r:id="rId6"/>
              </a:rPr>
              <a:t>pedagoškog</a:t>
            </a:r>
            <a:r>
              <a:rPr lang="hr" sz="1200" dirty="0">
                <a:solidFill>
                  <a:srgbClr val="202122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" sz="1200" dirty="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 pitchFamily="18" charset="0"/>
                <a:cs typeface="Times New Roman" pitchFamily="18" charset="0"/>
                <a:hlinkClick r:id="rId7"/>
              </a:rPr>
              <a:t>filozofskog</a:t>
            </a:r>
            <a:r>
              <a:rPr lang="hr" sz="1200" dirty="0">
                <a:solidFill>
                  <a:srgbClr val="202122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" sz="1200" dirty="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 pitchFamily="18" charset="0"/>
                <a:cs typeface="Times New Roman" pitchFamily="18" charset="0"/>
                <a:hlinkClick r:id="rId8"/>
              </a:rPr>
              <a:t>religijskog</a:t>
            </a:r>
            <a:r>
              <a:rPr lang="hr" sz="1200" dirty="0">
                <a:solidFill>
                  <a:srgbClr val="202122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, općenito humanističkog značaja, za razliku od djela uže </a:t>
            </a:r>
            <a:r>
              <a:rPr lang="hr" sz="1200" dirty="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 pitchFamily="18" charset="0"/>
                <a:cs typeface="Times New Roman" pitchFamily="18" charset="0"/>
                <a:hlinkClick r:id="rId9"/>
              </a:rPr>
              <a:t>znanstvene</a:t>
            </a:r>
            <a:r>
              <a:rPr lang="hr" sz="1200" dirty="0">
                <a:solidFill>
                  <a:srgbClr val="202122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, prirodnjačke, tehničke ili praktične naravi.</a:t>
            </a:r>
            <a:endParaRPr sz="1200" dirty="0">
              <a:solidFill>
                <a:srgbClr val="202122"/>
              </a:solidFill>
              <a:highlight>
                <a:srgbClr val="FFFFFF"/>
              </a:highlight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hr" sz="1200" dirty="0">
                <a:solidFill>
                  <a:srgbClr val="202122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Književnošću se nazivaju i djela takozvane "lijepe književnosti", najraznovrsniji sastavci ostvareni kao </a:t>
            </a:r>
            <a:r>
              <a:rPr lang="hr" sz="1200" dirty="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 pitchFamily="18" charset="0"/>
                <a:cs typeface="Times New Roman" pitchFamily="18" charset="0"/>
                <a:hlinkClick r:id="rId10"/>
              </a:rPr>
              <a:t>umjetnost</a:t>
            </a:r>
            <a:r>
              <a:rPr lang="hr" sz="1200" dirty="0">
                <a:solidFill>
                  <a:srgbClr val="202122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 riječi i pisane riječi, u kojima </a:t>
            </a:r>
            <a:r>
              <a:rPr lang="hr" sz="1200" dirty="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 pitchFamily="18" charset="0"/>
                <a:cs typeface="Times New Roman" pitchFamily="18" charset="0"/>
                <a:hlinkClick r:id="rId11"/>
              </a:rPr>
              <a:t>pisac</a:t>
            </a:r>
            <a:r>
              <a:rPr lang="hr" sz="1200" dirty="0">
                <a:solidFill>
                  <a:srgbClr val="202122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 izražava osobni </a:t>
            </a:r>
            <a:r>
              <a:rPr lang="hr" sz="1200" dirty="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 pitchFamily="18" charset="0"/>
                <a:cs typeface="Times New Roman" pitchFamily="18" charset="0"/>
                <a:hlinkClick r:id="rId12"/>
              </a:rPr>
              <a:t>svjetonazor</a:t>
            </a:r>
            <a:r>
              <a:rPr lang="hr" sz="1200" dirty="0">
                <a:solidFill>
                  <a:srgbClr val="202122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 i vlastite zamisli subjektivne naravi, koje se ne mogu iznijeti kao objektivna znanstvena činjenica.</a:t>
            </a:r>
            <a:endParaRPr sz="1200" dirty="0">
              <a:solidFill>
                <a:srgbClr val="202122"/>
              </a:solidFill>
              <a:highlight>
                <a:srgbClr val="FFFFFF"/>
              </a:highlight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660125" y="260275"/>
            <a:ext cx="4003200" cy="2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141925" y="30193"/>
            <a:ext cx="5002074" cy="270356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6320925" y="3780175"/>
            <a:ext cx="2206200" cy="13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>
          <a:xfrm>
            <a:off x="520550" y="545325"/>
            <a:ext cx="3296700" cy="20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384200" y="309850"/>
            <a:ext cx="8490000" cy="43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13.ožujka.2020. godine  svijetom je zavladao virus po imenu   “COVID-19”. 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Zbog dolaska “super virusa” obustavlja se normalno pohađanje nastave. 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Nastava se </a:t>
            </a: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počinje </a:t>
            </a: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održavati online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putem </a:t>
            </a: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 interneta</a:t>
            </a: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.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Lato"/>
                <a:ea typeface="Lato"/>
                <a:cs typeface="Lato"/>
                <a:sym typeface="Lato"/>
              </a:rPr>
              <a:t>? ? ? ? 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Lato"/>
                <a:ea typeface="Lato"/>
                <a:cs typeface="Lato"/>
                <a:sym typeface="Lato"/>
              </a:rPr>
              <a:t> 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4672550" y="2385725"/>
            <a:ext cx="3383700" cy="20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400" y="2089325"/>
            <a:ext cx="48768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4399850" y="4883225"/>
            <a:ext cx="4189200" cy="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800">
                <a:latin typeface="Lato"/>
                <a:ea typeface="Lato"/>
                <a:cs typeface="Lato"/>
                <a:sym typeface="Lato"/>
              </a:rPr>
              <a:t>COVID-19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/>
        </p:nvSpPr>
        <p:spPr>
          <a:xfrm>
            <a:off x="458575" y="371825"/>
            <a:ext cx="8254500" cy="21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5200">
                <a:latin typeface="Comic Sans MS"/>
                <a:ea typeface="Comic Sans MS"/>
                <a:cs typeface="Comic Sans MS"/>
                <a:sym typeface="Comic Sans MS"/>
              </a:rPr>
              <a:t>KNJIŽEVNOST ONLINE</a:t>
            </a:r>
            <a:endParaRPr sz="4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272675" y="1276550"/>
            <a:ext cx="8762400" cy="3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Škola online nam je postala svakodnevnica. </a:t>
            </a:r>
            <a:endParaRPr lang="hr" sz="2000" dirty="0" smtClean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Internet </a:t>
            </a:r>
            <a:r>
              <a:rPr lang="hr" sz="20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nam je sve </a:t>
            </a:r>
            <a:r>
              <a:rPr lang="hr" sz="20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važniji. </a:t>
            </a:r>
            <a:r>
              <a:rPr lang="hr" sz="20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T</a:t>
            </a:r>
            <a:r>
              <a:rPr lang="hr" sz="20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ehnologija </a:t>
            </a:r>
            <a:r>
              <a:rPr lang="hr" sz="20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se sve više razvija… </a:t>
            </a:r>
            <a:endParaRPr sz="20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Hrvatski jezik nam je jako bitan. </a:t>
            </a:r>
            <a:endParaRPr sz="20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Danas sve više ljudi koristi </a:t>
            </a:r>
            <a:r>
              <a:rPr lang="hr" sz="20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e-književnost</a:t>
            </a:r>
            <a:r>
              <a:rPr lang="hr" sz="20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.</a:t>
            </a:r>
            <a:endParaRPr sz="20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532950" y="619700"/>
            <a:ext cx="7473600" cy="4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Tijekom online nastave , najviše mi se svidio tekst </a:t>
            </a:r>
            <a:endParaRPr lang="hr" sz="1800" dirty="0" smtClean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“</a:t>
            </a: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Anđeli slomljenih krila”. 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Priča ima jako moćnu poruku da se nikad nikome ne rugamo ! 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Volim priče i knjige koje imaju </a:t>
            </a: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jaku poruku </a:t>
            </a: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i koje nas mogu naučiti mnogim stvarima. 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Da bismo uspjeli u životu moramo čitati, </a:t>
            </a: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učiti...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275" y="2844425"/>
            <a:ext cx="3538300" cy="20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/>
        </p:nvSpPr>
        <p:spPr>
          <a:xfrm>
            <a:off x="322250" y="446175"/>
            <a:ext cx="8551800" cy="43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Danas je </a:t>
            </a: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normalno </a:t>
            </a: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svakodnevno čitati sve online. 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Čak oko 70%  djece i starijih rade online posao ili </a:t>
            </a: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“pohađaju” školu</a:t>
            </a: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. 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U Americi je to svaka 5 osoba. 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Online </a:t>
            </a: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škola nama, mlađima 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nije ništa strano niti novo. 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Svejedno , kako god </a:t>
            </a: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učili </a:t>
            </a: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moramo 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se potruditi! 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3817350" y="2838225"/>
            <a:ext cx="3160500" cy="17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4675" y="1883900"/>
            <a:ext cx="3066324" cy="28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/>
        </p:nvSpPr>
        <p:spPr>
          <a:xfrm>
            <a:off x="433800" y="483375"/>
            <a:ext cx="8229600" cy="4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Online nastava omogućila je bolje upoznavanje informatičke pismenosti. 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Iako smo socijalno distancirani od prijatelja i nastavnika , komunikaciju vršimo pomoću socijalno-društvenih mreža. 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Također se u ovo doba razvija loša strana interneta. Razne aplikacije kao što </a:t>
            </a: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je npr.</a:t>
            </a: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 </a:t>
            </a: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ZOOM koriste podatke korisnika i objavljuje svakakve stvari. 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Neki od učenika lažiraju svoje radove, ocjenjuju 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druge da urade radove za njih da bi oni mogli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dobiti bolje ocjene. 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 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2600" y="2677100"/>
            <a:ext cx="3146276" cy="226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/>
        </p:nvSpPr>
        <p:spPr>
          <a:xfrm>
            <a:off x="421425" y="371700"/>
            <a:ext cx="856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21"/>
          <p:cNvSpPr txBox="1"/>
          <p:nvPr/>
        </p:nvSpPr>
        <p:spPr>
          <a:xfrm>
            <a:off x="2119375" y="1462500"/>
            <a:ext cx="71388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421425" y="2478775"/>
            <a:ext cx="4014300" cy="19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320850" y="508150"/>
            <a:ext cx="85023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No koliko god dugo ti učenici varali , neće daleko doći s tim. 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U životu nikad nećemo uspjeti ako koristimo tuđi uspjeh. 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545325" y="2255700"/>
            <a:ext cx="8192400" cy="23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644475" y="2082175"/>
            <a:ext cx="6321000" cy="23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0850" y="2119375"/>
            <a:ext cx="5523149" cy="30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347025" y="2181350"/>
            <a:ext cx="3086100" cy="27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Online škola nam je omogućila više informacija,ako nešto ne znamo samo istražimo na Googleu ili Safariju. 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Prije smo mogli </a:t>
            </a:r>
            <a:r>
              <a:rPr lang="hr" sz="180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isto, </a:t>
            </a:r>
            <a:r>
              <a:rPr lang="hr" sz="1800" dirty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ali je bilo manje informacija...</a:t>
            </a:r>
            <a:endParaRPr sz="1800" dirty="0"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645</Words>
  <Application>Microsoft Office PowerPoint</Application>
  <PresentationFormat>Prikaz na zaslonu (16:9)</PresentationFormat>
  <Paragraphs>112</Paragraphs>
  <Slides>15</Slides>
  <Notes>15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1" baseType="lpstr">
      <vt:lpstr>Arial</vt:lpstr>
      <vt:lpstr>Lato</vt:lpstr>
      <vt:lpstr>Playfair Display</vt:lpstr>
      <vt:lpstr>Times New Roman</vt:lpstr>
      <vt:lpstr>Comic Sans MS</vt:lpstr>
      <vt:lpstr>Coral</vt:lpstr>
      <vt:lpstr>KNJIŽEVNOST ONLINE</vt:lpstr>
      <vt:lpstr>PODSJETIMO SE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To bi bilo to!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KNJIŽEVNOST ONLINE</dc:title>
  <dc:creator>Guest</dc:creator>
  <cp:lastModifiedBy>Drazenka</cp:lastModifiedBy>
  <cp:revision>8</cp:revision>
  <dcterms:modified xsi:type="dcterms:W3CDTF">2020-06-05T18:39:10Z</dcterms:modified>
</cp:coreProperties>
</file>